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28" autoAdjust="0"/>
  </p:normalViewPr>
  <p:slideViewPr>
    <p:cSldViewPr>
      <p:cViewPr varScale="1">
        <p:scale>
          <a:sx n="69" d="100"/>
          <a:sy n="69" d="100"/>
        </p:scale>
        <p:origin x="160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71C1C-7EBB-440D-B2BC-93545CC97051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B8628-F92F-4389-B52A-36F0D1965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3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248D178-5B4E-4BC7-A3C1-AB60EABE64D7}" type="datetime1">
              <a:rPr lang="en-US" smtClean="0"/>
              <a:t>13-Oct-18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543800" cy="106997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Legal and Tax Aspects of Cross Border </a:t>
            </a:r>
            <a:r>
              <a:rPr lang="en-US" sz="3200" b="1" dirty="0" smtClean="0">
                <a:solidFill>
                  <a:schemeClr val="tx1"/>
                </a:solidFill>
              </a:rPr>
              <a:t>Transactions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000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5"/>
          <p:cNvSpPr txBox="1">
            <a:spLocks noChangeArrowheads="1"/>
          </p:cNvSpPr>
          <p:nvPr/>
        </p:nvSpPr>
        <p:spPr>
          <a:xfrm>
            <a:off x="1447800" y="4320750"/>
            <a:ext cx="583565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October  2018</a:t>
            </a:r>
            <a:endParaRPr lang="en-US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encrypted-tbn3.gstatic.com/images?q=tbn:ANd9GcRrj_kniNWS3VfgJf5BlcReNMYyfF-8XfbIlbGAvFpRFZIAYY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4200"/>
            <a:ext cx="2619375" cy="17430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telecoms.com/wp-content/blogs.dir/1/files/2011/04/legal-settl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654079"/>
            <a:ext cx="265775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5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Challenges </a:t>
            </a:r>
            <a:r>
              <a:rPr lang="en-US" sz="2800" dirty="0"/>
              <a:t>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18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en-US" b="1" dirty="0"/>
              <a:t>Business Structures in Global Environment</a:t>
            </a:r>
            <a:r>
              <a:rPr lang="en-US" b="1" dirty="0" smtClean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dirty="0"/>
              <a:t>‘Substance over Form’ Rule –</a:t>
            </a:r>
          </a:p>
          <a:p>
            <a:pPr marL="411480" lvl="1" indent="0">
              <a:buNone/>
            </a:pPr>
            <a:r>
              <a:rPr lang="en-US" dirty="0"/>
              <a:t>Transfer pricing –</a:t>
            </a:r>
          </a:p>
          <a:p>
            <a:pPr marL="411480" lvl="1" indent="0">
              <a:buNone/>
            </a:pPr>
            <a:r>
              <a:rPr lang="en-US" dirty="0"/>
              <a:t>Tax havens –</a:t>
            </a:r>
          </a:p>
          <a:p>
            <a:pPr marL="411480" lvl="1" indent="0">
              <a:buNone/>
            </a:pPr>
            <a:r>
              <a:rPr lang="en-US" dirty="0"/>
              <a:t>Thin capitalization rules –</a:t>
            </a:r>
          </a:p>
          <a:p>
            <a:pPr marL="411480" lvl="1" indent="0">
              <a:buNone/>
            </a:pPr>
            <a:r>
              <a:rPr lang="en-US" dirty="0"/>
              <a:t>Limitation of Benefits –</a:t>
            </a:r>
          </a:p>
          <a:p>
            <a:pPr marL="411480" lvl="1" indent="0">
              <a:buNone/>
            </a:pPr>
            <a:r>
              <a:rPr lang="en-US" dirty="0"/>
              <a:t>Exchange of information –</a:t>
            </a:r>
          </a:p>
          <a:p>
            <a:pPr marL="411480" lvl="1" indent="0">
              <a:buNone/>
            </a:pPr>
            <a:r>
              <a:rPr lang="en-US" dirty="0"/>
              <a:t>Exchange Control:  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0543" y="1371600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THANK YOU.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95" y="4419600"/>
            <a:ext cx="4038096" cy="8666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30974" y="5486400"/>
            <a:ext cx="53257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411-412, SAFAL PEGASUS, 100FT ANAND NAGAR ROAD</a:t>
            </a:r>
          </a:p>
          <a:p>
            <a:pPr algn="ctr"/>
            <a:r>
              <a:rPr lang="en-US" dirty="0" smtClean="0"/>
              <a:t>PRAHALAD NAGAR, AHMEDABAD-380015.</a:t>
            </a:r>
          </a:p>
          <a:p>
            <a:pPr algn="ctr"/>
            <a:r>
              <a:rPr lang="en-US" dirty="0" smtClean="0"/>
              <a:t>Email : </a:t>
            </a:r>
            <a:r>
              <a:rPr lang="en-US" dirty="0" smtClean="0"/>
              <a:t>pkm@pkmodi.com</a:t>
            </a:r>
            <a:endParaRPr lang="en-US" dirty="0" smtClean="0"/>
          </a:p>
          <a:p>
            <a:pPr algn="ctr"/>
            <a:r>
              <a:rPr lang="en-US" dirty="0" smtClean="0"/>
              <a:t>Ph. 079 40065204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1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 smtClean="0"/>
              <a:t>Going Global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/>
              <a:t>Why</a:t>
            </a:r>
            <a:r>
              <a:rPr lang="en-US" sz="3200" b="1" dirty="0" smtClean="0"/>
              <a:t>...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2400" dirty="0"/>
              <a:t>― New markets / customers</a:t>
            </a:r>
          </a:p>
          <a:p>
            <a:pPr marL="114300" indent="0">
              <a:buNone/>
            </a:pPr>
            <a:r>
              <a:rPr lang="en-US" sz="2400" dirty="0"/>
              <a:t>― Leverage cost base / economies of scale</a:t>
            </a:r>
          </a:p>
          <a:p>
            <a:pPr marL="114300" indent="0">
              <a:buNone/>
            </a:pPr>
            <a:r>
              <a:rPr lang="en-US" sz="2400" dirty="0"/>
              <a:t>― “Learning school” / diversify knowledge base</a:t>
            </a:r>
          </a:p>
          <a:p>
            <a:pPr marL="114300" indent="0">
              <a:buNone/>
            </a:pPr>
            <a:r>
              <a:rPr lang="en-US" sz="2400" dirty="0"/>
              <a:t>― Competitive environment</a:t>
            </a:r>
          </a:p>
          <a:p>
            <a:pPr marL="114300" indent="0">
              <a:buNone/>
            </a:pPr>
            <a:r>
              <a:rPr lang="en-US" sz="2400" dirty="0"/>
              <a:t>― “First mover” advantage</a:t>
            </a:r>
          </a:p>
          <a:p>
            <a:pPr marL="114300" indent="0">
              <a:buNone/>
            </a:pPr>
            <a:r>
              <a:rPr lang="en-US" sz="2400" dirty="0"/>
              <a:t>― Comparative advantage</a:t>
            </a:r>
          </a:p>
          <a:p>
            <a:pPr marL="114300" indent="0">
              <a:buNone/>
            </a:pPr>
            <a:r>
              <a:rPr lang="en-US" sz="2400" dirty="0"/>
              <a:t>― Risk shift (volatility – most cyclical production steps to </a:t>
            </a:r>
            <a:r>
              <a:rPr lang="en-US" sz="2400" dirty="0" smtClean="0"/>
              <a:t> </a:t>
            </a:r>
          </a:p>
          <a:p>
            <a:pPr marL="11430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emerging </a:t>
            </a:r>
            <a:r>
              <a:rPr lang="en-US" sz="2400" dirty="0"/>
              <a:t>economies)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1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 smtClean="0"/>
              <a:t>Going Global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How...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― Greenfield investment</a:t>
            </a:r>
          </a:p>
          <a:p>
            <a:pPr marL="114300" indent="0">
              <a:buNone/>
            </a:pPr>
            <a:r>
              <a:rPr lang="en-US" sz="2400" dirty="0"/>
              <a:t>― Joint ventures / alliances / partnerships</a:t>
            </a:r>
          </a:p>
          <a:p>
            <a:pPr marL="114300" indent="0">
              <a:buNone/>
            </a:pPr>
            <a:r>
              <a:rPr lang="en-US" sz="2400" dirty="0"/>
              <a:t>― Cross-border M&amp;A...</a:t>
            </a:r>
          </a:p>
          <a:p>
            <a:pPr marL="11430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5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3200" dirty="0" smtClean="0"/>
              <a:t>What </a:t>
            </a:r>
            <a:r>
              <a:rPr lang="en-US" sz="3200" dirty="0"/>
              <a:t>is “ Cross Boarder “ transaction?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sz="2400" dirty="0" smtClean="0"/>
          </a:p>
          <a:p>
            <a:pPr marL="114300" indent="0" algn="just">
              <a:buNone/>
            </a:pPr>
            <a:r>
              <a:rPr lang="en-US" sz="2400" dirty="0"/>
              <a:t>Cross-border M&amp;A is a transaction involving parties, securities, substantial assets or operations </a:t>
            </a:r>
          </a:p>
          <a:p>
            <a:pPr marL="114300" indent="0" algn="just">
              <a:buNone/>
            </a:pPr>
            <a:r>
              <a:rPr lang="en-US" sz="2400" dirty="0"/>
              <a:t>located or regulated in different countries</a:t>
            </a:r>
          </a:p>
          <a:p>
            <a:pPr marL="114300" indent="0" algn="just">
              <a:buNone/>
            </a:pPr>
            <a:r>
              <a:rPr lang="en-US" sz="2400" dirty="0" smtClean="0"/>
              <a:t>Transactions </a:t>
            </a:r>
            <a:r>
              <a:rPr lang="en-US" sz="2400" dirty="0"/>
              <a:t>often involve more than two countries</a:t>
            </a:r>
          </a:p>
          <a:p>
            <a:pPr marL="114300" indent="0" algn="just">
              <a:buNone/>
            </a:pPr>
            <a:r>
              <a:rPr lang="en-US" sz="2400" dirty="0" smtClean="0"/>
              <a:t>―US </a:t>
            </a:r>
            <a:r>
              <a:rPr lang="en-US" sz="2400" dirty="0"/>
              <a:t>multinational sells UK subsidiary to French buyer</a:t>
            </a:r>
          </a:p>
          <a:p>
            <a:pPr marL="114300" indent="0" algn="just">
              <a:buNone/>
            </a:pPr>
            <a:r>
              <a:rPr lang="en-US" sz="2400" dirty="0" smtClean="0"/>
              <a:t>―UK </a:t>
            </a:r>
            <a:r>
              <a:rPr lang="en-US" sz="2400" dirty="0"/>
              <a:t>private equity firm sells investment in Chinese manufacturing assets to Indian buyer </a:t>
            </a:r>
            <a:r>
              <a:rPr lang="en-US" sz="2400" dirty="0" smtClean="0"/>
              <a:t>backed </a:t>
            </a:r>
            <a:r>
              <a:rPr lang="en-US" sz="2400" dirty="0"/>
              <a:t>by US lending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2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Pros and Cons of Cross Border M &amp; A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Pros 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 smtClean="0"/>
              <a:t>Quicker </a:t>
            </a:r>
            <a:r>
              <a:rPr lang="en-US" sz="2400" dirty="0"/>
              <a:t>entry to market</a:t>
            </a:r>
          </a:p>
          <a:p>
            <a:pPr marL="114300" indent="0">
              <a:buNone/>
            </a:pPr>
            <a:r>
              <a:rPr lang="en-US" sz="2400" dirty="0" smtClean="0"/>
              <a:t>Competitive </a:t>
            </a:r>
            <a:r>
              <a:rPr lang="en-US" sz="2400" dirty="0"/>
              <a:t>advantages</a:t>
            </a:r>
          </a:p>
          <a:p>
            <a:pPr marL="114300" indent="0">
              <a:buNone/>
            </a:pPr>
            <a:r>
              <a:rPr lang="en-US" sz="2400" dirty="0"/>
              <a:t>― Customer base</a:t>
            </a:r>
          </a:p>
          <a:p>
            <a:pPr marL="114300" indent="0">
              <a:buNone/>
            </a:pPr>
            <a:r>
              <a:rPr lang="en-US" sz="2400" dirty="0"/>
              <a:t>― Technology</a:t>
            </a:r>
          </a:p>
          <a:p>
            <a:pPr marL="114300" indent="0">
              <a:buNone/>
            </a:pPr>
            <a:r>
              <a:rPr lang="en-US" sz="2400" dirty="0"/>
              <a:t>― Brand names</a:t>
            </a:r>
          </a:p>
          <a:p>
            <a:pPr marL="114300" indent="0">
              <a:buNone/>
            </a:pPr>
            <a:r>
              <a:rPr lang="en-US" sz="2400" dirty="0"/>
              <a:t>― Distribution network</a:t>
            </a:r>
          </a:p>
          <a:p>
            <a:pPr marL="114300" indent="0">
              <a:buNone/>
            </a:pPr>
            <a:r>
              <a:rPr lang="en-US" sz="2400" dirty="0" smtClean="0"/>
              <a:t>Eliminate </a:t>
            </a:r>
            <a:r>
              <a:rPr lang="en-US" sz="2400" dirty="0"/>
              <a:t>local </a:t>
            </a:r>
            <a:r>
              <a:rPr lang="en-US" sz="2400" dirty="0" smtClean="0"/>
              <a:t>competition Undervalued </a:t>
            </a:r>
            <a:r>
              <a:rPr lang="en-US" sz="2400" dirty="0"/>
              <a:t>due to economic, political </a:t>
            </a:r>
            <a:r>
              <a:rPr lang="en-US" sz="2400" dirty="0" smtClean="0"/>
              <a:t>and/or </a:t>
            </a:r>
            <a:r>
              <a:rPr lang="en-US" sz="2400" dirty="0"/>
              <a:t>foreign exchange conditions?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Pros and Cons of Cross Border M &amp; A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Cons</a:t>
            </a:r>
            <a:r>
              <a:rPr lang="en-US" sz="2400" b="1" dirty="0" smtClean="0"/>
              <a:t>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 smtClean="0"/>
              <a:t>Risk </a:t>
            </a:r>
            <a:r>
              <a:rPr lang="en-US" sz="2400" dirty="0"/>
              <a:t>of overpaying</a:t>
            </a:r>
          </a:p>
          <a:p>
            <a:pPr marL="114300" indent="0">
              <a:buNone/>
            </a:pPr>
            <a:r>
              <a:rPr lang="en-US" sz="2400" dirty="0" smtClean="0"/>
              <a:t>Culture </a:t>
            </a:r>
            <a:r>
              <a:rPr lang="en-US" sz="2400" dirty="0"/>
              <a:t>clash</a:t>
            </a:r>
          </a:p>
          <a:p>
            <a:pPr marL="114300" indent="0">
              <a:buNone/>
            </a:pPr>
            <a:r>
              <a:rPr lang="en-US" sz="2400" dirty="0" smtClean="0"/>
              <a:t>Post-merger </a:t>
            </a:r>
            <a:r>
              <a:rPr lang="en-US" sz="2400" dirty="0"/>
              <a:t>integration</a:t>
            </a:r>
          </a:p>
          <a:p>
            <a:pPr marL="114300" indent="0">
              <a:buNone/>
            </a:pPr>
            <a:r>
              <a:rPr lang="en-US" sz="2400" dirty="0" smtClean="0"/>
              <a:t>Host </a:t>
            </a:r>
            <a:r>
              <a:rPr lang="en-US" sz="2400" dirty="0"/>
              <a:t>government intervention</a:t>
            </a:r>
          </a:p>
          <a:p>
            <a:pPr marL="114300" indent="0">
              <a:buNone/>
            </a:pPr>
            <a:r>
              <a:rPr lang="en-US" sz="2400" dirty="0"/>
              <a:t>― Pricing</a:t>
            </a:r>
          </a:p>
          <a:p>
            <a:pPr marL="114300" indent="0">
              <a:buNone/>
            </a:pPr>
            <a:r>
              <a:rPr lang="en-US" sz="2400" dirty="0"/>
              <a:t>― Financing</a:t>
            </a:r>
          </a:p>
          <a:p>
            <a:pPr marL="114300" indent="0">
              <a:buNone/>
            </a:pPr>
            <a:r>
              <a:rPr lang="en-US" sz="2400" dirty="0"/>
              <a:t>― Employment guarantees</a:t>
            </a:r>
          </a:p>
          <a:p>
            <a:pPr marL="114300" indent="0">
              <a:buNone/>
            </a:pPr>
            <a:r>
              <a:rPr lang="en-US" sz="2400" dirty="0"/>
              <a:t>― Market segmentation</a:t>
            </a:r>
          </a:p>
          <a:p>
            <a:pPr marL="114300" indent="0">
              <a:buNone/>
            </a:pPr>
            <a:r>
              <a:rPr lang="en-US" sz="2400" dirty="0"/>
              <a:t>― Favoritism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Challenges </a:t>
            </a:r>
            <a:r>
              <a:rPr lang="en-US" sz="2800" dirty="0"/>
              <a:t>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Cross-border transactions are often more  difficult to execute than domestic </a:t>
            </a:r>
            <a:r>
              <a:rPr lang="en-US" sz="2400" b="1" dirty="0" smtClean="0"/>
              <a:t>deals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― Language barrier</a:t>
            </a:r>
          </a:p>
          <a:p>
            <a:pPr marL="114300" indent="0">
              <a:buNone/>
            </a:pPr>
            <a:r>
              <a:rPr lang="en-US" sz="2400" dirty="0"/>
              <a:t>― Different legal / regulatory environment</a:t>
            </a:r>
          </a:p>
          <a:p>
            <a:pPr marL="114300" indent="0">
              <a:buNone/>
            </a:pPr>
            <a:r>
              <a:rPr lang="en-US" sz="2400" dirty="0"/>
              <a:t>― Need for local expertise</a:t>
            </a:r>
          </a:p>
          <a:p>
            <a:pPr marL="114300" indent="0">
              <a:buNone/>
            </a:pPr>
            <a:r>
              <a:rPr lang="en-US" sz="2400" dirty="0"/>
              <a:t>― Financing challenges</a:t>
            </a:r>
          </a:p>
          <a:p>
            <a:pPr marL="114300" indent="0">
              <a:buNone/>
            </a:pPr>
            <a:r>
              <a:rPr lang="en-US" sz="2400" dirty="0"/>
              <a:t>― Lack of experience / understanding</a:t>
            </a:r>
          </a:p>
          <a:p>
            <a:pPr marL="114300" indent="0">
              <a:buNone/>
            </a:pPr>
            <a:r>
              <a:rPr lang="en-US" sz="2400" dirty="0"/>
              <a:t>― Cultural issues</a:t>
            </a:r>
          </a:p>
          <a:p>
            <a:pPr marL="11430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Challenges </a:t>
            </a:r>
            <a:r>
              <a:rPr lang="en-US" sz="2800" dirty="0"/>
              <a:t>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C:\Users\pkm\Desktop\m &amp; A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7543800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Challenges </a:t>
            </a:r>
            <a:r>
              <a:rPr lang="en-US" sz="2800" dirty="0"/>
              <a:t>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18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en-US" b="1" dirty="0"/>
              <a:t>INBOUND </a:t>
            </a:r>
            <a:r>
              <a:rPr lang="en-US" b="1" dirty="0" smtClean="0"/>
              <a:t>– OUTBOUND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Selection of a Legal Entity </a:t>
            </a:r>
          </a:p>
          <a:p>
            <a:pPr marL="114300" indent="0">
              <a:buNone/>
            </a:pPr>
            <a:r>
              <a:rPr lang="en-US" dirty="0"/>
              <a:t>While structuring a new entity in any jurisdiction, one may choose from the following options </a:t>
            </a:r>
          </a:p>
          <a:p>
            <a:pPr marL="114300" indent="0">
              <a:buNone/>
            </a:pPr>
            <a:r>
              <a:rPr lang="en-US" dirty="0"/>
              <a:t>which are generally available : </a:t>
            </a:r>
          </a:p>
          <a:p>
            <a:pPr marL="411480" lvl="1" indent="0">
              <a:buNone/>
            </a:pPr>
            <a:r>
              <a:rPr lang="en-US" dirty="0"/>
              <a:t>• Liaison Office </a:t>
            </a:r>
          </a:p>
          <a:p>
            <a:pPr marL="411480" lvl="1" indent="0">
              <a:buNone/>
            </a:pPr>
            <a:r>
              <a:rPr lang="en-US" dirty="0"/>
              <a:t>• Branch </a:t>
            </a:r>
          </a:p>
          <a:p>
            <a:pPr marL="411480" lvl="1" indent="0">
              <a:buNone/>
            </a:pPr>
            <a:r>
              <a:rPr lang="en-US" dirty="0"/>
              <a:t>• Wholly Owned Subsidiary </a:t>
            </a:r>
          </a:p>
          <a:p>
            <a:pPr marL="411480" lvl="1" indent="0">
              <a:buNone/>
            </a:pPr>
            <a:r>
              <a:rPr lang="en-US" dirty="0"/>
              <a:t>• Partnership </a:t>
            </a:r>
          </a:p>
          <a:p>
            <a:pPr marL="411480" lvl="1" indent="0">
              <a:buNone/>
            </a:pPr>
            <a:r>
              <a:rPr lang="en-US" dirty="0"/>
              <a:t>• Trusts</a:t>
            </a:r>
          </a:p>
          <a:p>
            <a:pPr marL="411480" lvl="1" indent="0">
              <a:buNone/>
            </a:pPr>
            <a:r>
              <a:rPr lang="en-US" dirty="0"/>
              <a:t>Sole-proprietorship </a:t>
            </a:r>
          </a:p>
          <a:p>
            <a:pPr marL="411480" lvl="1" indent="0">
              <a:buNone/>
            </a:pPr>
            <a:r>
              <a:rPr lang="en-US" dirty="0"/>
              <a:t>• Other entities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     CA PRADIP K MODI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395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Legal and Tax Aspects of Cross Border Transactions</vt:lpstr>
      <vt:lpstr>Going Global</vt:lpstr>
      <vt:lpstr>Going Global</vt:lpstr>
      <vt:lpstr> What is “ Cross Boarder “ transaction? </vt:lpstr>
      <vt:lpstr> Pros and Cons of Cross Border M &amp; A  </vt:lpstr>
      <vt:lpstr> Pros and Cons of Cross Border M &amp; A  </vt:lpstr>
      <vt:lpstr> Challenges in Global M &amp; A transaction </vt:lpstr>
      <vt:lpstr> Challenges in Global M &amp; A transaction </vt:lpstr>
      <vt:lpstr> Challenges in Global M &amp; A transaction </vt:lpstr>
      <vt:lpstr> Challenges in Global M &amp; A transaction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Tax Aspects of Cross Border Transactions</dc:title>
  <dc:creator>JAYESH</dc:creator>
  <cp:lastModifiedBy>Windows User</cp:lastModifiedBy>
  <cp:revision>11</cp:revision>
  <dcterms:created xsi:type="dcterms:W3CDTF">2014-11-04T09:57:38Z</dcterms:created>
  <dcterms:modified xsi:type="dcterms:W3CDTF">2018-10-13T05:40:46Z</dcterms:modified>
</cp:coreProperties>
</file>