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65" r:id="rId4"/>
    <p:sldId id="268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59" r:id="rId15"/>
    <p:sldId id="277" r:id="rId16"/>
    <p:sldId id="260" r:id="rId17"/>
    <p:sldId id="261" r:id="rId18"/>
    <p:sldId id="262" r:id="rId19"/>
    <p:sldId id="263" r:id="rId20"/>
    <p:sldId id="264" r:id="rId21"/>
    <p:sldId id="257" r:id="rId22"/>
  </p:sldIdLst>
  <p:sldSz cx="9144000" cy="6858000" type="screen4x3"/>
  <p:notesSz cx="6858000" cy="9979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66FF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PKM Advisory Services Pvt. Ltd. Date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C10364-DF3C-4F69-A04B-E3D4572DA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0275"/>
            <a:ext cx="548640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PKM Advisory Services Pvt. Ltd. Date 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78963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C2BA011-1843-4A4D-9BF2-257A5B072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PKM Advisory Services Pvt. Ltd. Date 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0D0AF3-0022-462A-A93B-138A3F28F127}" type="slidenum">
              <a:rPr lang="en-US"/>
              <a:pPr/>
              <a:t>1</a:t>
            </a:fld>
            <a:endParaRPr lang="en-US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PKM Advisory Services Pvt. Ltd. Date 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750CE-128A-4FC9-8F3C-982FE7F6CC88}" type="slidenum">
              <a:rPr lang="en-US"/>
              <a:pPr/>
              <a:t>2</a:t>
            </a:fld>
            <a:endParaRPr 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PKM Advisory Services Pvt. Ltd. Date 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342F2-4851-4E63-A71B-81C4C8519202}" type="slidenum">
              <a:rPr lang="en-US"/>
              <a:pPr/>
              <a:t>21</a:t>
            </a:fld>
            <a:endParaRPr lang="en-US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25" y="750888"/>
            <a:ext cx="4984750" cy="3738562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40275"/>
            <a:ext cx="5486400" cy="4487863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B6646-44E9-4600-B1D7-43D608A92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9B5DD-6240-4858-BA8B-0939B1A87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8F27-7D0E-4DBE-9967-5E998843C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21EB-016A-4B9C-9C07-A2E3499DA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D7AB-155B-4CF7-A5A5-03239CE51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216C6-DEE4-4BDE-865D-61EB0CA67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DBCC8-2E07-467E-B9B2-91DBE1CA6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51618-CB87-4628-84FD-1A89122A9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BA02F-3799-40FF-92A5-F1299A8DB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8871F-40FD-493E-9DE3-0DB2BCFC7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BFA2B-2AF4-4B65-873E-0BB9FD6C8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DB2883C-680A-4486-8AF9-52506722F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55562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66FF"/>
                </a:solidFill>
              </a:rPr>
              <a:t>Business Plan</a:t>
            </a:r>
            <a:endParaRPr lang="en-US" sz="3600" b="1" dirty="0" smtClean="0">
              <a:solidFill>
                <a:srgbClr val="0066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62400"/>
            <a:ext cx="8077200" cy="2514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Pradip K. Modi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PKM Advisory Services Pvt. Ltd.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A-411-412, Safal Pegasus, Nr.Prahalad Nagar Garden,100 Ft Road,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Anand Nagar Road, Prahaladnagar,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Ahmedabad - 380 051.</a:t>
            </a:r>
            <a:br>
              <a:rPr lang="en-US" sz="1600" b="1" smtClean="0">
                <a:solidFill>
                  <a:srgbClr val="0066FF"/>
                </a:solidFill>
              </a:rPr>
            </a:br>
            <a:r>
              <a:rPr lang="en-US" sz="1600" b="1" smtClean="0">
                <a:solidFill>
                  <a:srgbClr val="0066FF"/>
                </a:solidFill>
              </a:rPr>
              <a:t>Phone No: +91-79-40065204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Mobile	: +91- 98240 14310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Fax	: +91-79-40067203</a:t>
            </a:r>
            <a:r>
              <a:rPr lang="en-US" sz="1600" smtClean="0">
                <a:solidFill>
                  <a:srgbClr val="0066FF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Email	: pkm@pkmadvisory.com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0066FF"/>
                </a:solidFill>
              </a:rPr>
              <a:t>Web	: www.pkmadvisory.com</a:t>
            </a:r>
          </a:p>
          <a:p>
            <a:pPr eaLnBrk="1" hangingPunct="1">
              <a:lnSpc>
                <a:spcPct val="80000"/>
              </a:lnSpc>
            </a:pPr>
            <a:endParaRPr lang="en-US" sz="1600" smtClean="0">
              <a:solidFill>
                <a:srgbClr val="0066FF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3330575"/>
            <a:ext cx="25908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0066FF"/>
                </a:solidFill>
              </a:rPr>
              <a:t>Presented by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657600" y="62484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114425"/>
            <a:ext cx="27432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Seeking Funding?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Key Ratios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Trend Analysis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Breakeven Analysis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Explain outliers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Estimate Valuations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Structure after funding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Identify Key Short-Term &amp; Long-Term Issues 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Continue……….Seeking Funding?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Fund Requirement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Size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Timing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Debt, Equity or Combination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Fund Deployment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Timing ?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What for ?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How Much ?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Summarize Risks &amp; Mitigation Plans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Expected rewards (Dividend,  Capital appreciation)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Risk Management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69900" y="1135063"/>
            <a:ext cx="8470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Operational Risks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Financial Risks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Environmental Risks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Safety &amp; Health Risk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Technological Risk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IPR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Product Risk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Labor Risk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Statutory Compliance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Finalise Fund apatite 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Total Funds Required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When, How Much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Funds Deployment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-When, For What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Investor Equity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Investor Rights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Promoter / Management Equity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Board of Directors Composition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Investor Returns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Control mechanisms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Exit Mechanisms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Fall-back Mechanisms for Investor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212725" y="654050"/>
            <a:ext cx="8626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66FF"/>
                </a:solidFill>
              </a:rPr>
              <a:t>STEPS :	 2 Drawing of Business plan</a:t>
            </a:r>
          </a:p>
          <a:p>
            <a:r>
              <a:rPr lang="en-US" b="1">
                <a:solidFill>
                  <a:srgbClr val="0066FF"/>
                </a:solidFill>
              </a:rPr>
              <a:t>	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3810000" y="61722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-457200" y="1600200"/>
            <a:ext cx="460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400" b="1">
                <a:solidFill>
                  <a:schemeClr val="accent2"/>
                </a:solidFill>
              </a:rPr>
              <a:t>Contents of a Business Plan</a:t>
            </a:r>
            <a:endParaRPr lang="en-US" sz="1400" b="1">
              <a:solidFill>
                <a:schemeClr val="accent2"/>
              </a:solidFill>
            </a:endParaRPr>
          </a:p>
        </p:txBody>
      </p:sp>
      <p:sp>
        <p:nvSpPr>
          <p:cNvPr id="15365" name="Oval 8"/>
          <p:cNvSpPr>
            <a:spLocks noChangeArrowheads="1"/>
          </p:cNvSpPr>
          <p:nvPr/>
        </p:nvSpPr>
        <p:spPr bwMode="invGray">
          <a:xfrm>
            <a:off x="3590925" y="16938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Executive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Summary</a:t>
            </a:r>
          </a:p>
        </p:txBody>
      </p:sp>
      <p:sp>
        <p:nvSpPr>
          <p:cNvPr id="15366" name="Oval 9"/>
          <p:cNvSpPr>
            <a:spLocks noChangeArrowheads="1"/>
          </p:cNvSpPr>
          <p:nvPr/>
        </p:nvSpPr>
        <p:spPr bwMode="invGray">
          <a:xfrm>
            <a:off x="5702300" y="23034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Business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Analysis</a:t>
            </a:r>
          </a:p>
        </p:txBody>
      </p:sp>
      <p:sp>
        <p:nvSpPr>
          <p:cNvPr id="15367" name="Oval 10"/>
          <p:cNvSpPr>
            <a:spLocks noChangeArrowheads="1"/>
          </p:cNvSpPr>
          <p:nvPr/>
        </p:nvSpPr>
        <p:spPr bwMode="invGray">
          <a:xfrm>
            <a:off x="6616700" y="35226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Marketing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Strategy</a:t>
            </a:r>
          </a:p>
        </p:txBody>
      </p:sp>
      <p:sp>
        <p:nvSpPr>
          <p:cNvPr id="15368" name="Oval 11"/>
          <p:cNvSpPr>
            <a:spLocks noChangeArrowheads="1"/>
          </p:cNvSpPr>
          <p:nvPr/>
        </p:nvSpPr>
        <p:spPr bwMode="invGray">
          <a:xfrm>
            <a:off x="5772150" y="47418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Operations &amp;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Innovation</a:t>
            </a:r>
          </a:p>
        </p:txBody>
      </p:sp>
      <p:sp>
        <p:nvSpPr>
          <p:cNvPr id="15369" name="Oval 12"/>
          <p:cNvSpPr>
            <a:spLocks noChangeArrowheads="1"/>
          </p:cNvSpPr>
          <p:nvPr/>
        </p:nvSpPr>
        <p:spPr bwMode="invGray">
          <a:xfrm>
            <a:off x="3590925" y="55038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Management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Team</a:t>
            </a:r>
          </a:p>
        </p:txBody>
      </p:sp>
      <p:sp>
        <p:nvSpPr>
          <p:cNvPr id="15370" name="Oval 13"/>
          <p:cNvSpPr>
            <a:spLocks noChangeArrowheads="1"/>
          </p:cNvSpPr>
          <p:nvPr/>
        </p:nvSpPr>
        <p:spPr bwMode="invGray">
          <a:xfrm>
            <a:off x="1550988" y="4741863"/>
            <a:ext cx="1547812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Fund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Requirement  and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usage</a:t>
            </a:r>
          </a:p>
        </p:txBody>
      </p:sp>
      <p:sp>
        <p:nvSpPr>
          <p:cNvPr id="15371" name="Oval 14"/>
          <p:cNvSpPr>
            <a:spLocks noChangeArrowheads="1"/>
          </p:cNvSpPr>
          <p:nvPr/>
        </p:nvSpPr>
        <p:spPr bwMode="invGray">
          <a:xfrm>
            <a:off x="565150" y="3522663"/>
            <a:ext cx="1547813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Financial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Summary &amp; </a:t>
            </a:r>
          </a:p>
          <a:p>
            <a:pPr algn="ctr"/>
            <a:r>
              <a:rPr lang="en-US" sz="1400" b="1" i="1">
                <a:solidFill>
                  <a:srgbClr val="000099"/>
                </a:solidFill>
              </a:rPr>
              <a:t>Returns</a:t>
            </a:r>
          </a:p>
        </p:txBody>
      </p:sp>
      <p:sp>
        <p:nvSpPr>
          <p:cNvPr id="15372" name="Oval 15"/>
          <p:cNvSpPr>
            <a:spLocks noChangeArrowheads="1"/>
          </p:cNvSpPr>
          <p:nvPr/>
        </p:nvSpPr>
        <p:spPr bwMode="invGray">
          <a:xfrm>
            <a:off x="1550988" y="2303463"/>
            <a:ext cx="1547812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746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lIns="53204" tIns="0" rIns="53204" bIns="0" anchor="ctr">
            <a:flatTx/>
          </a:bodyPr>
          <a:lstStyle/>
          <a:p>
            <a:pPr algn="ctr"/>
            <a:r>
              <a:rPr lang="en-US" sz="1400" b="1" i="1">
                <a:solidFill>
                  <a:srgbClr val="000099"/>
                </a:solidFill>
              </a:rPr>
              <a:t>Risk Factors</a:t>
            </a:r>
          </a:p>
        </p:txBody>
      </p:sp>
      <p:cxnSp>
        <p:nvCxnSpPr>
          <p:cNvPr id="15373" name="AutoShape 16"/>
          <p:cNvCxnSpPr>
            <a:cxnSpLocks noChangeShapeType="1"/>
            <a:stCxn id="15365" idx="6"/>
            <a:endCxn id="15366" idx="0"/>
          </p:cNvCxnSpPr>
          <p:nvPr/>
        </p:nvCxnSpPr>
        <p:spPr bwMode="invGray">
          <a:xfrm>
            <a:off x="5138738" y="2112963"/>
            <a:ext cx="1338262" cy="190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4" name="AutoShape 17"/>
          <p:cNvCxnSpPr>
            <a:cxnSpLocks noChangeShapeType="1"/>
            <a:stCxn id="15366" idx="6"/>
          </p:cNvCxnSpPr>
          <p:nvPr/>
        </p:nvCxnSpPr>
        <p:spPr bwMode="invGray">
          <a:xfrm>
            <a:off x="7250113" y="2722563"/>
            <a:ext cx="381000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5" name="AutoShape 18"/>
          <p:cNvCxnSpPr>
            <a:cxnSpLocks noChangeShapeType="1"/>
            <a:endCxn id="15368" idx="6"/>
          </p:cNvCxnSpPr>
          <p:nvPr/>
        </p:nvCxnSpPr>
        <p:spPr bwMode="invGray">
          <a:xfrm rot="5400000">
            <a:off x="7072313" y="4608513"/>
            <a:ext cx="800100" cy="304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6" name="AutoShape 19"/>
          <p:cNvCxnSpPr>
            <a:cxnSpLocks noChangeShapeType="1"/>
            <a:stCxn id="15368" idx="4"/>
            <a:endCxn id="15369" idx="6"/>
          </p:cNvCxnSpPr>
          <p:nvPr/>
        </p:nvCxnSpPr>
        <p:spPr bwMode="invGray">
          <a:xfrm rot="5400000">
            <a:off x="5671344" y="5047457"/>
            <a:ext cx="342900" cy="14081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7" name="AutoShape 20"/>
          <p:cNvCxnSpPr>
            <a:cxnSpLocks noChangeShapeType="1"/>
            <a:endCxn id="15370" idx="4"/>
          </p:cNvCxnSpPr>
          <p:nvPr/>
        </p:nvCxnSpPr>
        <p:spPr bwMode="invGray">
          <a:xfrm rot="10800000">
            <a:off x="2325688" y="5580063"/>
            <a:ext cx="1389062" cy="3127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8" name="AutoShape 21"/>
          <p:cNvCxnSpPr>
            <a:cxnSpLocks noChangeShapeType="1"/>
            <a:stCxn id="15370" idx="2"/>
            <a:endCxn id="15371" idx="4"/>
          </p:cNvCxnSpPr>
          <p:nvPr/>
        </p:nvCxnSpPr>
        <p:spPr bwMode="invGray">
          <a:xfrm rot="10800000">
            <a:off x="1339850" y="4360863"/>
            <a:ext cx="211138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9" name="AutoShape 22"/>
          <p:cNvCxnSpPr>
            <a:cxnSpLocks noChangeShapeType="1"/>
            <a:stCxn id="15371" idx="0"/>
            <a:endCxn id="15372" idx="2"/>
          </p:cNvCxnSpPr>
          <p:nvPr/>
        </p:nvCxnSpPr>
        <p:spPr bwMode="invGray">
          <a:xfrm rot="-5400000">
            <a:off x="1045369" y="3017044"/>
            <a:ext cx="800100" cy="211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0" name="AutoShape 23"/>
          <p:cNvCxnSpPr>
            <a:cxnSpLocks noChangeShapeType="1"/>
            <a:stCxn id="15372" idx="0"/>
            <a:endCxn id="15365" idx="2"/>
          </p:cNvCxnSpPr>
          <p:nvPr/>
        </p:nvCxnSpPr>
        <p:spPr bwMode="invGray">
          <a:xfrm rot="-5400000">
            <a:off x="2863057" y="1575594"/>
            <a:ext cx="190500" cy="12652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381" name="AutoShape 24"/>
          <p:cNvSpPr>
            <a:spLocks noChangeArrowheads="1"/>
          </p:cNvSpPr>
          <p:nvPr/>
        </p:nvSpPr>
        <p:spPr bwMode="invGray">
          <a:xfrm>
            <a:off x="3027363" y="3446463"/>
            <a:ext cx="2744787" cy="914400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3204" tIns="0" rIns="53204" bIns="0" anchor="ctr"/>
          <a:lstStyle/>
          <a:p>
            <a:pPr algn="ctr"/>
            <a:r>
              <a:rPr lang="en-US" sz="2000">
                <a:solidFill>
                  <a:srgbClr val="000099"/>
                </a:solidFill>
              </a:rPr>
              <a:t>Business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066FF"/>
                </a:solidFill>
              </a:rPr>
              <a:t>3.	Equity Vs Debt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3.1	Nature of Business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3.2	Identifying Financial Requirement.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3.3	Preparation of Financial flow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3.4	Preparation of profitability statement.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3.5	Selection of Financing instruments.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</a:t>
            </a:r>
            <a:r>
              <a:rPr lang="en-US" sz="1800" b="1" smtClean="0">
                <a:solidFill>
                  <a:srgbClr val="0066FF"/>
                </a:solidFill>
              </a:rPr>
              <a:t>3.5.1	Equity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	a)  Own Equity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	b)  Private Investor (HNI)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	c)  Private Equity Fund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		C.1)	Angel Equity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		C.2)	Venture Capital.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		C.3) 	Growth Capital.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		C.4)	Leverage Buyout Capital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66FF"/>
                </a:solidFill>
              </a:rPr>
              <a:t>			C.5)	Public issue – Locally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57200" y="381000"/>
            <a:ext cx="434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66FF"/>
                </a:solidFill>
              </a:rPr>
              <a:t>STEPS : 3 	FINANCE PLANNING.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"/>
            <a:ext cx="8229600" cy="5991225"/>
          </a:xfrm>
        </p:spPr>
        <p:txBody>
          <a:bodyPr/>
          <a:lstStyle/>
          <a:p>
            <a:pPr marL="1866900" lvl="4" indent="0" eaLnBrk="1" hangingPunct="1">
              <a:buFontTx/>
              <a:buNone/>
              <a:tabLst>
                <a:tab pos="511175" algn="l"/>
              </a:tabLst>
            </a:pPr>
            <a:endParaRPr lang="en-US" sz="2400" smtClean="0"/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b="1" smtClean="0">
                <a:solidFill>
                  <a:srgbClr val="0066FF"/>
                </a:solidFill>
              </a:rPr>
              <a:t>3.5.2		DEBT: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endParaRPr lang="en-US" sz="2000" b="1" smtClean="0">
              <a:solidFill>
                <a:srgbClr val="0066FF"/>
              </a:solidFill>
            </a:endParaRPr>
          </a:p>
          <a:p>
            <a:pPr marL="609600" indent="-609600" eaLnBrk="1" hangingPunct="1">
              <a:buFontTx/>
              <a:buAutoNum type="alphaUcPeriod"/>
              <a:tabLst>
                <a:tab pos="511175" algn="l"/>
              </a:tabLst>
            </a:pPr>
            <a:r>
              <a:rPr lang="en-US" sz="2000" b="1" smtClean="0">
                <a:solidFill>
                  <a:srgbClr val="0066FF"/>
                </a:solidFill>
              </a:rPr>
              <a:t>Working Capital</a:t>
            </a:r>
          </a:p>
          <a:p>
            <a:pPr marL="609600" indent="-609600" eaLnBrk="1" hangingPunct="1">
              <a:buFontTx/>
              <a:buAutoNum type="alphaUcPeriod"/>
              <a:tabLst>
                <a:tab pos="511175" algn="l"/>
              </a:tabLst>
            </a:pPr>
            <a:endParaRPr lang="en-US" sz="2000" b="1" smtClean="0">
              <a:solidFill>
                <a:srgbClr val="0066FF"/>
              </a:solidFill>
            </a:endParaRP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smtClean="0">
                <a:solidFill>
                  <a:srgbClr val="0066FF"/>
                </a:solidFill>
              </a:rPr>
              <a:t>A.1.	Traditionally bank facilities like cash credit, stock financing, seed funding, letter of credit, factoring, forfeiting, export packing credit, line of credit of foreign country, Bills discounting, commercial papers.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endParaRPr lang="en-US" sz="2000" smtClean="0">
              <a:solidFill>
                <a:srgbClr val="0066FF"/>
              </a:solidFill>
            </a:endParaRP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b="1" smtClean="0">
                <a:solidFill>
                  <a:srgbClr val="0066FF"/>
                </a:solidFill>
              </a:rPr>
              <a:t>B.	Capex and Differed expenses plan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endParaRPr lang="en-US" sz="2000" b="1" smtClean="0">
              <a:solidFill>
                <a:srgbClr val="0066FF"/>
              </a:solidFill>
            </a:endParaRP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smtClean="0">
                <a:solidFill>
                  <a:srgbClr val="0066FF"/>
                </a:solidFill>
              </a:rPr>
              <a:t>	B.1	Term Loan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smtClean="0">
                <a:solidFill>
                  <a:srgbClr val="0066FF"/>
                </a:solidFill>
              </a:rPr>
              <a:t>	B.2	Corporate Loan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smtClean="0">
                <a:solidFill>
                  <a:srgbClr val="0066FF"/>
                </a:solidFill>
              </a:rPr>
              <a:t>	B.3	Debenture</a:t>
            </a:r>
          </a:p>
          <a:p>
            <a:pPr marL="609600" indent="-609600" eaLnBrk="1" hangingPunct="1">
              <a:buFontTx/>
              <a:buNone/>
              <a:tabLst>
                <a:tab pos="511175" algn="l"/>
              </a:tabLst>
            </a:pPr>
            <a:r>
              <a:rPr lang="en-US" sz="2000" smtClean="0">
                <a:solidFill>
                  <a:srgbClr val="0066FF"/>
                </a:solidFill>
              </a:rPr>
              <a:t>	B.4	External Commercial Borrowing overseas funding.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733800" y="62484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457200" y="1828800"/>
            <a:ext cx="8382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57300" lvl="2" indent="-342900"/>
            <a:r>
              <a:rPr lang="en-US" sz="2400" b="1">
                <a:solidFill>
                  <a:srgbClr val="0066FF"/>
                </a:solidFill>
              </a:rPr>
              <a:t>3.5.3	</a:t>
            </a:r>
            <a:r>
              <a:rPr lang="en-US" sz="2400" b="1" u="sng">
                <a:solidFill>
                  <a:srgbClr val="0066FF"/>
                </a:solidFill>
              </a:rPr>
              <a:t>Blend of Equity and Debts:</a:t>
            </a:r>
          </a:p>
          <a:p>
            <a:pPr marL="342900" indent="-342900"/>
            <a:endParaRPr lang="en-US" sz="2400" b="1" u="sng">
              <a:solidFill>
                <a:srgbClr val="0066FF"/>
              </a:solidFill>
            </a:endParaRPr>
          </a:p>
          <a:p>
            <a:pPr marL="342900" indent="-342900"/>
            <a:endParaRPr lang="en-US" sz="2400" b="1" u="sng">
              <a:solidFill>
                <a:srgbClr val="0066FF"/>
              </a:solidFill>
            </a:endParaRPr>
          </a:p>
          <a:p>
            <a:pPr marL="342900" indent="-342900"/>
            <a:r>
              <a:rPr lang="en-US" sz="2400" b="1">
                <a:solidFill>
                  <a:srgbClr val="0066FF"/>
                </a:solidFill>
              </a:rPr>
              <a:t>	Convertible Debenture</a:t>
            </a:r>
          </a:p>
          <a:p>
            <a:pPr marL="342900" indent="-342900"/>
            <a:endParaRPr lang="en-US" sz="2400" b="1">
              <a:solidFill>
                <a:srgbClr val="0066FF"/>
              </a:solidFill>
            </a:endParaRPr>
          </a:p>
          <a:p>
            <a:pPr marL="342900" indent="-342900"/>
            <a:endParaRPr lang="en-US" sz="2400" b="1">
              <a:solidFill>
                <a:srgbClr val="0066FF"/>
              </a:solidFill>
            </a:endParaRPr>
          </a:p>
          <a:p>
            <a:pPr marL="342900" indent="-342900"/>
            <a:r>
              <a:rPr lang="en-US" sz="2400" b="1">
                <a:solidFill>
                  <a:srgbClr val="0066FF"/>
                </a:solidFill>
              </a:rPr>
              <a:t>	Foreign Currency Convertible Bond</a:t>
            </a:r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0066FF"/>
                </a:solidFill>
              </a:rPr>
              <a:t>TO WHOM APPROACH</a:t>
            </a:r>
          </a:p>
          <a:p>
            <a:pPr eaLnBrk="1" hangingPunct="1">
              <a:buFontTx/>
              <a:buNone/>
            </a:pPr>
            <a:endParaRPr lang="en-US" sz="2400" b="1" smtClean="0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 smtClean="0">
                <a:solidFill>
                  <a:srgbClr val="0066FF"/>
                </a:solidFill>
              </a:rPr>
              <a:t>Nature of Business</a:t>
            </a:r>
          </a:p>
          <a:p>
            <a:pPr eaLnBrk="1" hangingPunct="1">
              <a:buFontTx/>
              <a:buNone/>
            </a:pPr>
            <a:endParaRPr lang="en-US" sz="2000" b="1" smtClean="0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 smtClean="0">
                <a:solidFill>
                  <a:srgbClr val="0066FF"/>
                </a:solidFill>
              </a:rPr>
              <a:t>Unique feather of business</a:t>
            </a:r>
          </a:p>
          <a:p>
            <a:pPr eaLnBrk="1" hangingPunct="1">
              <a:buFontTx/>
              <a:buNone/>
            </a:pPr>
            <a:endParaRPr lang="en-US" sz="2000" b="1" smtClean="0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 smtClean="0">
                <a:solidFill>
                  <a:srgbClr val="0066FF"/>
                </a:solidFill>
              </a:rPr>
              <a:t>Business growth potential</a:t>
            </a:r>
          </a:p>
          <a:p>
            <a:pPr eaLnBrk="1" hangingPunct="1">
              <a:buFontTx/>
              <a:buNone/>
            </a:pPr>
            <a:endParaRPr lang="en-US" sz="2000" b="1" smtClean="0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 smtClean="0">
                <a:solidFill>
                  <a:srgbClr val="0066FF"/>
                </a:solidFill>
              </a:rPr>
              <a:t>Business expansion mode</a:t>
            </a:r>
          </a:p>
          <a:p>
            <a:pPr eaLnBrk="1" hangingPunct="1">
              <a:buFontTx/>
              <a:buNone/>
            </a:pPr>
            <a:endParaRPr lang="en-US" sz="2000" b="1" smtClean="0">
              <a:solidFill>
                <a:srgbClr val="0066FF"/>
              </a:solidFill>
            </a:endParaRPr>
          </a:p>
          <a:p>
            <a:pPr marL="1827213" lvl="1" eaLnBrk="1" hangingPunct="1"/>
            <a:r>
              <a:rPr lang="en-US" sz="2000" b="1" smtClean="0">
                <a:solidFill>
                  <a:srgbClr val="0066FF"/>
                </a:solidFill>
              </a:rPr>
              <a:t>Comparison of peer group performance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4525963"/>
          </a:xfrm>
        </p:spPr>
        <p:txBody>
          <a:bodyPr/>
          <a:lstStyle/>
          <a:p>
            <a:pPr marL="915988" indent="-915988" eaLnBrk="1" hangingPunct="1">
              <a:buFontTx/>
              <a:buNone/>
            </a:pPr>
            <a:r>
              <a:rPr lang="en-US" sz="2400" b="1" u="sng" smtClean="0">
                <a:solidFill>
                  <a:srgbClr val="0066FF"/>
                </a:solidFill>
              </a:rPr>
              <a:t>PROS AND CONS OF OPTIONS</a:t>
            </a:r>
          </a:p>
          <a:p>
            <a:pPr marL="915988" indent="-915988" eaLnBrk="1" hangingPunct="1">
              <a:buFontTx/>
              <a:buNone/>
            </a:pPr>
            <a:endParaRPr lang="en-US" sz="2400" b="1" u="sng" smtClean="0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 smtClean="0">
                <a:solidFill>
                  <a:srgbClr val="0066FF"/>
                </a:solidFill>
              </a:rPr>
              <a:t>Cost of Borrowing</a:t>
            </a:r>
          </a:p>
          <a:p>
            <a:pPr marL="915988" indent="-915988" eaLnBrk="1" hangingPunct="1">
              <a:buFontTx/>
              <a:buNone/>
            </a:pPr>
            <a:endParaRPr lang="en-US" sz="2000" b="1" smtClean="0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 smtClean="0">
                <a:solidFill>
                  <a:srgbClr val="0066FF"/>
                </a:solidFill>
              </a:rPr>
              <a:t>Control of Business</a:t>
            </a:r>
          </a:p>
          <a:p>
            <a:pPr marL="915988" indent="-915988" eaLnBrk="1" hangingPunct="1">
              <a:buFontTx/>
              <a:buNone/>
            </a:pPr>
            <a:endParaRPr lang="en-US" sz="2000" b="1" smtClean="0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 smtClean="0">
                <a:solidFill>
                  <a:srgbClr val="0066FF"/>
                </a:solidFill>
              </a:rPr>
              <a:t>Scaling of business growth</a:t>
            </a:r>
          </a:p>
          <a:p>
            <a:pPr marL="915988" indent="-915988" eaLnBrk="1" hangingPunct="1">
              <a:buFontTx/>
              <a:buNone/>
            </a:pPr>
            <a:endParaRPr lang="en-US" sz="2000" b="1" smtClean="0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 smtClean="0">
                <a:solidFill>
                  <a:srgbClr val="0066FF"/>
                </a:solidFill>
              </a:rPr>
              <a:t>Visibility and presence.</a:t>
            </a:r>
          </a:p>
          <a:p>
            <a:pPr marL="915988" indent="-915988" eaLnBrk="1" hangingPunct="1">
              <a:buFontTx/>
              <a:buNone/>
            </a:pPr>
            <a:endParaRPr lang="en-US" sz="2000" b="1" smtClean="0">
              <a:solidFill>
                <a:srgbClr val="0066FF"/>
              </a:solidFill>
            </a:endParaRPr>
          </a:p>
          <a:p>
            <a:pPr marL="2230438" lvl="1" eaLnBrk="1" hangingPunct="1"/>
            <a:r>
              <a:rPr lang="en-US" sz="1800" b="1" smtClean="0">
                <a:solidFill>
                  <a:srgbClr val="0066FF"/>
                </a:solidFill>
              </a:rPr>
              <a:t>Look at what you gain rather than what other may gain.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9038"/>
            <a:ext cx="8229600" cy="4525962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66FF"/>
                </a:solidFill>
              </a:rPr>
              <a:t>Finance is an Oxygen of Business</a:t>
            </a:r>
          </a:p>
          <a:p>
            <a:pPr eaLnBrk="1" hangingPunct="1"/>
            <a:endParaRPr lang="en-US" b="1" smtClean="0">
              <a:solidFill>
                <a:srgbClr val="0066FF"/>
              </a:solidFill>
            </a:endParaRPr>
          </a:p>
          <a:p>
            <a:pPr eaLnBrk="1" hangingPunct="1"/>
            <a:endParaRPr lang="en-US" b="1" smtClean="0">
              <a:solidFill>
                <a:srgbClr val="0066FF"/>
              </a:solidFill>
            </a:endParaRPr>
          </a:p>
          <a:p>
            <a:pPr eaLnBrk="1" hangingPunct="1"/>
            <a:r>
              <a:rPr lang="en-US" b="1" smtClean="0">
                <a:solidFill>
                  <a:srgbClr val="0066FF"/>
                </a:solidFill>
              </a:rPr>
              <a:t>Universal Principle :</a:t>
            </a:r>
          </a:p>
          <a:p>
            <a:pPr eaLnBrk="1" hangingPunct="1">
              <a:buFontTx/>
              <a:buNone/>
            </a:pPr>
            <a:r>
              <a:rPr lang="en-US" b="1" smtClean="0">
                <a:solidFill>
                  <a:srgbClr val="0066FF"/>
                </a:solidFill>
              </a:rPr>
              <a:t>	Money flows in the direction, where honey lies.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68313" y="873125"/>
            <a:ext cx="8267700" cy="558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 b="1">
                <a:solidFill>
                  <a:srgbClr val="0066FF"/>
                </a:solidFill>
              </a:rPr>
              <a:t>CASE STUDY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66FF"/>
                </a:solidFill>
              </a:rPr>
              <a:t>Suzlon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66FF"/>
                </a:solidFill>
              </a:rPr>
              <a:t>Mphasis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66FF"/>
                </a:solidFill>
              </a:rPr>
              <a:t>ABG Shipyard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66FF"/>
                </a:solidFill>
              </a:rPr>
              <a:t>Shopper’s Stop 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2133600" y="3200400"/>
            <a:ext cx="533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PKM Advisory. Ltd.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A-411-412, Safal Pegasus, Nr.Prahalad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Nagar Garden,100 Ft Road,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Anand Nagar Road, Prahaladnagar,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Ahmedabad – 380 051.</a:t>
            </a:r>
            <a:br>
              <a:rPr lang="en-US" sz="2000" b="1">
                <a:solidFill>
                  <a:srgbClr val="0066FF"/>
                </a:solidFill>
              </a:rPr>
            </a:br>
            <a:r>
              <a:rPr lang="en-US" sz="2000" b="1">
                <a:solidFill>
                  <a:srgbClr val="0066FF"/>
                </a:solidFill>
              </a:rPr>
              <a:t>phone no : +91-79-40065204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Mobile      : +91 98240 14310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Fax 	 : +91-79-40067203</a:t>
            </a:r>
            <a:r>
              <a:rPr lang="en-US" sz="200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Email	 : pkm@pkmadvisory.com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66FF"/>
                </a:solidFill>
              </a:rPr>
              <a:t>Web	 : www.pkmadvisory.com</a:t>
            </a:r>
          </a:p>
        </p:txBody>
      </p:sp>
      <p:pic>
        <p:nvPicPr>
          <p:cNvPr id="2253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00400"/>
            <a:ext cx="1828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WordArt 8"/>
          <p:cNvSpPr>
            <a:spLocks noChangeArrowheads="1" noChangeShapeType="1" noTextEdit="1"/>
          </p:cNvSpPr>
          <p:nvPr/>
        </p:nvSpPr>
        <p:spPr bwMode="auto">
          <a:xfrm>
            <a:off x="1295400" y="1066800"/>
            <a:ext cx="6705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19100" y="1658938"/>
            <a:ext cx="8267700" cy="558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u="sng">
                <a:solidFill>
                  <a:srgbClr val="000099"/>
                </a:solidFill>
                <a:sym typeface="Monotype Sorts" pitchFamily="2" charset="2"/>
              </a:rPr>
              <a:t>Promoter and management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  <a:sym typeface="Monotype Sorts" pitchFamily="2" charset="2"/>
              </a:rPr>
              <a:t>Commitment 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  <a:sym typeface="Monotype Sorts" pitchFamily="2" charset="2"/>
              </a:rPr>
              <a:t>Understanding of business</a:t>
            </a:r>
            <a:endParaRPr lang="en-US" sz="1600">
              <a:solidFill>
                <a:srgbClr val="000099"/>
              </a:solidFill>
            </a:endParaRP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</a:rPr>
              <a:t>Skilled management team with effective team leaders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u="sng">
                <a:solidFill>
                  <a:srgbClr val="000099"/>
                </a:solidFill>
              </a:rPr>
              <a:t>Business model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Proven product or service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  <a:sym typeface="Monotype Sorts" pitchFamily="2" charset="2"/>
              </a:rPr>
              <a:t>Indepth business planning and managerial discipline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Demonstrates Global competitiveness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Favorable market conditions - with respect to size, growth potential, cost structure and pricing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Competitive advantages through unique products, services or market position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</a:pPr>
            <a:endParaRPr lang="en-US" sz="1600" b="1">
              <a:solidFill>
                <a:srgbClr val="000099"/>
              </a:solidFill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u="sng">
                <a:solidFill>
                  <a:srgbClr val="000099"/>
                </a:solidFill>
              </a:rPr>
              <a:t>Industry scenario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  <a:sym typeface="Monotype Sorts" pitchFamily="2" charset="2"/>
              </a:rPr>
              <a:t>Growth prospects for the industry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</a:rPr>
              <a:t>Possibility of company gain leadership position in its business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</a:pPr>
            <a:endParaRPr lang="en-US" sz="1600" b="1">
              <a:solidFill>
                <a:srgbClr val="000099"/>
              </a:solidFill>
              <a:sym typeface="Monotype Sorts" pitchFamily="2" charset="2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u="sng">
                <a:solidFill>
                  <a:srgbClr val="000099"/>
                </a:solidFill>
                <a:sym typeface="Monotype Sorts" pitchFamily="2" charset="2"/>
              </a:rPr>
              <a:t>Liquidity / exit path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</a:rPr>
              <a:t>Potential for IPO / strategic sale</a:t>
            </a:r>
          </a:p>
          <a:p>
            <a:pPr marL="742950" lvl="1" indent="-285750"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>
                <a:solidFill>
                  <a:srgbClr val="000099"/>
                </a:solidFill>
              </a:rPr>
              <a:t>Projected returns on exit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8938" y="1066800"/>
            <a:ext cx="86471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b="1">
                <a:solidFill>
                  <a:schemeClr val="accent2"/>
                </a:solidFill>
              </a:rPr>
              <a:t>What does Financier / Investor look for?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20688" y="660400"/>
            <a:ext cx="86471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b="1">
                <a:solidFill>
                  <a:schemeClr val="accent2"/>
                </a:solidFill>
              </a:rPr>
              <a:t>Idea and Philosophy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57200" y="304800"/>
            <a:ext cx="459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66FF"/>
                </a:solidFill>
              </a:rPr>
              <a:t>STEPS : 1 Selection of Financing option.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Contents of a Business Plan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69900" y="873125"/>
            <a:ext cx="847090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Details of the Market (customers, competition)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Marketing Plans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Details of Operations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Operating Plans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New Products &amp; New Markets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Innovation Process Management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Organization Design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Structure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Processes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Commercial Details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Profits &amp; Profitability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Breakeven Analysis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Details of The Offer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Assumptions at each stage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14338" y="53975"/>
            <a:ext cx="7739062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Continued…….  Contents of a Business Plan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5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Products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Portfolio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Key Features of Products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Overview of the Organization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History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Mission &amp; Vision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Core Values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Organizational Objectives 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Founders &amp; Management Team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Key Strategic Issues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Sustainable Competitive Advantage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 	- Basis for Growth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Business Structure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Questions to Answer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562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What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	- What are you?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What are you trying to achieve?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What are your needs?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Why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Why are you most suitable for the activity?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Why will you be successful?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Who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Who will buy your offering?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Who will be your Stakeholders?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Who are you?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How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	- How will you go about achieving your objectives?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How will Others act?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How much is the benefit of associating with you?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Where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Where will you operate?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Where are your customers?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When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When will you enter &amp; grow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 	- When will your partners benefit?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" y="307975"/>
            <a:ext cx="3992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Explain Industry Structure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73475" y="1079500"/>
            <a:ext cx="16002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Potential</a:t>
            </a:r>
          </a:p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Entrants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44475" y="2984500"/>
            <a:ext cx="16002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Suppliers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026275" y="2984500"/>
            <a:ext cx="16002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Buyers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673475" y="5346700"/>
            <a:ext cx="160020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Substitutes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673475" y="2527300"/>
            <a:ext cx="1600200" cy="17526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Rivalry</a:t>
            </a:r>
          </a:p>
          <a:p>
            <a:pPr algn="ctr"/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Among firms</a:t>
            </a:r>
          </a:p>
          <a:p>
            <a:pPr algn="ctr"/>
            <a:endParaRPr lang="en-US" b="1">
              <a:solidFill>
                <a:srgbClr val="006600"/>
              </a:solidFill>
              <a:latin typeface="Times New Roman" pitchFamily="18" charset="0"/>
            </a:endParaRPr>
          </a:p>
          <a:p>
            <a:pPr algn="ctr"/>
            <a:r>
              <a:rPr lang="en-US" sz="1600" b="1" i="1">
                <a:solidFill>
                  <a:srgbClr val="006600"/>
                </a:solidFill>
                <a:latin typeface="Times New Roman" pitchFamily="18" charset="0"/>
              </a:rPr>
              <a:t>Econ of Scale</a:t>
            </a:r>
          </a:p>
          <a:p>
            <a:pPr algn="ctr"/>
            <a:r>
              <a:rPr lang="en-US" sz="1600" b="1" i="1">
                <a:solidFill>
                  <a:srgbClr val="006600"/>
                </a:solidFill>
                <a:latin typeface="Times New Roman" pitchFamily="18" charset="0"/>
              </a:rPr>
              <a:t>Differentiation</a:t>
            </a:r>
          </a:p>
          <a:p>
            <a:pPr algn="ctr"/>
            <a:endParaRPr lang="en-US" b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151063" y="3062288"/>
            <a:ext cx="1216025" cy="1189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Bargaining power of suppliers</a:t>
            </a:r>
          </a:p>
          <a:p>
            <a:pPr algn="ctr">
              <a:spcBef>
                <a:spcPct val="50000"/>
              </a:spcBef>
            </a:pP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503863" y="3062288"/>
            <a:ext cx="1216025" cy="1189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Bargaining power of buyers</a:t>
            </a:r>
          </a:p>
          <a:p>
            <a:pPr algn="ctr">
              <a:spcBef>
                <a:spcPct val="50000"/>
              </a:spcBef>
            </a:pP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217863" y="1995488"/>
            <a:ext cx="27416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Threat of new entrants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703888" y="609600"/>
            <a:ext cx="2617787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Entry Barriers</a:t>
            </a:r>
          </a:p>
          <a:p>
            <a:r>
              <a:rPr lang="en-US" sz="1400" i="1">
                <a:latin typeface="Times New Roman" pitchFamily="18" charset="0"/>
              </a:rPr>
              <a:t>* Scale Economies</a:t>
            </a:r>
          </a:p>
          <a:p>
            <a:r>
              <a:rPr lang="en-US" sz="1400" i="1">
                <a:latin typeface="Times New Roman" pitchFamily="18" charset="0"/>
              </a:rPr>
              <a:t>* Brand/Reputation</a:t>
            </a:r>
          </a:p>
          <a:p>
            <a:r>
              <a:rPr lang="en-US" sz="1400" i="1">
                <a:latin typeface="Times New Roman" pitchFamily="18" charset="0"/>
              </a:rPr>
              <a:t>* Access to Distribution Channels</a:t>
            </a:r>
          </a:p>
          <a:p>
            <a:r>
              <a:rPr lang="en-US" sz="1400" i="1">
                <a:latin typeface="Times New Roman" pitchFamily="18" charset="0"/>
              </a:rPr>
              <a:t>*Capital Requirements</a:t>
            </a:r>
          </a:p>
          <a:p>
            <a:r>
              <a:rPr lang="en-US" sz="1400" i="1">
                <a:latin typeface="Times New Roman" pitchFamily="18" charset="0"/>
              </a:rPr>
              <a:t>*Learning</a:t>
            </a:r>
          </a:p>
          <a:p>
            <a:r>
              <a:rPr lang="en-US" sz="1400" i="1">
                <a:latin typeface="Times New Roman" pitchFamily="18" charset="0"/>
              </a:rPr>
              <a:t>* Retaliation by existing players</a:t>
            </a:r>
          </a:p>
          <a:p>
            <a:r>
              <a:rPr lang="en-US" sz="1400" i="1">
                <a:latin typeface="Times New Roman" pitchFamily="18" charset="0"/>
              </a:rPr>
              <a:t>* Govt and Legal Barriers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781800" y="3908425"/>
            <a:ext cx="22780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* Size and Concentration</a:t>
            </a:r>
          </a:p>
          <a:p>
            <a:r>
              <a:rPr lang="en-US" sz="1600" i="1">
                <a:latin typeface="Times New Roman" pitchFamily="18" charset="0"/>
              </a:rPr>
              <a:t>   relative to ind. players</a:t>
            </a:r>
          </a:p>
          <a:p>
            <a:r>
              <a:rPr lang="en-US" sz="1600" i="1">
                <a:latin typeface="Times New Roman" pitchFamily="18" charset="0"/>
              </a:rPr>
              <a:t>* Switching Costs</a:t>
            </a:r>
          </a:p>
          <a:p>
            <a:r>
              <a:rPr lang="en-US" sz="1600" i="1">
                <a:latin typeface="Times New Roman" pitchFamily="18" charset="0"/>
              </a:rPr>
              <a:t>* Ability to integrate</a:t>
            </a:r>
          </a:p>
          <a:p>
            <a:r>
              <a:rPr lang="en-US" sz="1600" i="1">
                <a:latin typeface="Times New Roman" pitchFamily="18" charset="0"/>
              </a:rPr>
              <a:t>   backwards</a:t>
            </a:r>
          </a:p>
          <a:p>
            <a:r>
              <a:rPr lang="en-US" sz="1600" i="1">
                <a:latin typeface="Times New Roman" pitchFamily="18" charset="0"/>
              </a:rPr>
              <a:t>* Buyers’ Information</a:t>
            </a:r>
          </a:p>
          <a:p>
            <a:r>
              <a:rPr lang="en-US" sz="1600" i="1">
                <a:latin typeface="Times New Roman" pitchFamily="18" charset="0"/>
              </a:rPr>
              <a:t>* Cost of product relative</a:t>
            </a:r>
          </a:p>
          <a:p>
            <a:r>
              <a:rPr lang="en-US" sz="1600" i="1">
                <a:latin typeface="Times New Roman" pitchFamily="18" charset="0"/>
              </a:rPr>
              <a:t>  to total cost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539875" y="5092700"/>
            <a:ext cx="19431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* Price-Performance</a:t>
            </a:r>
          </a:p>
          <a:p>
            <a:r>
              <a:rPr lang="en-US" sz="1600" i="1">
                <a:latin typeface="Times New Roman" pitchFamily="18" charset="0"/>
              </a:rPr>
              <a:t>   comparison</a:t>
            </a:r>
          </a:p>
          <a:p>
            <a:r>
              <a:rPr lang="en-US" sz="1600" i="1">
                <a:latin typeface="Times New Roman" pitchFamily="18" charset="0"/>
              </a:rPr>
              <a:t>* Buyer propensity to</a:t>
            </a:r>
          </a:p>
          <a:p>
            <a:r>
              <a:rPr lang="en-US" sz="1600" i="1">
                <a:latin typeface="Times New Roman" pitchFamily="18" charset="0"/>
              </a:rPr>
              <a:t>   substitute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52400" y="3808413"/>
            <a:ext cx="1663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>
                <a:latin typeface="Times New Roman" pitchFamily="18" charset="0"/>
              </a:rPr>
              <a:t>* </a:t>
            </a:r>
            <a:r>
              <a:rPr lang="en-US" sz="1600" i="1">
                <a:latin typeface="Times New Roman" pitchFamily="18" charset="0"/>
              </a:rPr>
              <a:t>Similar to Buyer</a:t>
            </a:r>
          </a:p>
          <a:p>
            <a:r>
              <a:rPr lang="en-US" sz="1600" i="1">
                <a:latin typeface="Times New Roman" pitchFamily="18" charset="0"/>
              </a:rPr>
              <a:t>   Power Issues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483225" y="6200775"/>
            <a:ext cx="24257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indent="-228600" algn="just" ea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1000" b="1"/>
              <a:t>M.E. Porter- Competitive Strategy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6719888" y="3344863"/>
            <a:ext cx="290512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1828800" y="3344863"/>
            <a:ext cx="457200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5411788" y="3344863"/>
            <a:ext cx="315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4502150" y="5092700"/>
            <a:ext cx="0" cy="239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4502150" y="4254500"/>
            <a:ext cx="0" cy="315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4502150" y="2273300"/>
            <a:ext cx="0" cy="239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4502150" y="1828800"/>
            <a:ext cx="0" cy="214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3360738" y="3352800"/>
            <a:ext cx="290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3384550" y="4738688"/>
            <a:ext cx="225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00"/>
                </a:solidFill>
              </a:rPr>
              <a:t>Threat of substitutes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Resource Requirements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9900" y="1047750"/>
            <a:ext cx="8470900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Detail requirements for the following resources: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Personnel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Technology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 b="1">
                <a:solidFill>
                  <a:schemeClr val="accent2"/>
                </a:solidFill>
              </a:rPr>
              <a:t>Finances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Distribution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Promotion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Products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chemeClr val="accent2"/>
                </a:solidFill>
              </a:rPr>
              <a:t>Services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14338" y="53975"/>
            <a:ext cx="581342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Three Year Financial Plan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69900" y="868363"/>
            <a:ext cx="8470900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chemeClr val="accent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Volume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Price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Sales Revenue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Costs: Direct,  Indirect,  Overheads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- Cost per unit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Operating Profits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Cost of Capital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Net Profits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Cash Flow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657600" y="6019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PKM Advisory Services Pvt. Ltd.</a:t>
            </a:r>
          </a:p>
          <a:p>
            <a:pPr marL="342900" indent="-342900" algn="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66FF"/>
                </a:solidFill>
              </a:rPr>
              <a:t>Date : 28.06.2011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QUITY PLACEMENT - RAJKOT 28.06.201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 PLACEMENT - RAJKOT 28.06.2011</Template>
  <TotalTime>1</TotalTime>
  <Words>700</Words>
  <Application>Microsoft Office PowerPoint</Application>
  <PresentationFormat>On-screen Show (4:3)</PresentationFormat>
  <Paragraphs>288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 PLACEMENT - RAJKOT 28.06.2011</vt:lpstr>
      <vt:lpstr>Business Plan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Sir</dc:creator>
  <cp:lastModifiedBy>Sir</cp:lastModifiedBy>
  <cp:revision>1</cp:revision>
  <cp:lastPrinted>1601-01-01T00:00:00Z</cp:lastPrinted>
  <dcterms:created xsi:type="dcterms:W3CDTF">2011-06-27T14:28:29Z</dcterms:created>
  <dcterms:modified xsi:type="dcterms:W3CDTF">2011-06-27T14:29:34Z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