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sldIdLst>
    <p:sldId id="277" r:id="rId2"/>
    <p:sldId id="320" r:id="rId3"/>
    <p:sldId id="366" r:id="rId4"/>
    <p:sldId id="314" r:id="rId5"/>
    <p:sldId id="363" r:id="rId6"/>
    <p:sldId id="365" r:id="rId7"/>
    <p:sldId id="316" r:id="rId8"/>
    <p:sldId id="317" r:id="rId9"/>
    <p:sldId id="318" r:id="rId10"/>
    <p:sldId id="319" r:id="rId11"/>
    <p:sldId id="322" r:id="rId12"/>
    <p:sldId id="327" r:id="rId13"/>
    <p:sldId id="324" r:id="rId14"/>
    <p:sldId id="260" r:id="rId15"/>
    <p:sldId id="307" r:id="rId16"/>
    <p:sldId id="313" r:id="rId17"/>
    <p:sldId id="308" r:id="rId18"/>
    <p:sldId id="309" r:id="rId19"/>
    <p:sldId id="306" r:id="rId20"/>
    <p:sldId id="310" r:id="rId21"/>
    <p:sldId id="311" r:id="rId22"/>
    <p:sldId id="312" r:id="rId23"/>
    <p:sldId id="328" r:id="rId24"/>
    <p:sldId id="329" r:id="rId25"/>
    <p:sldId id="331" r:id="rId26"/>
    <p:sldId id="332" r:id="rId27"/>
    <p:sldId id="333" r:id="rId28"/>
    <p:sldId id="334" r:id="rId29"/>
    <p:sldId id="336" r:id="rId30"/>
    <p:sldId id="353" r:id="rId31"/>
    <p:sldId id="354" r:id="rId32"/>
    <p:sldId id="356" r:id="rId33"/>
    <p:sldId id="348" r:id="rId34"/>
    <p:sldId id="347" r:id="rId35"/>
    <p:sldId id="349" r:id="rId36"/>
    <p:sldId id="350" r:id="rId37"/>
    <p:sldId id="357" r:id="rId38"/>
    <p:sldId id="359" r:id="rId39"/>
    <p:sldId id="341" r:id="rId40"/>
    <p:sldId id="360"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duction" id="{CB6BBEF7-9717-4733-A929-535518E6EBF6}">
          <p14:sldIdLst>
            <p14:sldId id="277"/>
            <p14:sldId id="320"/>
            <p14:sldId id="366"/>
            <p14:sldId id="314"/>
            <p14:sldId id="363"/>
            <p14:sldId id="365"/>
            <p14:sldId id="316"/>
            <p14:sldId id="317"/>
            <p14:sldId id="318"/>
            <p14:sldId id="319"/>
            <p14:sldId id="322"/>
            <p14:sldId id="327"/>
            <p14:sldId id="324"/>
          </p14:sldIdLst>
        </p14:section>
        <p14:section name="Author Your Presentation" id="{16378913-E5ED-4281-BAF5-F1F938CB0BED}">
          <p14:sldIdLst>
            <p14:sldId id="260"/>
            <p14:sldId id="307"/>
            <p14:sldId id="313"/>
            <p14:sldId id="308"/>
            <p14:sldId id="309"/>
            <p14:sldId id="306"/>
            <p14:sldId id="310"/>
            <p14:sldId id="311"/>
            <p14:sldId id="312"/>
            <p14:sldId id="328"/>
            <p14:sldId id="329"/>
            <p14:sldId id="331"/>
            <p14:sldId id="332"/>
            <p14:sldId id="333"/>
            <p14:sldId id="334"/>
            <p14:sldId id="336"/>
            <p14:sldId id="353"/>
            <p14:sldId id="354"/>
            <p14:sldId id="356"/>
            <p14:sldId id="348"/>
            <p14:sldId id="347"/>
            <p14:sldId id="349"/>
            <p14:sldId id="350"/>
            <p14:sldId id="357"/>
            <p14:sldId id="359"/>
            <p14:sldId id="341"/>
            <p14:sldId id="360"/>
            <p14:sldId id="297"/>
          </p14:sldIdLst>
        </p14:section>
        <p14:section name="Deliver Your Presentation" id="{71D59651-8EFA-4415-9623-98B4C4A8699C}">
          <p14:sldIdLst/>
        </p14:section>
        <p14:section name="There's More!" id="{2E16B512-814A-4DC1-A986-25475E10E0E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262" autoAdjust="0"/>
    <p:restoredTop sz="89825" autoAdjust="0"/>
  </p:normalViewPr>
  <p:slideViewPr>
    <p:cSldViewPr>
      <p:cViewPr>
        <p:scale>
          <a:sx n="69" d="100"/>
          <a:sy n="69" d="100"/>
        </p:scale>
        <p:origin x="-1866" y="-48"/>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76" d="100"/>
        <a:sy n="76" d="100"/>
      </p:scale>
      <p:origin x="0" y="658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12/28/2013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xmlns="" val="283506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38137C6C-5563-4153-9515-59FEDAFD6A9D}" type="datetime1">
              <a:rPr lang="en-US" smtClean="0"/>
              <a:pPr/>
              <a:t>12/28/2013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Ahmedabad Branch of WIRC OF ICAI</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1BF9E9C0-2DBA-4EC8-8C09-5E8298F1D143}" type="datetime1">
              <a:rPr lang="en-US" smtClean="0"/>
              <a:pPr/>
              <a:t>12/28/2013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t>Ahmedabad Branch of WIRC OF ICAI</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slow" p14:dur="2000">
        <p:wipe/>
      </p:transition>
    </mc:Choice>
    <mc:Fallback>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D710567E-0BBB-4C51-A04A-194B24885020}" type="datetime1">
              <a:rPr lang="en-US" smtClean="0"/>
              <a:pPr/>
              <a:t>12/28/2013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smtClean="0"/>
              <a:t>Ahmedabad Branch of WIRC OF ICAI</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6473F0-7205-48D7-815D-CE1DA91DA79C}" type="datetime1">
              <a:rPr lang="en-US" smtClean="0"/>
              <a:pPr/>
              <a:t>12/28/2013</a:t>
            </a:fld>
            <a:endParaRPr lang="en-US" dirty="0"/>
          </a:p>
        </p:txBody>
      </p:sp>
      <p:sp>
        <p:nvSpPr>
          <p:cNvPr id="5" name="Footer Placeholder 4"/>
          <p:cNvSpPr>
            <a:spLocks noGrp="1"/>
          </p:cNvSpPr>
          <p:nvPr>
            <p:ph type="ftr" sz="quarter" idx="11"/>
          </p:nvPr>
        </p:nvSpPr>
        <p:spPr/>
        <p:txBody>
          <a:bodyPr/>
          <a:lstStyle/>
          <a:p>
            <a:r>
              <a:rPr lang="en-US" smtClean="0"/>
              <a:t>Ahmedabad Branch of WIRC OF ICAI</a:t>
            </a:r>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381BC3AC-C020-4018-9851-ECF0493EE016}" type="datetime1">
              <a:rPr lang="en-US" smtClean="0"/>
              <a:pPr/>
              <a:t>12/28/2013</a:t>
            </a:fld>
            <a:endParaRPr lang="en-US" dirty="0"/>
          </a:p>
        </p:txBody>
      </p:sp>
      <p:sp>
        <p:nvSpPr>
          <p:cNvPr id="5" name="Footer Placeholder 4"/>
          <p:cNvSpPr>
            <a:spLocks noGrp="1"/>
          </p:cNvSpPr>
          <p:nvPr>
            <p:ph type="ftr" sz="quarter" idx="11"/>
          </p:nvPr>
        </p:nvSpPr>
        <p:spPr/>
        <p:txBody>
          <a:bodyPr/>
          <a:lstStyle/>
          <a:p>
            <a:r>
              <a:rPr lang="en-US" smtClean="0"/>
              <a:t>Ahmedabad Branch of WIRC OF ICAI</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943A6E53-B8AE-4429-B650-424995944A63}" type="datetime1">
              <a:rPr lang="en-US" smtClean="0"/>
              <a:pPr/>
              <a:t>12/28/2013</a:t>
            </a:fld>
            <a:endParaRPr lang="en-US" dirty="0"/>
          </a:p>
        </p:txBody>
      </p:sp>
      <p:sp>
        <p:nvSpPr>
          <p:cNvPr id="3" name="Footer Placeholder 2"/>
          <p:cNvSpPr>
            <a:spLocks noGrp="1"/>
          </p:cNvSpPr>
          <p:nvPr>
            <p:ph type="ftr" sz="quarter" idx="11"/>
          </p:nvPr>
        </p:nvSpPr>
        <p:spPr/>
        <p:txBody>
          <a:bodyPr/>
          <a:lstStyle/>
          <a:p>
            <a:r>
              <a:rPr lang="en-US" smtClean="0"/>
              <a:t>Ahmedabad Branch of WIRC OF ICAI</a:t>
            </a:r>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smtClean="0"/>
              <a:t>Ahmedabad Branch of WIRC OF ICAI</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55D91E7-DFCC-43F1-95F3-8D891C720935}" type="datetime1">
              <a:rPr lang="en-US" smtClean="0"/>
              <a:pPr/>
              <a:t>12/28/2013</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smtClean="0"/>
              <a:t>Ahmedabad Branch of WIRC OF ICAI</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E74534AC-6A3D-4780-B6BB-71471C267E99}" type="datetime1">
              <a:rPr lang="en-US" smtClean="0"/>
              <a:pPr/>
              <a:t>12/28/2013</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r>
              <a:rPr lang="en-US" smtClean="0"/>
              <a:t>Ahmedabad Branch of WIRC OF ICAI</a:t>
            </a:r>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89AF0E-86C4-49C4-9453-B9EA937F759B}" type="datetime1">
              <a:rPr lang="en-US" smtClean="0"/>
              <a:pPr/>
              <a:t>12/28/2013</a:t>
            </a:fld>
            <a:endParaRPr lang="en-US" dirty="0"/>
          </a:p>
        </p:txBody>
      </p:sp>
      <p:sp>
        <p:nvSpPr>
          <p:cNvPr id="6" name="Footer Placeholder 5"/>
          <p:cNvSpPr>
            <a:spLocks noGrp="1"/>
          </p:cNvSpPr>
          <p:nvPr>
            <p:ph type="ftr" sz="quarter" idx="11"/>
          </p:nvPr>
        </p:nvSpPr>
        <p:spPr/>
        <p:txBody>
          <a:bodyPr/>
          <a:lstStyle/>
          <a:p>
            <a:r>
              <a:rPr lang="en-US" smtClean="0"/>
              <a:t>Ahmedabad Branch of WIRC OF ICAI</a:t>
            </a:r>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CA1DFDD8-A243-4BEB-AE00-80D10CA9A8C7}" type="datetime1">
              <a:rPr lang="en-US" smtClean="0"/>
              <a:pPr/>
              <a:t>12/28/2013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t>Ahmedabad Branch of WIRC OF ICAI</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8D1FE-72B2-45BA-9626-89F4DCCA322C}" type="datetime1">
              <a:rPr lang="en-US" smtClean="0"/>
              <a:pPr/>
              <a:t>12/28/2013</a:t>
            </a:fld>
            <a:endParaRPr lang="en-US" dirty="0"/>
          </a:p>
        </p:txBody>
      </p:sp>
      <p:sp>
        <p:nvSpPr>
          <p:cNvPr id="3" name="Footer Placeholder 2"/>
          <p:cNvSpPr>
            <a:spLocks noGrp="1"/>
          </p:cNvSpPr>
          <p:nvPr>
            <p:ph type="ftr" sz="quarter" idx="11"/>
          </p:nvPr>
        </p:nvSpPr>
        <p:spPr/>
        <p:txBody>
          <a:bodyPr/>
          <a:lstStyle/>
          <a:p>
            <a:r>
              <a:rPr lang="en-US" smtClean="0"/>
              <a:t>Ahmedabad Branch of WIRC OF ICAI</a:t>
            </a:r>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79F67B94-7146-47B1-8406-25A296E819E1}" type="datetime1">
              <a:rPr lang="en-US" smtClean="0"/>
              <a:pPr/>
              <a:t>12/28/2013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smtClean="0"/>
              <a:t>Ahmedabad Branch of WIRC OF ICAI</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183A8E88-3048-4E62-889E-EA93385FC4A4}" type="datetime1">
              <a:rPr lang="en-US" smtClean="0"/>
              <a:pPr/>
              <a:t>12/28/2013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smtClean="0"/>
              <a:t>Ahmedabad Branch of WIRC OF ICAI</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8D116-7034-40B5-9609-ED2B01B80CD9}" type="datetime1">
              <a:rPr lang="en-US" smtClean="0"/>
              <a:pPr/>
              <a:t>12/28/2013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Ahmedabad Branch of WIRC OF ICAI</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n.wikipedia.org/wiki/United_Nations_Framework_Convention_on_Climate_Change" TargetMode="External"/><Relationship Id="rId1" Type="http://schemas.openxmlformats.org/officeDocument/2006/relationships/slideLayout" Target="../slideLayouts/slideLayout3.xml"/><Relationship Id="rId4" Type="http://schemas.openxmlformats.org/officeDocument/2006/relationships/image" Target="cid:image001.png@01CF0337.7355EF5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United_States_National_Research_Council"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United_Nations_Framework_Convention_on_Climate_Change" TargetMode="External"/><Relationship Id="rId2" Type="http://schemas.openxmlformats.org/officeDocument/2006/relationships/hyperlink" Target="http://en.wikipedia.org/w/index.php?title=United_Nations_Framework_Convention_on_Climate_Change&amp;action=edit&amp;section=12"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en.wikipedia.org/wiki/United_Nations_Framework_Convention_on_Climate_Chang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Oxygen" TargetMode="External"/><Relationship Id="rId13" Type="http://schemas.openxmlformats.org/officeDocument/2006/relationships/hyperlink" Target="http://en.wikipedia.org/wiki/Methane" TargetMode="External"/><Relationship Id="rId3" Type="http://schemas.openxmlformats.org/officeDocument/2006/relationships/hyperlink" Target="http://en.wikipedia.org/wiki/Parts_per_million" TargetMode="External"/><Relationship Id="rId7" Type="http://schemas.openxmlformats.org/officeDocument/2006/relationships/hyperlink" Target="http://en.wikipedia.org/wiki/Nitrogen" TargetMode="External"/><Relationship Id="rId12" Type="http://schemas.openxmlformats.org/officeDocument/2006/relationships/hyperlink" Target="http://en.wikipedia.org/wiki/Helium" TargetMode="External"/><Relationship Id="rId2" Type="http://schemas.openxmlformats.org/officeDocument/2006/relationships/hyperlink" Target="http://en.wikipedia.org/wiki/Earth's_Atmosphere" TargetMode="External"/><Relationship Id="rId1" Type="http://schemas.openxmlformats.org/officeDocument/2006/relationships/slideLayout" Target="../slideLayouts/slideLayout3.xml"/><Relationship Id="rId6" Type="http://schemas.openxmlformats.org/officeDocument/2006/relationships/hyperlink" Target="http://en.wikipedia.org/wiki/Volume_(thermodynamics)" TargetMode="External"/><Relationship Id="rId11" Type="http://schemas.openxmlformats.org/officeDocument/2006/relationships/hyperlink" Target="http://en.wikipedia.org/wiki/Neon" TargetMode="External"/><Relationship Id="rId5" Type="http://schemas.openxmlformats.org/officeDocument/2006/relationships/hyperlink" Target="http://en.wikipedia.org/wiki/Mole_fraction" TargetMode="External"/><Relationship Id="rId10" Type="http://schemas.openxmlformats.org/officeDocument/2006/relationships/hyperlink" Target="http://en.wikipedia.org/wiki/Carbon_dioxide" TargetMode="External"/><Relationship Id="rId4" Type="http://schemas.openxmlformats.org/officeDocument/2006/relationships/hyperlink" Target="http://en.wikipedia.org/wiki/Volume_fraction" TargetMode="External"/><Relationship Id="rId9" Type="http://schemas.openxmlformats.org/officeDocument/2006/relationships/hyperlink" Target="http://en.wikipedia.org/wiki/Arg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581400"/>
            <a:ext cx="7467600" cy="914400"/>
          </a:xfrm>
        </p:spPr>
        <p:txBody>
          <a:bodyPr anchor="ctr">
            <a:normAutofit fontScale="90000"/>
          </a:bodyPr>
          <a:lstStyle/>
          <a:p>
            <a:pPr>
              <a:lnSpc>
                <a:spcPct val="150000"/>
              </a:lnSpc>
            </a:pPr>
            <a:r>
              <a:rPr lang="en-US" b="0" dirty="0" smtClean="0"/>
              <a:t/>
            </a:r>
            <a:br>
              <a:rPr lang="en-US" b="0" dirty="0" smtClean="0"/>
            </a:br>
            <a:r>
              <a:rPr lang="en-US" b="0" dirty="0" smtClean="0"/>
              <a:t>Presented</a:t>
            </a:r>
            <a:r>
              <a:rPr lang="en-US" sz="4000" b="0" dirty="0" smtClean="0"/>
              <a:t> by : CA Pradip K Modi</a:t>
            </a:r>
            <a:r>
              <a:rPr lang="en-US" sz="5600" b="0" dirty="0" smtClean="0"/>
              <a:t/>
            </a:r>
            <a:br>
              <a:rPr lang="en-US" sz="5600" b="0" dirty="0" smtClean="0"/>
            </a:br>
            <a:endParaRPr lang="en-US" sz="5600" b="0" dirty="0"/>
          </a:p>
        </p:txBody>
      </p:sp>
      <p:sp>
        <p:nvSpPr>
          <p:cNvPr id="2"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pPr/>
              <a:t>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215837826"/>
              </p:ext>
            </p:extLst>
          </p:nvPr>
        </p:nvGraphicFramePr>
        <p:xfrm>
          <a:off x="914400" y="685800"/>
          <a:ext cx="6755130" cy="1219200"/>
        </p:xfrm>
        <a:graphic>
          <a:graphicData uri="http://schemas.openxmlformats.org/drawingml/2006/table">
            <a:tbl>
              <a:tblPr firstRow="1" firstCol="1" bandRow="1">
                <a:tableStyleId>{073A0DAA-6AF3-43AB-8588-CEC1D06C72B9}</a:tableStyleId>
              </a:tblPr>
              <a:tblGrid>
                <a:gridCol w="6755130"/>
              </a:tblGrid>
              <a:tr h="1219200">
                <a:tc>
                  <a:txBody>
                    <a:bodyPr/>
                    <a:lstStyle/>
                    <a:p>
                      <a:pPr marL="0" marR="0" algn="ctr">
                        <a:spcBef>
                          <a:spcPts val="0"/>
                        </a:spcBef>
                        <a:spcAft>
                          <a:spcPts val="0"/>
                        </a:spcAft>
                      </a:pPr>
                      <a:r>
                        <a:rPr lang="en-US" sz="7200" b="0" dirty="0" smtClean="0">
                          <a:effectLst>
                            <a:outerShdw blurRad="38100" dist="38100" dir="2700000" algn="tl">
                              <a:srgbClr val="000000">
                                <a:alpha val="43137"/>
                              </a:srgbClr>
                            </a:outerShdw>
                          </a:effectLst>
                        </a:rPr>
                        <a:t>CARBON CREDIT</a:t>
                      </a:r>
                      <a:endParaRPr lang="en-US" sz="7200" dirty="0">
                        <a:solidFill>
                          <a:schemeClr val="tx1"/>
                        </a:solidFill>
                        <a:effectLst>
                          <a:outerShdw blurRad="38100" dist="38100" dir="2700000" algn="tl">
                            <a:srgbClr val="000000">
                              <a:alpha val="43137"/>
                            </a:srgbClr>
                          </a:outerShdw>
                        </a:effectLst>
                        <a:latin typeface="Times New Roman"/>
                        <a:ea typeface="Calibri"/>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906963"/>
          </a:xfrm>
        </p:spPr>
        <p:txBody>
          <a:bodyPr/>
          <a:lstStyle/>
          <a:p>
            <a:pPr>
              <a:buNone/>
            </a:pPr>
            <a:r>
              <a:rPr lang="en-US" b="1" u="sng" dirty="0" smtClean="0"/>
              <a:t>Lithosphere</a:t>
            </a:r>
          </a:p>
          <a:p>
            <a:pPr algn="just"/>
            <a:r>
              <a:rPr lang="en-US" sz="2000" dirty="0" smtClean="0"/>
              <a:t>he </a:t>
            </a:r>
            <a:r>
              <a:rPr lang="en-US" sz="2000" b="1" dirty="0" smtClean="0"/>
              <a:t>lithosphere</a:t>
            </a:r>
            <a:r>
              <a:rPr lang="en-US" sz="2000" dirty="0" smtClean="0"/>
              <a:t> is the rigid</a:t>
            </a:r>
            <a:r>
              <a:rPr lang="en-US" sz="2000" baseline="30000" dirty="0" smtClean="0"/>
              <a:t> </a:t>
            </a:r>
            <a:r>
              <a:rPr lang="en-US" sz="2000" dirty="0" smtClean="0"/>
              <a:t>outermost shell of a rocky </a:t>
            </a:r>
            <a:r>
              <a:rPr lang="en-US" sz="2000" u="sng" dirty="0" smtClean="0"/>
              <a:t>planet</a:t>
            </a:r>
            <a:r>
              <a:rPr lang="en-US" sz="2000" dirty="0" smtClean="0"/>
              <a:t> defined on the basis of the mechanical properties. On </a:t>
            </a:r>
            <a:r>
              <a:rPr lang="en-US" sz="2000" u="sng" dirty="0" smtClean="0"/>
              <a:t>Earth</a:t>
            </a:r>
            <a:r>
              <a:rPr lang="en-US" sz="2000" dirty="0" smtClean="0"/>
              <a:t>, it comprises the </a:t>
            </a:r>
            <a:r>
              <a:rPr lang="en-US" sz="2000" u="sng" dirty="0" smtClean="0"/>
              <a:t>crust</a:t>
            </a:r>
            <a:r>
              <a:rPr lang="en-US" sz="2000" dirty="0" smtClean="0"/>
              <a:t> and the portion of the upper </a:t>
            </a:r>
            <a:r>
              <a:rPr lang="en-US" sz="2000" u="sng" dirty="0" smtClean="0"/>
              <a:t>mantle</a:t>
            </a:r>
            <a:r>
              <a:rPr lang="en-US" sz="2000" dirty="0" smtClean="0"/>
              <a:t> that behaves elastically on time scales of thousands of years or greater.</a:t>
            </a: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10</a:t>
            </a:fld>
            <a:endParaRPr lang="en-US" dirty="0"/>
          </a:p>
        </p:txBody>
      </p:sp>
      <p:pic>
        <p:nvPicPr>
          <p:cNvPr id="6" name="Picture 5" descr="File:Earth-cutaway-schematic-english.svg"/>
          <p:cNvPicPr/>
          <p:nvPr/>
        </p:nvPicPr>
        <p:blipFill>
          <a:blip r:embed="rId2" cstate="print"/>
          <a:srcRect/>
          <a:stretch>
            <a:fillRect/>
          </a:stretch>
        </p:blipFill>
        <p:spPr bwMode="auto">
          <a:xfrm>
            <a:off x="1600200" y="2667000"/>
            <a:ext cx="6019800" cy="3962400"/>
          </a:xfrm>
          <a:prstGeom prst="rect">
            <a:avLst/>
          </a:prstGeom>
          <a:noFill/>
          <a:ln w="9525">
            <a:noFill/>
            <a:miter lim="800000"/>
            <a:headEnd/>
            <a:tailEnd/>
          </a:ln>
        </p:spPr>
      </p:pic>
      <p:sp>
        <p:nvSpPr>
          <p:cNvPr id="7"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8" name="Footer Placeholder 1"/>
          <p:cNvSpPr>
            <a:spLocks noGrp="1"/>
          </p:cNvSpPr>
          <p:nvPr>
            <p:ph type="ftr" sz="quarter" idx="11"/>
          </p:nvPr>
        </p:nvSpPr>
        <p:spPr>
          <a:xfrm>
            <a:off x="304800" y="6492875"/>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85000" lnSpcReduction="20000"/>
          </a:bodyPr>
          <a:lstStyle/>
          <a:p>
            <a:pPr algn="just">
              <a:buNone/>
            </a:pPr>
            <a:r>
              <a:rPr lang="en-US" b="1" u="sng" dirty="0" smtClean="0"/>
              <a:t>Biosphere</a:t>
            </a:r>
          </a:p>
          <a:p>
            <a:pPr algn="just"/>
            <a:r>
              <a:rPr lang="en-US" sz="3100" dirty="0" smtClean="0"/>
              <a:t>The </a:t>
            </a:r>
            <a:r>
              <a:rPr lang="en-US" sz="3100" b="1" dirty="0" smtClean="0"/>
              <a:t>biosphere</a:t>
            </a:r>
            <a:r>
              <a:rPr lang="en-US" sz="3100" dirty="0" smtClean="0"/>
              <a:t> is the global sum of all ecosystems. It can also be termed the zone of </a:t>
            </a:r>
            <a:r>
              <a:rPr lang="en-US" sz="3100" u="sng" dirty="0" smtClean="0"/>
              <a:t>life</a:t>
            </a:r>
            <a:r>
              <a:rPr lang="en-US" sz="3100" dirty="0" smtClean="0"/>
              <a:t> on </a:t>
            </a:r>
            <a:r>
              <a:rPr lang="en-US" sz="3100" u="sng" dirty="0" smtClean="0"/>
              <a:t>Earth</a:t>
            </a:r>
            <a:r>
              <a:rPr lang="en-US" sz="3100" dirty="0" smtClean="0"/>
              <a:t>, a closed system (apart from solar and cosmic radiation and heat from the interior of the Earth), and largely self-regulating. By the most general </a:t>
            </a:r>
            <a:r>
              <a:rPr lang="en-US" sz="3100" u="sng" dirty="0" err="1" smtClean="0"/>
              <a:t>biophysiological</a:t>
            </a:r>
            <a:r>
              <a:rPr lang="en-US" sz="3100" dirty="0" smtClean="0"/>
              <a:t> definition, the biosphere is the global </a:t>
            </a:r>
            <a:r>
              <a:rPr lang="en-US" sz="3100" u="sng" dirty="0" smtClean="0"/>
              <a:t>ecological</a:t>
            </a:r>
            <a:r>
              <a:rPr lang="en-US" sz="3100" dirty="0" smtClean="0"/>
              <a:t> system integrating all living beings and their relationships, including their interaction with the elements of the </a:t>
            </a:r>
            <a:r>
              <a:rPr lang="en-US" sz="3100" u="sng" dirty="0" smtClean="0"/>
              <a:t>lithosphere</a:t>
            </a:r>
            <a:r>
              <a:rPr lang="en-US" sz="3100" dirty="0" smtClean="0"/>
              <a:t>, </a:t>
            </a:r>
            <a:r>
              <a:rPr lang="en-US" sz="3100" u="sng" dirty="0" smtClean="0"/>
              <a:t>hydrosphere</a:t>
            </a:r>
            <a:r>
              <a:rPr lang="en-US" sz="3100" dirty="0" smtClean="0"/>
              <a:t>, and </a:t>
            </a:r>
            <a:r>
              <a:rPr lang="en-US" sz="3100" u="sng" dirty="0" smtClean="0"/>
              <a:t>atmosphere</a:t>
            </a:r>
            <a:r>
              <a:rPr lang="en-US" sz="3100" dirty="0" smtClean="0"/>
              <a:t>. The biosphere is postulated to have </a:t>
            </a:r>
            <a:r>
              <a:rPr lang="en-US" sz="3100" u="sng" dirty="0" smtClean="0"/>
              <a:t>evolved</a:t>
            </a:r>
            <a:r>
              <a:rPr lang="en-US" sz="3100" dirty="0" smtClean="0"/>
              <a:t>, beginning with a process of </a:t>
            </a:r>
            <a:r>
              <a:rPr lang="en-US" sz="3100" u="sng" dirty="0" smtClean="0"/>
              <a:t>bio </a:t>
            </a:r>
            <a:r>
              <a:rPr lang="en-US" sz="3100" u="sng" dirty="0" err="1" smtClean="0"/>
              <a:t>poesis</a:t>
            </a:r>
            <a:r>
              <a:rPr lang="en-US" sz="3100" dirty="0" smtClean="0"/>
              <a:t> (life created naturally from non-living matter such as simple organic compounds) or </a:t>
            </a:r>
            <a:r>
              <a:rPr lang="en-US" sz="3100" u="sng" dirty="0" smtClean="0"/>
              <a:t>biogenesis</a:t>
            </a:r>
            <a:r>
              <a:rPr lang="en-US" sz="3100" dirty="0" smtClean="0"/>
              <a:t> (life created from living matter), at least some 3.5 billion years ago.</a:t>
            </a:r>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11</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12</a:t>
            </a:fld>
            <a:endParaRPr lang="en-US" dirty="0"/>
          </a:p>
        </p:txBody>
      </p:sp>
      <p:sp>
        <p:nvSpPr>
          <p:cNvPr id="8" name="Content Placeholder 7"/>
          <p:cNvSpPr>
            <a:spLocks noGrp="1"/>
          </p:cNvSpPr>
          <p:nvPr>
            <p:ph idx="1"/>
          </p:nvPr>
        </p:nvSpPr>
        <p:spPr/>
        <p:txBody>
          <a:bodyPr/>
          <a:lstStyle/>
          <a:p>
            <a:pPr>
              <a:buNone/>
            </a:pPr>
            <a:endParaRPr lang="en-US" i="1" u="sng" dirty="0" smtClean="0"/>
          </a:p>
          <a:p>
            <a:pPr>
              <a:buNone/>
            </a:pPr>
            <a:endParaRPr lang="en-US" i="1" u="sng" dirty="0" smtClean="0"/>
          </a:p>
          <a:p>
            <a:pPr>
              <a:buNone/>
            </a:pPr>
            <a:endParaRPr lang="en-US" i="1" u="sng" dirty="0" smtClean="0"/>
          </a:p>
          <a:p>
            <a:pPr>
              <a:buNone/>
            </a:pPr>
            <a:endParaRPr lang="en-US" i="1" u="sng" dirty="0" smtClean="0"/>
          </a:p>
          <a:p>
            <a:pPr>
              <a:buNone/>
            </a:pPr>
            <a:endParaRPr lang="en-US" i="1" u="sng" dirty="0" smtClean="0"/>
          </a:p>
          <a:p>
            <a:pPr>
              <a:buNone/>
            </a:pPr>
            <a:endParaRPr lang="en-US" sz="1600" i="1" u="sng" dirty="0" smtClean="0"/>
          </a:p>
          <a:p>
            <a:pPr>
              <a:buNone/>
            </a:pPr>
            <a:endParaRPr lang="en-US" sz="1600" i="1" u="sng" dirty="0" smtClean="0"/>
          </a:p>
          <a:p>
            <a:pPr>
              <a:buNone/>
            </a:pPr>
            <a:endParaRPr lang="en-US" sz="1600" i="1" u="sng" dirty="0" smtClean="0"/>
          </a:p>
          <a:p>
            <a:pPr algn="just">
              <a:buNone/>
            </a:pPr>
            <a:r>
              <a:rPr lang="en-US" sz="1800" i="1" dirty="0" smtClean="0"/>
              <a:t>	Water covers 71% of the Earth's surface. Image is the </a:t>
            </a:r>
            <a:r>
              <a:rPr lang="en-US" sz="1800" i="1" u="sng" dirty="0" smtClean="0"/>
              <a:t>Blue Marble </a:t>
            </a:r>
            <a:r>
              <a:rPr lang="en-US" sz="1800" i="1" dirty="0" smtClean="0"/>
              <a:t>photographed from </a:t>
            </a:r>
            <a:r>
              <a:rPr lang="en-US" sz="1800" i="1" u="sng" dirty="0" smtClean="0"/>
              <a:t>Apollo 17</a:t>
            </a:r>
            <a:r>
              <a:rPr lang="en-US" sz="1600" i="1" dirty="0" smtClean="0"/>
              <a:t>.</a:t>
            </a:r>
            <a:endParaRPr lang="en-US" sz="1600" dirty="0"/>
          </a:p>
        </p:txBody>
      </p:sp>
      <p:pic>
        <p:nvPicPr>
          <p:cNvPr id="9" name="Picture 8" descr="http://upload.wikimedia.org/wikipedia/commons/thumb/9/97/The_Earth_seen_from_Apollo_17.jpg/220px-The_Earth_seen_from_Apollo_17.jpg"/>
          <p:cNvPicPr/>
          <p:nvPr/>
        </p:nvPicPr>
        <p:blipFill>
          <a:blip r:embed="rId2" cstate="print"/>
          <a:srcRect/>
          <a:stretch>
            <a:fillRect/>
          </a:stretch>
        </p:blipFill>
        <p:spPr bwMode="auto">
          <a:xfrm>
            <a:off x="2209800" y="1143000"/>
            <a:ext cx="5029200" cy="4038600"/>
          </a:xfrm>
          <a:prstGeom prst="rect">
            <a:avLst/>
          </a:prstGeom>
          <a:noFill/>
          <a:ln w="9525">
            <a:noFill/>
            <a:miter lim="800000"/>
            <a:headEnd/>
            <a:tailEnd/>
          </a:ln>
        </p:spPr>
      </p:pic>
      <p:sp>
        <p:nvSpPr>
          <p:cNvPr id="7"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10"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0000" lnSpcReduction="20000"/>
          </a:bodyPr>
          <a:lstStyle/>
          <a:p>
            <a:pPr algn="just"/>
            <a:r>
              <a:rPr lang="en-US" dirty="0" smtClean="0"/>
              <a:t>Every part of the planet, from the polar ice caps to the equator, features life of some kind. Recent advances in microbiology have demonstrated that microbes live deep beneath the Earth's terrestrial surface, and that the total mass of microbial life in so-called "uninhabitable zones" may, in biomass, exceed all animal and plant life on the surface. The actual thickness of the biosphere on earth is difficult to measure. Birds typically fly at altitudes of 650 to 1,800 </a:t>
            </a:r>
            <a:r>
              <a:rPr lang="en-US" dirty="0" err="1" smtClean="0"/>
              <a:t>metres</a:t>
            </a:r>
            <a:r>
              <a:rPr lang="en-US" dirty="0" smtClean="0"/>
              <a:t>, and fish that live deep underwater can be found down to -8,372 </a:t>
            </a:r>
            <a:r>
              <a:rPr lang="en-US" dirty="0" err="1" smtClean="0"/>
              <a:t>metres</a:t>
            </a:r>
            <a:r>
              <a:rPr lang="en-US" dirty="0" smtClean="0"/>
              <a:t> in the Puerto Rico Trench.</a:t>
            </a:r>
          </a:p>
          <a:p>
            <a:pPr algn="just"/>
            <a:endParaRPr lang="en-US" dirty="0" smtClean="0"/>
          </a:p>
          <a:p>
            <a:pPr algn="just"/>
            <a:r>
              <a:rPr lang="en-US" dirty="0" smtClean="0"/>
              <a:t>There are more extreme examples for life on the planet: </a:t>
            </a:r>
            <a:r>
              <a:rPr lang="en-US" dirty="0" err="1" smtClean="0"/>
              <a:t>Rüppell's</a:t>
            </a:r>
            <a:r>
              <a:rPr lang="en-US" dirty="0" smtClean="0"/>
              <a:t> vulture has been found at altitudes of 11,300 </a:t>
            </a:r>
            <a:r>
              <a:rPr lang="en-US" dirty="0" err="1" smtClean="0"/>
              <a:t>metres</a:t>
            </a:r>
            <a:r>
              <a:rPr lang="en-US" dirty="0" smtClean="0"/>
              <a:t>; bar-headed geese migrate at altitudes of at least 8,300 </a:t>
            </a:r>
            <a:r>
              <a:rPr lang="en-US" dirty="0" err="1" smtClean="0"/>
              <a:t>metres</a:t>
            </a:r>
            <a:r>
              <a:rPr lang="en-US" dirty="0" smtClean="0"/>
              <a:t>; yaks live at elevations between 3,200 to 5,400 </a:t>
            </a:r>
            <a:r>
              <a:rPr lang="en-US" dirty="0" err="1" smtClean="0"/>
              <a:t>metres</a:t>
            </a:r>
            <a:r>
              <a:rPr lang="en-US" dirty="0" smtClean="0"/>
              <a:t> above sea level; mountain goats live up to 3,050 </a:t>
            </a:r>
            <a:r>
              <a:rPr lang="en-US" dirty="0" err="1" smtClean="0"/>
              <a:t>metres</a:t>
            </a:r>
            <a:r>
              <a:rPr lang="en-US" dirty="0" smtClean="0"/>
              <a:t>. Herbivorous animals at these elevations depend on lichens, grasses, and herbs.</a:t>
            </a:r>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13</a:t>
            </a:fld>
            <a:endParaRPr lang="en-US" dirty="0"/>
          </a:p>
        </p:txBody>
      </p:sp>
      <p:sp>
        <p:nvSpPr>
          <p:cNvPr id="7"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8"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fontScale="92500" lnSpcReduction="20000"/>
          </a:bodyPr>
          <a:lstStyle/>
          <a:p>
            <a:pPr>
              <a:lnSpc>
                <a:spcPct val="114000"/>
              </a:lnSpc>
            </a:pPr>
            <a:r>
              <a:rPr lang="en-US" sz="2600" b="1" u="sng" dirty="0" smtClean="0">
                <a:solidFill>
                  <a:prstClr val="black"/>
                </a:solidFill>
              </a:rPr>
              <a:t>What is Climate Change </a:t>
            </a:r>
          </a:p>
          <a:p>
            <a:pPr>
              <a:lnSpc>
                <a:spcPct val="114000"/>
              </a:lnSpc>
            </a:pPr>
            <a:endParaRPr lang="en-US" sz="2000" b="1" u="sng" dirty="0">
              <a:solidFill>
                <a:prstClr val="black"/>
              </a:solidFill>
            </a:endParaRPr>
          </a:p>
          <a:p>
            <a:pPr algn="just">
              <a:lnSpc>
                <a:spcPct val="114000"/>
              </a:lnSpc>
            </a:pPr>
            <a:r>
              <a:rPr lang="en-US" sz="2000" dirty="0" smtClean="0">
                <a:solidFill>
                  <a:prstClr val="black"/>
                </a:solidFill>
              </a:rPr>
              <a:t>A Change in global patterns apparent from the Mid to late 20</a:t>
            </a:r>
            <a:r>
              <a:rPr lang="en-US" sz="2000" baseline="30000" dirty="0" smtClean="0">
                <a:solidFill>
                  <a:prstClr val="black"/>
                </a:solidFill>
              </a:rPr>
              <a:t>th</a:t>
            </a:r>
            <a:r>
              <a:rPr lang="en-US" sz="2000" dirty="0" smtClean="0">
                <a:solidFill>
                  <a:prstClr val="black"/>
                </a:solidFill>
              </a:rPr>
              <a:t> Century onwards attributed largely to the increased levels of atmospheric carbon dioxide produced by the use of fossil fuels.</a:t>
            </a:r>
          </a:p>
          <a:p>
            <a:pPr algn="just">
              <a:lnSpc>
                <a:spcPct val="114000"/>
              </a:lnSpc>
            </a:pPr>
            <a:endParaRPr lang="en-US" sz="2000" dirty="0" smtClean="0">
              <a:solidFill>
                <a:prstClr val="black"/>
              </a:solidFill>
            </a:endParaRPr>
          </a:p>
          <a:p>
            <a:pPr marL="285750" indent="-285750" algn="just">
              <a:lnSpc>
                <a:spcPct val="114000"/>
              </a:lnSpc>
              <a:buFont typeface="Arial" panose="020B0604020202020204" pitchFamily="34" charset="0"/>
              <a:buChar char="•"/>
            </a:pPr>
            <a:r>
              <a:rPr lang="en-US" sz="2100" b="1" dirty="0" smtClean="0">
                <a:solidFill>
                  <a:prstClr val="black"/>
                </a:solidFill>
              </a:rPr>
              <a:t>Orbital Variations</a:t>
            </a:r>
            <a:r>
              <a:rPr lang="en-US" sz="2000" dirty="0" smtClean="0">
                <a:solidFill>
                  <a:prstClr val="black"/>
                </a:solidFill>
              </a:rPr>
              <a:t>- </a:t>
            </a:r>
            <a:r>
              <a:rPr lang="en-US" sz="2000" dirty="0" smtClean="0"/>
              <a:t>Slight variations in Earth's orbit lead to changes in the seasonal distribution of sunlight reaching the Earth's surface</a:t>
            </a:r>
            <a:endParaRPr lang="en-US" sz="2000" dirty="0" smtClean="0">
              <a:solidFill>
                <a:prstClr val="black"/>
              </a:solidFill>
            </a:endParaRPr>
          </a:p>
          <a:p>
            <a:pPr marL="285750" indent="-285750" algn="just">
              <a:lnSpc>
                <a:spcPct val="114000"/>
              </a:lnSpc>
              <a:buFont typeface="Arial" panose="020B0604020202020204" pitchFamily="34" charset="0"/>
              <a:buChar char="•"/>
            </a:pPr>
            <a:r>
              <a:rPr lang="en-US" sz="2100" b="1" dirty="0" smtClean="0">
                <a:solidFill>
                  <a:prstClr val="black"/>
                </a:solidFill>
              </a:rPr>
              <a:t>Solar Output</a:t>
            </a:r>
            <a:r>
              <a:rPr lang="en-US" sz="2000" dirty="0" smtClean="0">
                <a:solidFill>
                  <a:prstClr val="black"/>
                </a:solidFill>
              </a:rPr>
              <a:t>-</a:t>
            </a:r>
            <a:r>
              <a:rPr lang="en-US" sz="2000" dirty="0" smtClean="0"/>
              <a:t>The Sun is the predominant source for energy input to the Earth. Both long- and short-term variations in solar intensity are known to affect global climate.</a:t>
            </a:r>
            <a:endParaRPr lang="en-US" sz="2000" dirty="0" smtClean="0">
              <a:solidFill>
                <a:prstClr val="black"/>
              </a:solidFill>
            </a:endParaRPr>
          </a:p>
          <a:p>
            <a:pPr marL="285750" indent="-285750" algn="just">
              <a:lnSpc>
                <a:spcPct val="114000"/>
              </a:lnSpc>
              <a:buFont typeface="Arial" panose="020B0604020202020204" pitchFamily="34" charset="0"/>
              <a:buChar char="•"/>
            </a:pPr>
            <a:r>
              <a:rPr lang="en-US" sz="2100" b="1" dirty="0" smtClean="0">
                <a:solidFill>
                  <a:prstClr val="black"/>
                </a:solidFill>
              </a:rPr>
              <a:t>Volcanism</a:t>
            </a:r>
            <a:r>
              <a:rPr lang="en-US" sz="2000" dirty="0" smtClean="0">
                <a:solidFill>
                  <a:prstClr val="black"/>
                </a:solidFill>
              </a:rPr>
              <a:t>-</a:t>
            </a:r>
            <a:r>
              <a:rPr lang="en-US" sz="2000" dirty="0" smtClean="0"/>
              <a:t>Volcanic eruptions release gases and particulates into the atmosphere.</a:t>
            </a:r>
            <a:endParaRPr lang="en-US" sz="2000" dirty="0" smtClean="0">
              <a:solidFill>
                <a:prstClr val="black"/>
              </a:solidFill>
            </a:endParaRPr>
          </a:p>
          <a:p>
            <a:pPr marL="285750" indent="-285750" algn="just">
              <a:lnSpc>
                <a:spcPct val="114000"/>
              </a:lnSpc>
              <a:buFont typeface="Arial" panose="020B0604020202020204" pitchFamily="34" charset="0"/>
              <a:buChar char="•"/>
            </a:pPr>
            <a:r>
              <a:rPr lang="en-US" sz="2100" b="1" dirty="0" smtClean="0">
                <a:solidFill>
                  <a:prstClr val="black"/>
                </a:solidFill>
              </a:rPr>
              <a:t>Plate </a:t>
            </a:r>
            <a:r>
              <a:rPr lang="en-US" sz="2100" b="1" dirty="0" err="1" smtClean="0">
                <a:solidFill>
                  <a:prstClr val="black"/>
                </a:solidFill>
              </a:rPr>
              <a:t>Tectronics</a:t>
            </a:r>
            <a:r>
              <a:rPr lang="en-US" sz="2000" dirty="0" smtClean="0">
                <a:solidFill>
                  <a:prstClr val="black"/>
                </a:solidFill>
              </a:rPr>
              <a:t>-</a:t>
            </a:r>
            <a:r>
              <a:rPr lang="en-US" sz="2000" dirty="0" smtClean="0"/>
              <a:t>The position of the continents determines the geometry of the oceans and therefore influences patterns of ocean circulation.</a:t>
            </a:r>
            <a:endParaRPr lang="en-US" sz="2000" dirty="0" smtClean="0">
              <a:solidFill>
                <a:prstClr val="black"/>
              </a:solidFill>
            </a:endParaRPr>
          </a:p>
          <a:p>
            <a:pPr marL="285750" indent="-285750" algn="just">
              <a:lnSpc>
                <a:spcPct val="114000"/>
              </a:lnSpc>
              <a:buFont typeface="Arial" panose="020B0604020202020204" pitchFamily="34" charset="0"/>
              <a:buChar char="•"/>
            </a:pPr>
            <a:r>
              <a:rPr lang="en-US" sz="2100" b="1" dirty="0" smtClean="0">
                <a:solidFill>
                  <a:prstClr val="black"/>
                </a:solidFill>
              </a:rPr>
              <a:t>Human Influences</a:t>
            </a:r>
            <a:r>
              <a:rPr lang="en-US" sz="2000" dirty="0" smtClean="0">
                <a:solidFill>
                  <a:prstClr val="black"/>
                </a:solidFill>
              </a:rPr>
              <a:t>-</a:t>
            </a:r>
            <a:r>
              <a:rPr lang="en-US" sz="2000" dirty="0" smtClean="0"/>
              <a:t>In the context of climate variation, anthropogenic factors are human activities which affect the climate.</a:t>
            </a:r>
            <a:endParaRPr lang="en-US" sz="2000" dirty="0" smtClean="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pPr/>
              <a:t>14</a:t>
            </a:fld>
            <a:endParaRPr lang="en-US" dirty="0"/>
          </a:p>
        </p:txBody>
      </p:sp>
      <p:sp>
        <p:nvSpPr>
          <p:cNvPr id="6"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nSpc>
                <a:spcPct val="114000"/>
              </a:lnSpc>
            </a:pPr>
            <a:r>
              <a:rPr lang="en-US" sz="2400" b="1" u="sng" dirty="0" smtClean="0">
                <a:solidFill>
                  <a:prstClr val="black"/>
                </a:solidFill>
              </a:rPr>
              <a:t>Examples of Climate Change</a:t>
            </a:r>
            <a:endParaRPr lang="en-US" sz="2000" b="1" u="sng" dirty="0" smtClean="0">
              <a:solidFill>
                <a:prstClr val="black"/>
              </a:solidFill>
            </a:endParaRPr>
          </a:p>
          <a:p>
            <a:pPr>
              <a:lnSpc>
                <a:spcPct val="114000"/>
              </a:lnSpc>
            </a:pPr>
            <a:endParaRPr lang="en-US" sz="2000" b="1" u="sng" dirty="0">
              <a:solidFill>
                <a:prstClr val="black"/>
              </a:solidFill>
            </a:endParaRPr>
          </a:p>
          <a:p>
            <a:pPr marL="342900" indent="-342900" algn="just">
              <a:lnSpc>
                <a:spcPct val="114000"/>
              </a:lnSpc>
              <a:buAutoNum type="arabicPeriod"/>
            </a:pPr>
            <a:r>
              <a:rPr lang="en-US" sz="2000" dirty="0" smtClean="0">
                <a:solidFill>
                  <a:prstClr val="black"/>
                </a:solidFill>
              </a:rPr>
              <a:t>Temperature Measurement and Proxies</a:t>
            </a:r>
          </a:p>
          <a:p>
            <a:pPr marL="342900" indent="-342900" algn="just">
              <a:lnSpc>
                <a:spcPct val="114000"/>
              </a:lnSpc>
              <a:buAutoNum type="arabicPeriod"/>
            </a:pPr>
            <a:r>
              <a:rPr lang="en-US" sz="2000" dirty="0" smtClean="0">
                <a:solidFill>
                  <a:prstClr val="black"/>
                </a:solidFill>
              </a:rPr>
              <a:t>Glaciers</a:t>
            </a:r>
          </a:p>
          <a:p>
            <a:pPr marL="342900" indent="-342900" algn="just">
              <a:lnSpc>
                <a:spcPct val="114000"/>
              </a:lnSpc>
              <a:buAutoNum type="arabicPeriod"/>
            </a:pPr>
            <a:r>
              <a:rPr lang="en-US" sz="2000" dirty="0" smtClean="0">
                <a:solidFill>
                  <a:prstClr val="black"/>
                </a:solidFill>
              </a:rPr>
              <a:t>Arctic Sea Ice Loss</a:t>
            </a:r>
          </a:p>
          <a:p>
            <a:pPr marL="342900" indent="-342900" algn="just">
              <a:lnSpc>
                <a:spcPct val="114000"/>
              </a:lnSpc>
              <a:buAutoNum type="arabicPeriod"/>
            </a:pPr>
            <a:r>
              <a:rPr lang="en-US" sz="2000" dirty="0" smtClean="0">
                <a:solidFill>
                  <a:prstClr val="black"/>
                </a:solidFill>
              </a:rPr>
              <a:t>Vegetation-Cycle of fruits and </a:t>
            </a:r>
            <a:r>
              <a:rPr lang="en-US" sz="2000" dirty="0" err="1" smtClean="0">
                <a:solidFill>
                  <a:prstClr val="black"/>
                </a:solidFill>
              </a:rPr>
              <a:t>vegitable</a:t>
            </a:r>
            <a:endParaRPr lang="en-US" sz="2000" dirty="0" smtClean="0">
              <a:solidFill>
                <a:prstClr val="black"/>
              </a:solidFill>
            </a:endParaRPr>
          </a:p>
          <a:p>
            <a:pPr marL="342900" indent="-342900" algn="just">
              <a:lnSpc>
                <a:spcPct val="114000"/>
              </a:lnSpc>
              <a:buAutoNum type="arabicPeriod"/>
            </a:pPr>
            <a:r>
              <a:rPr lang="en-US" sz="2000" dirty="0" smtClean="0">
                <a:solidFill>
                  <a:prstClr val="black"/>
                </a:solidFill>
              </a:rPr>
              <a:t>Pollen Analysis-</a:t>
            </a:r>
            <a:r>
              <a:rPr lang="en-US" sz="2000" dirty="0" smtClean="0"/>
              <a:t> </a:t>
            </a:r>
            <a:r>
              <a:rPr lang="en-US" sz="2000" dirty="0" err="1" smtClean="0"/>
              <a:t>Palynology</a:t>
            </a:r>
            <a:r>
              <a:rPr lang="en-US" sz="2000" dirty="0" smtClean="0"/>
              <a:t> is used to infer the geographical distribution of plant species, which vary under different climate conditions</a:t>
            </a:r>
            <a:endParaRPr lang="en-US" sz="2000" dirty="0" smtClean="0">
              <a:solidFill>
                <a:prstClr val="black"/>
              </a:solidFill>
            </a:endParaRPr>
          </a:p>
          <a:p>
            <a:pPr marL="342900" indent="-342900" algn="just">
              <a:lnSpc>
                <a:spcPct val="114000"/>
              </a:lnSpc>
              <a:buAutoNum type="arabicPeriod"/>
            </a:pPr>
            <a:r>
              <a:rPr lang="en-US" sz="2000" dirty="0" smtClean="0">
                <a:solidFill>
                  <a:prstClr val="black"/>
                </a:solidFill>
              </a:rPr>
              <a:t>Precipitation-Rains, </a:t>
            </a:r>
            <a:r>
              <a:rPr lang="en-US" sz="2000" dirty="0" err="1" smtClean="0">
                <a:solidFill>
                  <a:prstClr val="black"/>
                </a:solidFill>
              </a:rPr>
              <a:t>dizzle</a:t>
            </a:r>
            <a:r>
              <a:rPr lang="en-US" sz="2000" dirty="0" smtClean="0">
                <a:solidFill>
                  <a:prstClr val="black"/>
                </a:solidFill>
              </a:rPr>
              <a:t> </a:t>
            </a:r>
          </a:p>
          <a:p>
            <a:pPr marL="342900" indent="-342900" algn="just">
              <a:lnSpc>
                <a:spcPct val="114000"/>
              </a:lnSpc>
              <a:buAutoNum type="arabicPeriod"/>
            </a:pPr>
            <a:r>
              <a:rPr lang="en-US" sz="2000" dirty="0" err="1" smtClean="0">
                <a:solidFill>
                  <a:prstClr val="black"/>
                </a:solidFill>
              </a:rPr>
              <a:t>Dendroclimatology</a:t>
            </a:r>
            <a:r>
              <a:rPr lang="en-US" sz="2000" dirty="0" smtClean="0">
                <a:solidFill>
                  <a:prstClr val="black"/>
                </a:solidFill>
              </a:rPr>
              <a:t>-</a:t>
            </a:r>
            <a:r>
              <a:rPr lang="en-US" sz="2000" dirty="0" smtClean="0"/>
              <a:t> the analysis of tree ring growth patterns to determine past climate variations.</a:t>
            </a:r>
            <a:endParaRPr lang="en-US" sz="2000" dirty="0" smtClean="0">
              <a:solidFill>
                <a:prstClr val="black"/>
              </a:solidFill>
            </a:endParaRPr>
          </a:p>
          <a:p>
            <a:pPr marL="342900" indent="-342900" algn="just">
              <a:lnSpc>
                <a:spcPct val="114000"/>
              </a:lnSpc>
              <a:buAutoNum type="arabicPeriod"/>
            </a:pPr>
            <a:r>
              <a:rPr lang="en-US" sz="2000" dirty="0" smtClean="0">
                <a:solidFill>
                  <a:prstClr val="black"/>
                </a:solidFill>
              </a:rPr>
              <a:t>See level change</a:t>
            </a:r>
            <a:endParaRPr lang="en-US" sz="2000" dirty="0">
              <a:solidFill>
                <a:prstClr val="black"/>
              </a:solidFill>
            </a:endParaRPr>
          </a:p>
          <a:p>
            <a:pPr algn="just">
              <a:lnSpc>
                <a:spcPct val="114000"/>
              </a:lnSpc>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15</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extLst>
      <p:ext uri="{BB962C8B-B14F-4D97-AF65-F5344CB8AC3E}">
        <p14:creationId xmlns:p14="http://schemas.microsoft.com/office/powerpoint/2010/main" xmlns="" val="1253103976"/>
      </p:ext>
    </p:extLst>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nSpc>
                <a:spcPct val="114000"/>
              </a:lnSpc>
            </a:pPr>
            <a:r>
              <a:rPr lang="en-US" sz="2400" b="1" u="sng" dirty="0" smtClean="0">
                <a:solidFill>
                  <a:prstClr val="black"/>
                </a:solidFill>
              </a:rPr>
              <a:t>Examples of Climate Change</a:t>
            </a:r>
            <a:endParaRPr lang="en-US" sz="2000" b="1" u="sng" dirty="0" smtClean="0">
              <a:solidFill>
                <a:prstClr val="black"/>
              </a:solidFill>
            </a:endParaRPr>
          </a:p>
          <a:p>
            <a:pPr>
              <a:lnSpc>
                <a:spcPct val="114000"/>
              </a:lnSpc>
            </a:pPr>
            <a:endParaRPr lang="en-US" sz="2000" b="1" u="sng" dirty="0">
              <a:solidFill>
                <a:prstClr val="black"/>
              </a:solidFill>
            </a:endParaRPr>
          </a:p>
          <a:p>
            <a:pPr marL="342900" indent="-342900" algn="just">
              <a:lnSpc>
                <a:spcPct val="114000"/>
              </a:lnSpc>
              <a:buAutoNum type="arabicPeriod"/>
            </a:pPr>
            <a:r>
              <a:rPr lang="en-US" sz="2000" dirty="0" smtClean="0">
                <a:solidFill>
                  <a:prstClr val="black"/>
                </a:solidFill>
              </a:rPr>
              <a:t>Temperature Measurement and Proxies</a:t>
            </a:r>
          </a:p>
          <a:p>
            <a:pPr marL="342900" indent="-342900" algn="just">
              <a:lnSpc>
                <a:spcPct val="114000"/>
              </a:lnSpc>
              <a:buAutoNum type="arabicPeriod"/>
            </a:pPr>
            <a:r>
              <a:rPr lang="en-US" sz="2000" dirty="0" smtClean="0">
                <a:solidFill>
                  <a:prstClr val="black"/>
                </a:solidFill>
              </a:rPr>
              <a:t>Glaciers</a:t>
            </a:r>
          </a:p>
          <a:p>
            <a:pPr marL="342900" indent="-342900" algn="just">
              <a:lnSpc>
                <a:spcPct val="114000"/>
              </a:lnSpc>
              <a:buAutoNum type="arabicPeriod"/>
            </a:pPr>
            <a:r>
              <a:rPr lang="en-US" sz="2000" dirty="0" smtClean="0">
                <a:solidFill>
                  <a:prstClr val="black"/>
                </a:solidFill>
              </a:rPr>
              <a:t>Arctic Sea Ice Loss</a:t>
            </a:r>
          </a:p>
          <a:p>
            <a:pPr marL="342900" indent="-342900" algn="just">
              <a:lnSpc>
                <a:spcPct val="114000"/>
              </a:lnSpc>
              <a:buAutoNum type="arabicPeriod"/>
            </a:pPr>
            <a:r>
              <a:rPr lang="en-US" sz="2000" dirty="0" smtClean="0">
                <a:solidFill>
                  <a:prstClr val="black"/>
                </a:solidFill>
              </a:rPr>
              <a:t>Vegetation-Cycle of fruits and </a:t>
            </a:r>
            <a:r>
              <a:rPr lang="en-US" sz="2000" dirty="0" err="1">
                <a:solidFill>
                  <a:prstClr val="black"/>
                </a:solidFill>
              </a:rPr>
              <a:t>V</a:t>
            </a:r>
            <a:r>
              <a:rPr lang="en-US" sz="2000" dirty="0" err="1" smtClean="0">
                <a:solidFill>
                  <a:prstClr val="black"/>
                </a:solidFill>
              </a:rPr>
              <a:t>egitable</a:t>
            </a:r>
            <a:endParaRPr lang="en-US" sz="2000" dirty="0" smtClean="0">
              <a:solidFill>
                <a:prstClr val="black"/>
              </a:solidFill>
            </a:endParaRPr>
          </a:p>
          <a:p>
            <a:pPr marL="342900" indent="-342900" algn="just">
              <a:lnSpc>
                <a:spcPct val="114000"/>
              </a:lnSpc>
              <a:buAutoNum type="arabicPeriod"/>
            </a:pPr>
            <a:r>
              <a:rPr lang="en-US" sz="2000" dirty="0" smtClean="0">
                <a:solidFill>
                  <a:prstClr val="black"/>
                </a:solidFill>
              </a:rPr>
              <a:t>Pollen Analysis-</a:t>
            </a:r>
            <a:r>
              <a:rPr lang="en-US" sz="2000" dirty="0" smtClean="0"/>
              <a:t> </a:t>
            </a:r>
            <a:r>
              <a:rPr lang="en-US" sz="2000" dirty="0" err="1" smtClean="0"/>
              <a:t>Palynology</a:t>
            </a:r>
            <a:r>
              <a:rPr lang="en-US" sz="2000" dirty="0" smtClean="0"/>
              <a:t> is used to infer the geographical distribution of plant species, which vary under different climate conditions</a:t>
            </a:r>
            <a:endParaRPr lang="en-US" sz="2000" dirty="0" smtClean="0">
              <a:solidFill>
                <a:prstClr val="black"/>
              </a:solidFill>
            </a:endParaRPr>
          </a:p>
          <a:p>
            <a:pPr marL="342900" indent="-342900" algn="just">
              <a:lnSpc>
                <a:spcPct val="114000"/>
              </a:lnSpc>
              <a:buAutoNum type="arabicPeriod"/>
            </a:pPr>
            <a:r>
              <a:rPr lang="en-US" sz="2000" dirty="0" smtClean="0">
                <a:solidFill>
                  <a:prstClr val="black"/>
                </a:solidFill>
              </a:rPr>
              <a:t>Precipitation-Rains, </a:t>
            </a:r>
            <a:r>
              <a:rPr lang="en-US" sz="2000" dirty="0" err="1" smtClean="0">
                <a:solidFill>
                  <a:prstClr val="black"/>
                </a:solidFill>
              </a:rPr>
              <a:t>dizzle</a:t>
            </a:r>
            <a:r>
              <a:rPr lang="en-US" sz="2000" dirty="0" smtClean="0">
                <a:solidFill>
                  <a:prstClr val="black"/>
                </a:solidFill>
              </a:rPr>
              <a:t> </a:t>
            </a:r>
          </a:p>
          <a:p>
            <a:pPr marL="342900" indent="-342900" algn="just">
              <a:lnSpc>
                <a:spcPct val="114000"/>
              </a:lnSpc>
              <a:buAutoNum type="arabicPeriod"/>
            </a:pPr>
            <a:r>
              <a:rPr lang="en-US" sz="2000" dirty="0" err="1" smtClean="0">
                <a:solidFill>
                  <a:prstClr val="black"/>
                </a:solidFill>
              </a:rPr>
              <a:t>Dendroclimatology</a:t>
            </a:r>
            <a:r>
              <a:rPr lang="en-US" sz="2000" dirty="0" smtClean="0">
                <a:solidFill>
                  <a:prstClr val="black"/>
                </a:solidFill>
              </a:rPr>
              <a:t>-</a:t>
            </a:r>
            <a:r>
              <a:rPr lang="en-US" sz="2000" dirty="0" smtClean="0"/>
              <a:t> the analysis of tree ring growth patterns to determine past climate variations.</a:t>
            </a:r>
            <a:endParaRPr lang="en-US" sz="2000" dirty="0" smtClean="0">
              <a:solidFill>
                <a:prstClr val="black"/>
              </a:solidFill>
            </a:endParaRPr>
          </a:p>
          <a:p>
            <a:pPr marL="342900" indent="-342900" algn="just">
              <a:lnSpc>
                <a:spcPct val="114000"/>
              </a:lnSpc>
              <a:buAutoNum type="arabicPeriod"/>
            </a:pPr>
            <a:r>
              <a:rPr lang="en-US" sz="2000" dirty="0" smtClean="0">
                <a:solidFill>
                  <a:prstClr val="black"/>
                </a:solidFill>
              </a:rPr>
              <a:t>See level change</a:t>
            </a:r>
            <a:endParaRPr lang="en-US" sz="2000" dirty="0">
              <a:solidFill>
                <a:prstClr val="black"/>
              </a:solidFill>
            </a:endParaRPr>
          </a:p>
          <a:p>
            <a:pPr algn="just">
              <a:lnSpc>
                <a:spcPct val="114000"/>
              </a:lnSpc>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16</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extLst>
      <p:ext uri="{BB962C8B-B14F-4D97-AF65-F5344CB8AC3E}">
        <p14:creationId xmlns:p14="http://schemas.microsoft.com/office/powerpoint/2010/main" xmlns="" val="1253103976"/>
      </p:ext>
    </p:extLst>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nSpc>
                <a:spcPct val="114000"/>
              </a:lnSpc>
            </a:pPr>
            <a:r>
              <a:rPr lang="en-US" sz="2400" b="1" u="sng" dirty="0" smtClean="0">
                <a:solidFill>
                  <a:prstClr val="black"/>
                </a:solidFill>
              </a:rPr>
              <a:t>WHAT IS CARBON CREDIT ?</a:t>
            </a:r>
            <a:endParaRPr lang="en-US" sz="2000" b="1" u="sng" dirty="0" smtClean="0">
              <a:solidFill>
                <a:prstClr val="black"/>
              </a:solidFill>
            </a:endParaRPr>
          </a:p>
          <a:p>
            <a:pPr>
              <a:lnSpc>
                <a:spcPct val="114000"/>
              </a:lnSpc>
            </a:pPr>
            <a:endParaRPr lang="en-US" sz="2000" b="1" u="sng" dirty="0" smtClean="0">
              <a:solidFill>
                <a:prstClr val="black"/>
              </a:solidFill>
            </a:endParaRPr>
          </a:p>
          <a:p>
            <a:pPr algn="just">
              <a:lnSpc>
                <a:spcPct val="200000"/>
              </a:lnSpc>
            </a:pPr>
            <a:r>
              <a:rPr lang="en-US" sz="2000" dirty="0" smtClean="0">
                <a:solidFill>
                  <a:prstClr val="black"/>
                </a:solidFill>
              </a:rPr>
              <a:t>	</a:t>
            </a:r>
            <a:r>
              <a:rPr lang="en-US" sz="2400" dirty="0" smtClean="0">
                <a:solidFill>
                  <a:prstClr val="black"/>
                </a:solidFill>
              </a:rPr>
              <a:t>A </a:t>
            </a:r>
            <a:r>
              <a:rPr lang="en-US" sz="2400" dirty="0">
                <a:solidFill>
                  <a:prstClr val="black"/>
                </a:solidFill>
              </a:rPr>
              <a:t> </a:t>
            </a:r>
            <a:r>
              <a:rPr lang="en-US" sz="2400" dirty="0" smtClean="0">
                <a:solidFill>
                  <a:prstClr val="black"/>
                </a:solidFill>
              </a:rPr>
              <a:t>PERMIT WHICH ALLOWS A COUNTRY OR ORGANISATION TO PRODUCE A CERTAIN AMOUNT OF CARBON EMMISSION AND WHICH CAN BE TRADED IF THE FULL ALLOWANCE IS NOT USED.</a:t>
            </a:r>
          </a:p>
          <a:p>
            <a:pPr algn="just">
              <a:lnSpc>
                <a:spcPct val="114000"/>
              </a:lnSpc>
            </a:pPr>
            <a:endParaRPr lang="en-US" sz="2400" dirty="0">
              <a:solidFill>
                <a:prstClr val="black"/>
              </a:solidFill>
            </a:endParaRP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17</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extLst>
      <p:ext uri="{BB962C8B-B14F-4D97-AF65-F5344CB8AC3E}">
        <p14:creationId xmlns:p14="http://schemas.microsoft.com/office/powerpoint/2010/main" xmlns="" val="2540809146"/>
      </p:ext>
    </p:extLst>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8194048" cy="5181600"/>
          </a:xfrm>
          <a:prstGeom prst="rect">
            <a:avLst/>
          </a:prstGeom>
          <a:noFill/>
        </p:spPr>
        <p:txBody>
          <a:bodyPr wrap="square" rtlCol="0">
            <a:noAutofit/>
          </a:bodyPr>
          <a:lstStyle/>
          <a:p>
            <a:pPr algn="just">
              <a:lnSpc>
                <a:spcPct val="114000"/>
              </a:lnSpc>
            </a:pPr>
            <a:r>
              <a:rPr lang="en-US" sz="2400" b="1" u="sng" dirty="0" smtClean="0">
                <a:solidFill>
                  <a:prstClr val="black"/>
                </a:solidFill>
              </a:rPr>
              <a:t>WHAT IS CARBON CREDIT ?</a:t>
            </a:r>
            <a:endParaRPr lang="en-US" sz="2000" b="1" u="sng" dirty="0" smtClean="0">
              <a:solidFill>
                <a:prstClr val="black"/>
              </a:solidFill>
            </a:endParaRPr>
          </a:p>
          <a:p>
            <a:pPr marL="285750" indent="-285750" algn="just">
              <a:lnSpc>
                <a:spcPct val="200000"/>
              </a:lnSpc>
              <a:buFont typeface="Arial" panose="020B0604020202020204" pitchFamily="34" charset="0"/>
              <a:buChar char="•"/>
            </a:pPr>
            <a:r>
              <a:rPr lang="en-US" sz="2000" dirty="0" smtClean="0">
                <a:solidFill>
                  <a:prstClr val="black"/>
                </a:solidFill>
              </a:rPr>
              <a:t>It is environmental currency</a:t>
            </a:r>
          </a:p>
          <a:p>
            <a:pPr marL="285750" indent="-285750" algn="just">
              <a:lnSpc>
                <a:spcPct val="200000"/>
              </a:lnSpc>
              <a:buFont typeface="Arial" panose="020B0604020202020204" pitchFamily="34" charset="0"/>
              <a:buChar char="•"/>
            </a:pPr>
            <a:r>
              <a:rPr lang="en-US" sz="2000" dirty="0" smtClean="0">
                <a:solidFill>
                  <a:prstClr val="black"/>
                </a:solidFill>
              </a:rPr>
              <a:t>One ton of Carbon dioxide(Co</a:t>
            </a:r>
            <a:r>
              <a:rPr lang="en-US" sz="2000" baseline="-25000" dirty="0" smtClean="0">
                <a:solidFill>
                  <a:prstClr val="black"/>
                </a:solidFill>
              </a:rPr>
              <a:t>2</a:t>
            </a:r>
            <a:r>
              <a:rPr lang="en-US" sz="2000" dirty="0" smtClean="0">
                <a:solidFill>
                  <a:prstClr val="black"/>
                </a:solidFill>
              </a:rPr>
              <a:t>) is equal to a Credit Carbon (CC)</a:t>
            </a:r>
          </a:p>
          <a:p>
            <a:pPr algn="just">
              <a:lnSpc>
                <a:spcPct val="200000"/>
              </a:lnSpc>
            </a:pPr>
            <a:r>
              <a:rPr lang="en-US" sz="2000" dirty="0">
                <a:solidFill>
                  <a:prstClr val="black"/>
                </a:solidFill>
              </a:rPr>
              <a:t> </a:t>
            </a:r>
            <a:r>
              <a:rPr lang="en-US" sz="2000" dirty="0" smtClean="0">
                <a:solidFill>
                  <a:prstClr val="black"/>
                </a:solidFill>
              </a:rPr>
              <a:t>     1 ton Co</a:t>
            </a:r>
            <a:r>
              <a:rPr lang="en-US" sz="2000" baseline="-25000" dirty="0" smtClean="0">
                <a:solidFill>
                  <a:prstClr val="black"/>
                </a:solidFill>
              </a:rPr>
              <a:t>2 =  </a:t>
            </a:r>
            <a:r>
              <a:rPr lang="en-US" sz="2000" dirty="0">
                <a:solidFill>
                  <a:prstClr val="black"/>
                </a:solidFill>
              </a:rPr>
              <a:t> 1 </a:t>
            </a:r>
            <a:r>
              <a:rPr lang="en-US" sz="2000" dirty="0" smtClean="0">
                <a:solidFill>
                  <a:prstClr val="black"/>
                </a:solidFill>
              </a:rPr>
              <a:t>CC</a:t>
            </a:r>
          </a:p>
          <a:p>
            <a:pPr marL="285750" indent="-285750" algn="just">
              <a:lnSpc>
                <a:spcPct val="200000"/>
              </a:lnSpc>
              <a:buFont typeface="Arial" panose="020B0604020202020204" pitchFamily="34" charset="0"/>
              <a:buChar char="•"/>
            </a:pPr>
            <a:r>
              <a:rPr lang="en-US" sz="2000" dirty="0" smtClean="0">
                <a:solidFill>
                  <a:prstClr val="black"/>
                </a:solidFill>
              </a:rPr>
              <a:t>1 ton of methane equals to 21 Carbon Credit </a:t>
            </a:r>
          </a:p>
          <a:p>
            <a:pPr algn="just">
              <a:lnSpc>
                <a:spcPct val="200000"/>
              </a:lnSpc>
            </a:pPr>
            <a:r>
              <a:rPr lang="en-US" sz="2000" dirty="0">
                <a:solidFill>
                  <a:prstClr val="black"/>
                </a:solidFill>
              </a:rPr>
              <a:t> </a:t>
            </a:r>
            <a:r>
              <a:rPr lang="en-US" sz="2000" dirty="0" smtClean="0">
                <a:solidFill>
                  <a:prstClr val="black"/>
                </a:solidFill>
              </a:rPr>
              <a:t>     1 ton CH</a:t>
            </a:r>
            <a:r>
              <a:rPr lang="en-US" sz="2000" baseline="-25000" dirty="0" smtClean="0">
                <a:solidFill>
                  <a:prstClr val="black"/>
                </a:solidFill>
              </a:rPr>
              <a:t>4 </a:t>
            </a:r>
            <a:r>
              <a:rPr lang="en-US" sz="2000" dirty="0" smtClean="0">
                <a:solidFill>
                  <a:prstClr val="black"/>
                </a:solidFill>
              </a:rPr>
              <a:t>= 21 Carbon Credit (CC)</a:t>
            </a:r>
          </a:p>
          <a:p>
            <a:pPr algn="just">
              <a:lnSpc>
                <a:spcPct val="200000"/>
              </a:lnSpc>
            </a:pPr>
            <a:r>
              <a:rPr lang="en-US" sz="2000" dirty="0">
                <a:solidFill>
                  <a:prstClr val="black"/>
                </a:solidFill>
              </a:rPr>
              <a:t> </a:t>
            </a:r>
            <a:r>
              <a:rPr lang="en-US" sz="2000" dirty="0" smtClean="0">
                <a:solidFill>
                  <a:prstClr val="black"/>
                </a:solidFill>
              </a:rPr>
              <a:t>      * In other words methane is polluting climate 21 times more than Carbon </a:t>
            </a:r>
          </a:p>
          <a:p>
            <a:pPr algn="just">
              <a:lnSpc>
                <a:spcPct val="200000"/>
              </a:lnSpc>
            </a:pPr>
            <a:r>
              <a:rPr lang="en-US" sz="2000" dirty="0">
                <a:solidFill>
                  <a:prstClr val="black"/>
                </a:solidFill>
              </a:rPr>
              <a:t> </a:t>
            </a:r>
            <a:r>
              <a:rPr lang="en-US" sz="2000" dirty="0" smtClean="0">
                <a:solidFill>
                  <a:prstClr val="black"/>
                </a:solidFill>
              </a:rPr>
              <a:t>       dioxide.</a:t>
            </a:r>
            <a:endParaRPr lang="en-US" sz="2000" dirty="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18</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extLst>
      <p:ext uri="{BB962C8B-B14F-4D97-AF65-F5344CB8AC3E}">
        <p14:creationId xmlns:p14="http://schemas.microsoft.com/office/powerpoint/2010/main" xmlns="" val="2419670456"/>
      </p:ext>
    </p:extLst>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28600" y="781050"/>
            <a:ext cx="8686801" cy="523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3820FCD-5F4C-4989-BE05-0A8208BCBC21}" type="slidenum">
              <a:rPr lang="en-US" smtClean="0"/>
              <a:pPr/>
              <a:t>19</a:t>
            </a:fld>
            <a:endParaRPr lang="en-US" dirty="0"/>
          </a:p>
        </p:txBody>
      </p:sp>
      <p:sp>
        <p:nvSpPr>
          <p:cNvPr id="6"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
        <p:nvSpPr>
          <p:cNvPr id="5" name="Title 8"/>
          <p:cNvSpPr txBox="1">
            <a:spLocks/>
          </p:cNvSpPr>
          <p:nvPr/>
        </p:nvSpPr>
        <p:spPr>
          <a:xfrm>
            <a:off x="436180" y="76200"/>
            <a:ext cx="840302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smtClean="0">
                <a:solidFill>
                  <a:prstClr val="black">
                    <a:lumMod val="85000"/>
                    <a:lumOff val="15000"/>
                  </a:prstClr>
                </a:solidFill>
                <a:latin typeface="+mn-lt"/>
                <a:ea typeface="+mn-ea"/>
                <a:cs typeface="+mn-cs"/>
              </a:rPr>
              <a:t>CARBON CREDIT</a:t>
            </a:r>
            <a:endParaRPr lang="en-US" dirty="0">
              <a:latin typeface="+mn-lt"/>
            </a:endParaRPr>
          </a:p>
        </p:txBody>
      </p:sp>
    </p:spTree>
    <p:extLst>
      <p:ext uri="{BB962C8B-B14F-4D97-AF65-F5344CB8AC3E}">
        <p14:creationId xmlns:p14="http://schemas.microsoft.com/office/powerpoint/2010/main" xmlns="" val="294146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2</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335337086"/>
              </p:ext>
            </p:extLst>
          </p:nvPr>
        </p:nvGraphicFramePr>
        <p:xfrm>
          <a:off x="1752600" y="990598"/>
          <a:ext cx="5943600" cy="5082383"/>
        </p:xfrm>
        <a:graphic>
          <a:graphicData uri="http://schemas.openxmlformats.org/drawingml/2006/table">
            <a:tbl>
              <a:tblPr firstRow="1" firstCol="1" bandRow="1"/>
              <a:tblGrid>
                <a:gridCol w="2286000"/>
                <a:gridCol w="3657600"/>
              </a:tblGrid>
              <a:tr h="332984">
                <a:tc gridSpan="2">
                  <a:txBody>
                    <a:bodyPr/>
                    <a:lstStyle/>
                    <a:p>
                      <a:pPr marL="0" marR="0" algn="ctr">
                        <a:lnSpc>
                          <a:spcPts val="1800"/>
                        </a:lnSpc>
                        <a:spcBef>
                          <a:spcPts val="600"/>
                        </a:spcBef>
                        <a:spcAft>
                          <a:spcPts val="600"/>
                        </a:spcAft>
                      </a:pPr>
                      <a:r>
                        <a:rPr lang="en-US" sz="2000" b="1" dirty="0">
                          <a:solidFill>
                            <a:srgbClr val="000000"/>
                          </a:solidFill>
                          <a:effectLst/>
                          <a:latin typeface="Arial"/>
                          <a:ea typeface="Calibri"/>
                        </a:rPr>
                        <a:t>Convention on Climate Change</a:t>
                      </a:r>
                      <a:endParaRPr lang="en-US" sz="2400" dirty="0">
                        <a:effectLst/>
                        <a:latin typeface="Calibri"/>
                        <a:ea typeface="Calibri"/>
                      </a:endParaRPr>
                    </a:p>
                  </a:txBody>
                  <a:tcPr marL="30480" marR="30480" marT="30480" marB="30480" anchor="ctr">
                    <a:lnL>
                      <a:noFill/>
                    </a:lnL>
                    <a:lnR>
                      <a:noFill/>
                    </a:lnR>
                    <a:lnT>
                      <a:noFill/>
                    </a:lnT>
                    <a:lnB>
                      <a:noFill/>
                    </a:lnB>
                    <a:solidFill>
                      <a:srgbClr val="F9F9F9"/>
                    </a:solidFill>
                  </a:tcPr>
                </a:tc>
                <a:tc hMerge="1">
                  <a:txBody>
                    <a:bodyPr/>
                    <a:lstStyle/>
                    <a:p>
                      <a:endParaRPr lang="en-US"/>
                    </a:p>
                  </a:txBody>
                  <a:tcPr/>
                </a:tc>
              </a:tr>
              <a:tr h="771120">
                <a:tc gridSpan="2">
                  <a:txBody>
                    <a:bodyPr/>
                    <a:lstStyle/>
                    <a:p>
                      <a:pPr marL="0" marR="0" algn="ctr">
                        <a:lnSpc>
                          <a:spcPts val="1800"/>
                        </a:lnSpc>
                        <a:spcBef>
                          <a:spcPts val="600"/>
                        </a:spcBef>
                        <a:spcAft>
                          <a:spcPts val="600"/>
                        </a:spcAft>
                      </a:pPr>
                      <a:endParaRPr lang="en-US" sz="1400" dirty="0">
                        <a:solidFill>
                          <a:srgbClr val="000000"/>
                        </a:solidFill>
                        <a:effectLst/>
                        <a:latin typeface="Arial"/>
                        <a:ea typeface="Calibri"/>
                      </a:endParaRPr>
                    </a:p>
                  </a:txBody>
                  <a:tcPr marL="30480" marR="30480" marT="30480" marB="30480">
                    <a:lnL>
                      <a:noFill/>
                    </a:lnL>
                    <a:lnR>
                      <a:noFill/>
                    </a:lnR>
                    <a:lnT>
                      <a:noFill/>
                    </a:lnT>
                    <a:lnB>
                      <a:noFill/>
                    </a:lnB>
                    <a:solidFill>
                      <a:srgbClr val="F9F9F9"/>
                    </a:solidFill>
                  </a:tcPr>
                </a:tc>
                <a:tc hMerge="1">
                  <a:txBody>
                    <a:bodyPr/>
                    <a:lstStyle/>
                    <a:p>
                      <a:endParaRPr lang="en-US"/>
                    </a:p>
                  </a:txBody>
                  <a:tcPr/>
                </a:tc>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Signed</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dirty="0">
                          <a:solidFill>
                            <a:srgbClr val="000000"/>
                          </a:solidFill>
                          <a:effectLst/>
                          <a:latin typeface="Arial"/>
                          <a:ea typeface="Calibri"/>
                        </a:rPr>
                        <a:t>9 May 1992</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Location</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a:solidFill>
                            <a:srgbClr val="000000"/>
                          </a:solidFill>
                          <a:effectLst/>
                          <a:latin typeface="Arial"/>
                          <a:ea typeface="Calibri"/>
                        </a:rPr>
                        <a:t>New York City, US</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Effective</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dirty="0">
                          <a:solidFill>
                            <a:srgbClr val="000000"/>
                          </a:solidFill>
                          <a:effectLst/>
                          <a:latin typeface="Arial"/>
                          <a:ea typeface="Calibri"/>
                        </a:rPr>
                        <a:t>21 March 1994</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Condition</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dirty="0">
                          <a:solidFill>
                            <a:srgbClr val="000000"/>
                          </a:solidFill>
                          <a:effectLst/>
                          <a:latin typeface="Arial"/>
                          <a:ea typeface="Calibri"/>
                        </a:rPr>
                        <a:t>ratification by 50 states</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tr>
              <a:tr h="332984">
                <a:tc>
                  <a:txBody>
                    <a:bodyPr/>
                    <a:lstStyle/>
                    <a:p>
                      <a:pPr marL="0" marR="0">
                        <a:lnSpc>
                          <a:spcPts val="1800"/>
                        </a:lnSpc>
                        <a:spcBef>
                          <a:spcPts val="600"/>
                        </a:spcBef>
                        <a:spcAft>
                          <a:spcPts val="600"/>
                        </a:spcAft>
                      </a:pPr>
                      <a:r>
                        <a:rPr lang="en-US" sz="1400" b="1">
                          <a:solidFill>
                            <a:srgbClr val="000000"/>
                          </a:solidFill>
                          <a:effectLst/>
                          <a:latin typeface="Arial"/>
                          <a:ea typeface="Calibri"/>
                        </a:rPr>
                        <a:t>Signatories</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a:solidFill>
                            <a:srgbClr val="000000"/>
                          </a:solidFill>
                          <a:effectLst/>
                          <a:latin typeface="Arial"/>
                          <a:ea typeface="Calibri"/>
                        </a:rPr>
                        <a:t>165</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r>
              <a:tr h="1121629">
                <a:tc>
                  <a:txBody>
                    <a:bodyPr/>
                    <a:lstStyle/>
                    <a:p>
                      <a:pPr marL="0" marR="0">
                        <a:lnSpc>
                          <a:spcPts val="1800"/>
                        </a:lnSpc>
                        <a:spcBef>
                          <a:spcPts val="600"/>
                        </a:spcBef>
                        <a:spcAft>
                          <a:spcPts val="600"/>
                        </a:spcAft>
                      </a:pPr>
                      <a:r>
                        <a:rPr lang="en-US" sz="1400" b="1">
                          <a:solidFill>
                            <a:srgbClr val="000000"/>
                          </a:solidFill>
                          <a:effectLst/>
                          <a:latin typeface="Arial"/>
                          <a:ea typeface="Calibri"/>
                        </a:rPr>
                        <a:t>Ratifiers</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gn="just">
                        <a:lnSpc>
                          <a:spcPts val="1800"/>
                        </a:lnSpc>
                        <a:spcBef>
                          <a:spcPts val="600"/>
                        </a:spcBef>
                        <a:spcAft>
                          <a:spcPts val="600"/>
                        </a:spcAft>
                      </a:pPr>
                      <a:r>
                        <a:rPr lang="en-US" sz="1400" u="none" strike="noStrike" dirty="0">
                          <a:solidFill>
                            <a:srgbClr val="0B0080"/>
                          </a:solidFill>
                          <a:effectLst/>
                          <a:latin typeface="Arial"/>
                          <a:ea typeface="Calibri"/>
                        </a:rPr>
                        <a:t>195</a:t>
                      </a:r>
                      <a:r>
                        <a:rPr lang="en-US" sz="1400" dirty="0">
                          <a:solidFill>
                            <a:srgbClr val="000000"/>
                          </a:solidFill>
                          <a:effectLst/>
                          <a:latin typeface="Arial"/>
                          <a:ea typeface="Calibri"/>
                        </a:rPr>
                        <a:t> (all </a:t>
                      </a:r>
                      <a:r>
                        <a:rPr lang="en-US" sz="1400" u="none" strike="noStrike" dirty="0">
                          <a:solidFill>
                            <a:srgbClr val="0B0080"/>
                          </a:solidFill>
                          <a:effectLst/>
                          <a:latin typeface="Arial"/>
                          <a:ea typeface="Calibri"/>
                        </a:rPr>
                        <a:t>United Nations member states</a:t>
                      </a:r>
                      <a:r>
                        <a:rPr lang="en-US" sz="1400" dirty="0">
                          <a:solidFill>
                            <a:srgbClr val="000000"/>
                          </a:solidFill>
                          <a:effectLst/>
                          <a:latin typeface="Arial"/>
                          <a:ea typeface="Calibri"/>
                        </a:rPr>
                        <a:t> (except </a:t>
                      </a:r>
                      <a:r>
                        <a:rPr lang="en-US" sz="1400" u="none" strike="noStrike" dirty="0">
                          <a:solidFill>
                            <a:srgbClr val="0B0080"/>
                          </a:solidFill>
                          <a:effectLst/>
                          <a:latin typeface="Arial"/>
                          <a:ea typeface="Calibri"/>
                        </a:rPr>
                        <a:t>South Sudan</a:t>
                      </a:r>
                      <a:r>
                        <a:rPr lang="en-US" sz="1400" dirty="0">
                          <a:solidFill>
                            <a:srgbClr val="000000"/>
                          </a:solidFill>
                          <a:effectLst/>
                          <a:latin typeface="Arial"/>
                          <a:ea typeface="Calibri"/>
                        </a:rPr>
                        <a:t>), as well as </a:t>
                      </a:r>
                      <a:r>
                        <a:rPr lang="en-US" sz="1400" u="none" strike="noStrike" dirty="0">
                          <a:solidFill>
                            <a:srgbClr val="0B0080"/>
                          </a:solidFill>
                          <a:effectLst/>
                          <a:latin typeface="Arial"/>
                          <a:ea typeface="Calibri"/>
                        </a:rPr>
                        <a:t>Niue</a:t>
                      </a:r>
                      <a:r>
                        <a:rPr lang="en-US" sz="1400" dirty="0">
                          <a:solidFill>
                            <a:srgbClr val="000000"/>
                          </a:solidFill>
                          <a:effectLst/>
                          <a:latin typeface="Arial"/>
                          <a:ea typeface="Calibri"/>
                        </a:rPr>
                        <a:t>, </a:t>
                      </a:r>
                      <a:r>
                        <a:rPr lang="en-US" sz="1400" u="none" strike="noStrike" dirty="0">
                          <a:solidFill>
                            <a:srgbClr val="0B0080"/>
                          </a:solidFill>
                          <a:effectLst/>
                          <a:latin typeface="Arial"/>
                          <a:ea typeface="Calibri"/>
                        </a:rPr>
                        <a:t>Cook Islands</a:t>
                      </a:r>
                      <a:r>
                        <a:rPr lang="en-US" sz="1400" dirty="0">
                          <a:solidFill>
                            <a:srgbClr val="000000"/>
                          </a:solidFill>
                          <a:effectLst/>
                          <a:latin typeface="Arial"/>
                          <a:ea typeface="Calibri"/>
                        </a:rPr>
                        <a:t> and </a:t>
                      </a:r>
                      <a:r>
                        <a:rPr lang="en-US" sz="1400" dirty="0" smtClean="0">
                          <a:solidFill>
                            <a:srgbClr val="000000"/>
                          </a:solidFill>
                          <a:effectLst/>
                          <a:latin typeface="Arial"/>
                          <a:ea typeface="Calibri"/>
                        </a:rPr>
                        <a:t>the </a:t>
                      </a:r>
                      <a:r>
                        <a:rPr lang="en-US" sz="1400" u="none" strike="noStrike" dirty="0" smtClean="0">
                          <a:solidFill>
                            <a:srgbClr val="0B0080"/>
                          </a:solidFill>
                          <a:effectLst/>
                          <a:latin typeface="Arial"/>
                          <a:ea typeface="Calibri"/>
                        </a:rPr>
                        <a:t>European </a:t>
                      </a:r>
                      <a:r>
                        <a:rPr lang="en-US" sz="1400" u="none" strike="noStrike" dirty="0">
                          <a:solidFill>
                            <a:srgbClr val="0B0080"/>
                          </a:solidFill>
                          <a:effectLst/>
                          <a:latin typeface="Arial"/>
                          <a:ea typeface="Calibri"/>
                        </a:rPr>
                        <a:t>Union</a:t>
                      </a:r>
                      <a:r>
                        <a:rPr lang="en-US" sz="1400" dirty="0">
                          <a:solidFill>
                            <a:srgbClr val="000000"/>
                          </a:solidFill>
                          <a:effectLst/>
                          <a:latin typeface="Arial"/>
                          <a:ea typeface="Calibri"/>
                        </a:rPr>
                        <a:t>)</a:t>
                      </a:r>
                      <a:r>
                        <a:rPr lang="en-US" sz="1400" u="none" strike="noStrike" baseline="30000" dirty="0">
                          <a:solidFill>
                            <a:srgbClr val="0B0080"/>
                          </a:solidFill>
                          <a:effectLst/>
                          <a:latin typeface="Arial"/>
                          <a:ea typeface="Calibri"/>
                          <a:hlinkClick r:id="rId2"/>
                        </a:rPr>
                        <a:t>[1]</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tr>
              <a:tr h="595865">
                <a:tc>
                  <a:txBody>
                    <a:bodyPr/>
                    <a:lstStyle/>
                    <a:p>
                      <a:pPr marL="0" marR="0">
                        <a:lnSpc>
                          <a:spcPts val="1800"/>
                        </a:lnSpc>
                        <a:spcBef>
                          <a:spcPts val="600"/>
                        </a:spcBef>
                        <a:spcAft>
                          <a:spcPts val="600"/>
                        </a:spcAft>
                      </a:pPr>
                      <a:r>
                        <a:rPr lang="en-US" sz="1400" b="1">
                          <a:solidFill>
                            <a:srgbClr val="000000"/>
                          </a:solidFill>
                          <a:effectLst/>
                          <a:latin typeface="Arial"/>
                          <a:ea typeface="Calibri"/>
                        </a:rPr>
                        <a:t>Depositary</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u="none" strike="noStrike" dirty="0">
                          <a:solidFill>
                            <a:srgbClr val="0B0080"/>
                          </a:solidFill>
                          <a:effectLst/>
                          <a:latin typeface="Arial"/>
                          <a:ea typeface="Calibri"/>
                        </a:rPr>
                        <a:t>Secretary-General of the United Nations</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tr>
              <a:tr h="595865">
                <a:tc>
                  <a:txBody>
                    <a:bodyPr/>
                    <a:lstStyle/>
                    <a:p>
                      <a:pPr marL="0" marR="0">
                        <a:lnSpc>
                          <a:spcPts val="1800"/>
                        </a:lnSpc>
                        <a:spcBef>
                          <a:spcPts val="600"/>
                        </a:spcBef>
                        <a:spcAft>
                          <a:spcPts val="600"/>
                        </a:spcAft>
                      </a:pPr>
                      <a:r>
                        <a:rPr lang="en-US" sz="1400" b="1">
                          <a:solidFill>
                            <a:srgbClr val="000000"/>
                          </a:solidFill>
                          <a:effectLst/>
                          <a:latin typeface="Arial"/>
                          <a:ea typeface="Calibri"/>
                        </a:rPr>
                        <a:t>Languages</a:t>
                      </a:r>
                      <a:endParaRPr lang="en-US" sz="2400">
                        <a:effectLst/>
                        <a:latin typeface="Calibri"/>
                        <a:ea typeface="Calibri"/>
                      </a:endParaRPr>
                    </a:p>
                  </a:txBody>
                  <a:tcPr marL="30480" marR="30480" marT="30480" marB="30480">
                    <a:lnL>
                      <a:noFill/>
                    </a:lnL>
                    <a:lnR>
                      <a:noFill/>
                    </a:lnR>
                    <a:lnT>
                      <a:noFill/>
                    </a:lnT>
                    <a:lnB>
                      <a:noFill/>
                    </a:lnB>
                    <a:solidFill>
                      <a:srgbClr val="F9F9F9"/>
                    </a:solidFill>
                  </a:tcPr>
                </a:tc>
                <a:tc>
                  <a:txBody>
                    <a:bodyPr/>
                    <a:lstStyle/>
                    <a:p>
                      <a:pPr marL="0" marR="0">
                        <a:lnSpc>
                          <a:spcPts val="1800"/>
                        </a:lnSpc>
                        <a:spcBef>
                          <a:spcPts val="600"/>
                        </a:spcBef>
                        <a:spcAft>
                          <a:spcPts val="600"/>
                        </a:spcAft>
                      </a:pPr>
                      <a:r>
                        <a:rPr lang="en-US" sz="1400" dirty="0">
                          <a:solidFill>
                            <a:srgbClr val="000000"/>
                          </a:solidFill>
                          <a:effectLst/>
                          <a:latin typeface="Arial"/>
                          <a:ea typeface="Calibri"/>
                        </a:rPr>
                        <a:t>Arabic, Chinese, English, French, Russian and Spanish</a:t>
                      </a:r>
                      <a:endParaRPr lang="en-US" sz="2400" dirty="0">
                        <a:effectLst/>
                        <a:latin typeface="Calibri"/>
                        <a:ea typeface="Calibri"/>
                      </a:endParaRPr>
                    </a:p>
                  </a:txBody>
                  <a:tcPr marL="30480" marR="30480" marT="30480" marB="30480">
                    <a:lnL>
                      <a:noFill/>
                    </a:lnL>
                    <a:lnR>
                      <a:noFill/>
                    </a:lnR>
                    <a:lnT>
                      <a:noFill/>
                    </a:lnT>
                    <a:lnB>
                      <a:noFill/>
                    </a:lnB>
                    <a:solidFill>
                      <a:srgbClr val="F9F9F9"/>
                    </a:solidFill>
                  </a:tcPr>
                </a:tc>
              </a:tr>
            </a:tbl>
          </a:graphicData>
        </a:graphic>
      </p:graphicFrame>
      <p:pic>
        <p:nvPicPr>
          <p:cNvPr id="6146" name="Picture 2" descr="{{{image_alt}}}"/>
          <p:cNvPicPr>
            <a:picLocks noChangeAspect="1" noChangeArrowheads="1"/>
          </p:cNvPicPr>
          <p:nvPr/>
        </p:nvPicPr>
        <p:blipFill>
          <a:blip r:embed="rId3" r:link="rId4" cstate="print">
            <a:extLst>
              <a:ext uri="{28A0092B-C50C-407E-A947-70E740481C1C}">
                <a14:useLocalDpi xmlns:a14="http://schemas.microsoft.com/office/drawing/2010/main" xmlns="" val="0"/>
              </a:ext>
            </a:extLst>
          </a:blip>
          <a:srcRect/>
          <a:stretch>
            <a:fillRect/>
          </a:stretch>
        </p:blipFill>
        <p:spPr bwMode="auto">
          <a:xfrm>
            <a:off x="3581400" y="1371600"/>
            <a:ext cx="2286000" cy="5628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gn="just">
              <a:lnSpc>
                <a:spcPct val="114000"/>
              </a:lnSpc>
            </a:pPr>
            <a:r>
              <a:rPr lang="en-US" sz="2400" b="1" u="sng" dirty="0" smtClean="0">
                <a:solidFill>
                  <a:prstClr val="black"/>
                </a:solidFill>
              </a:rPr>
              <a:t>WHAT IS  KYOTO PROTOCOL</a:t>
            </a:r>
            <a:endParaRPr lang="en-US" sz="2000" b="1" u="sng" dirty="0" smtClean="0">
              <a:solidFill>
                <a:prstClr val="black"/>
              </a:solidFill>
            </a:endParaRPr>
          </a:p>
          <a:p>
            <a:pPr algn="just">
              <a:lnSpc>
                <a:spcPct val="114000"/>
              </a:lnSpc>
            </a:pPr>
            <a:endParaRPr lang="en-US" sz="2000" b="1" u="sng" dirty="0" smtClean="0">
              <a:solidFill>
                <a:prstClr val="black"/>
              </a:solidFill>
            </a:endParaRPr>
          </a:p>
          <a:p>
            <a:pPr algn="just">
              <a:lnSpc>
                <a:spcPct val="114000"/>
              </a:lnSpc>
            </a:pPr>
            <a:endParaRPr lang="en-US" sz="2000" b="1" u="sng" dirty="0">
              <a:solidFill>
                <a:prstClr val="black"/>
              </a:solidFill>
            </a:endParaRPr>
          </a:p>
          <a:p>
            <a:pPr marL="285750" indent="-285750" algn="just">
              <a:lnSpc>
                <a:spcPct val="114000"/>
              </a:lnSpc>
              <a:buFont typeface="Arial" panose="020B0604020202020204" pitchFamily="34" charset="0"/>
              <a:buChar char="•"/>
            </a:pPr>
            <a:r>
              <a:rPr lang="en-US" sz="2000" dirty="0" smtClean="0">
                <a:solidFill>
                  <a:prstClr val="black"/>
                </a:solidFill>
              </a:rPr>
              <a:t>Kyoto Protocol is an international agreement linked to the U.N. frame work convention on climate change.</a:t>
            </a: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r>
              <a:rPr lang="en-US" sz="2000" dirty="0" smtClean="0">
                <a:solidFill>
                  <a:prstClr val="black"/>
                </a:solidFill>
              </a:rPr>
              <a:t>Countries to Protocol Commit Green House Gas Emission Reduction Targets.</a:t>
            </a: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r>
              <a:rPr lang="en-US" sz="2000" dirty="0" smtClean="0">
                <a:solidFill>
                  <a:prstClr val="black"/>
                </a:solidFill>
              </a:rPr>
              <a:t>Kyoto Protocol adopted on 11.12.1997 and entered into force on 16.02.2005.</a:t>
            </a:r>
          </a:p>
          <a:p>
            <a:pPr marL="285750" indent="-285750" algn="just">
              <a:lnSpc>
                <a:spcPct val="114000"/>
              </a:lnSpc>
              <a:buFont typeface="Arial" panose="020B0604020202020204" pitchFamily="34" charset="0"/>
              <a:buChar char="•"/>
            </a:pPr>
            <a:endParaRPr lang="en-US" sz="2000" dirty="0" smtClean="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20</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extLst>
      <p:ext uri="{BB962C8B-B14F-4D97-AF65-F5344CB8AC3E}">
        <p14:creationId xmlns:p14="http://schemas.microsoft.com/office/powerpoint/2010/main" xmlns="" val="4123632947"/>
      </p:ext>
    </p:extLst>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gn="just">
              <a:lnSpc>
                <a:spcPct val="114000"/>
              </a:lnSpc>
            </a:pPr>
            <a:r>
              <a:rPr lang="en-US" sz="2400" b="1" u="sng" dirty="0" smtClean="0">
                <a:solidFill>
                  <a:prstClr val="black"/>
                </a:solidFill>
              </a:rPr>
              <a:t>WHAT IS  KYOTO PROTOCOL (KP)</a:t>
            </a:r>
            <a:endParaRPr lang="en-US" sz="2000" b="1" u="sng" dirty="0" smtClean="0">
              <a:solidFill>
                <a:prstClr val="black"/>
              </a:solidFill>
            </a:endParaRPr>
          </a:p>
          <a:p>
            <a:pPr algn="just">
              <a:lnSpc>
                <a:spcPct val="114000"/>
              </a:lnSpc>
            </a:pPr>
            <a:endParaRPr lang="en-US" sz="2000" b="1" u="sng" dirty="0" smtClean="0">
              <a:solidFill>
                <a:prstClr val="black"/>
              </a:solidFill>
            </a:endParaRPr>
          </a:p>
          <a:p>
            <a:pPr marL="285750" indent="-285750" algn="just">
              <a:lnSpc>
                <a:spcPct val="114000"/>
              </a:lnSpc>
              <a:buFont typeface="Arial" panose="020B0604020202020204" pitchFamily="34" charset="0"/>
              <a:buChar char="•"/>
            </a:pPr>
            <a:r>
              <a:rPr lang="en-US" sz="2000" dirty="0" smtClean="0">
                <a:solidFill>
                  <a:prstClr val="black"/>
                </a:solidFill>
              </a:rPr>
              <a:t> First Commitment Period 2008-2012 (Annexure -1 to KP. 37 Countries and European Community) GHG emission reduction by 5% against 1990 Level</a:t>
            </a: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r>
              <a:rPr lang="en-US" sz="2000" dirty="0" smtClean="0">
                <a:solidFill>
                  <a:prstClr val="black"/>
                </a:solidFill>
              </a:rPr>
              <a:t>Second Commitment period 2013-2020 </a:t>
            </a:r>
          </a:p>
          <a:p>
            <a:pPr algn="just">
              <a:lnSpc>
                <a:spcPct val="114000"/>
              </a:lnSpc>
            </a:pPr>
            <a:r>
              <a:rPr lang="en-US" sz="2000" dirty="0" smtClean="0">
                <a:solidFill>
                  <a:prstClr val="black"/>
                </a:solidFill>
              </a:rPr>
              <a:t>      * GHG emission reduction by </a:t>
            </a:r>
            <a:r>
              <a:rPr lang="en-US" sz="2000" dirty="0" smtClean="0">
                <a:solidFill>
                  <a:prstClr val="black"/>
                </a:solidFill>
              </a:rPr>
              <a:t>8</a:t>
            </a:r>
            <a:r>
              <a:rPr lang="en-US" sz="2000" dirty="0" smtClean="0">
                <a:solidFill>
                  <a:prstClr val="black"/>
                </a:solidFill>
              </a:rPr>
              <a:t>% against 1990 level.</a:t>
            </a:r>
          </a:p>
          <a:p>
            <a:pPr algn="just">
              <a:lnSpc>
                <a:spcPct val="114000"/>
              </a:lnSpc>
            </a:pPr>
            <a:endParaRPr lang="en-US" sz="2000" dirty="0" smtClean="0">
              <a:solidFill>
                <a:prstClr val="black"/>
              </a:solidFill>
            </a:endParaRPr>
          </a:p>
          <a:p>
            <a:pPr marL="285750" indent="-285750" algn="just">
              <a:lnSpc>
                <a:spcPct val="114000"/>
              </a:lnSpc>
              <a:buFont typeface="Arial" panose="020B0604020202020204" pitchFamily="34" charset="0"/>
              <a:buChar char="•"/>
            </a:pPr>
            <a:r>
              <a:rPr lang="en-US" sz="2000" dirty="0" smtClean="0">
                <a:solidFill>
                  <a:prstClr val="black"/>
                </a:solidFill>
              </a:rPr>
              <a:t>Protocol offers 3 additional means to meet targets.</a:t>
            </a:r>
          </a:p>
          <a:p>
            <a:pPr marL="800100" lvl="1" indent="-342900" algn="just">
              <a:lnSpc>
                <a:spcPct val="114000"/>
              </a:lnSpc>
              <a:buFont typeface="+mj-lt"/>
              <a:buAutoNum type="arabicPeriod"/>
            </a:pPr>
            <a:r>
              <a:rPr lang="en-US" sz="2000" dirty="0">
                <a:solidFill>
                  <a:prstClr val="black"/>
                </a:solidFill>
              </a:rPr>
              <a:t> </a:t>
            </a:r>
            <a:r>
              <a:rPr lang="en-US" sz="2000" dirty="0" smtClean="0">
                <a:solidFill>
                  <a:prstClr val="black"/>
                </a:solidFill>
              </a:rPr>
              <a:t>     International Emission Trading.</a:t>
            </a:r>
          </a:p>
          <a:p>
            <a:pPr marL="800100" lvl="1" indent="-342900" algn="just">
              <a:lnSpc>
                <a:spcPct val="114000"/>
              </a:lnSpc>
              <a:buFont typeface="+mj-lt"/>
              <a:buAutoNum type="arabicPeriod"/>
            </a:pPr>
            <a:r>
              <a:rPr lang="en-US" sz="2000" dirty="0">
                <a:solidFill>
                  <a:prstClr val="black"/>
                </a:solidFill>
              </a:rPr>
              <a:t> </a:t>
            </a:r>
            <a:r>
              <a:rPr lang="en-US" sz="2000" dirty="0" smtClean="0">
                <a:solidFill>
                  <a:prstClr val="black"/>
                </a:solidFill>
              </a:rPr>
              <a:t>     Clean Development Mechanism (CDM)</a:t>
            </a:r>
          </a:p>
          <a:p>
            <a:pPr marL="800100" lvl="1" indent="-342900" algn="just">
              <a:lnSpc>
                <a:spcPct val="114000"/>
              </a:lnSpc>
              <a:buFont typeface="+mj-lt"/>
              <a:buAutoNum type="arabicPeriod"/>
            </a:pPr>
            <a:r>
              <a:rPr lang="en-US" sz="2000" dirty="0">
                <a:solidFill>
                  <a:prstClr val="black"/>
                </a:solidFill>
              </a:rPr>
              <a:t> </a:t>
            </a:r>
            <a:r>
              <a:rPr lang="en-US" sz="2000" dirty="0" smtClean="0">
                <a:solidFill>
                  <a:prstClr val="black"/>
                </a:solidFill>
              </a:rPr>
              <a:t>     Joint Implementation (JI)</a:t>
            </a:r>
          </a:p>
          <a:p>
            <a:pPr marL="285750" indent="-285750" algn="just">
              <a:lnSpc>
                <a:spcPct val="114000"/>
              </a:lnSpc>
              <a:buFont typeface="Arial" panose="020B0604020202020204" pitchFamily="34" charset="0"/>
              <a:buChar char="•"/>
            </a:pPr>
            <a:endParaRPr lang="en-US" sz="2000" dirty="0" smtClean="0">
              <a:solidFill>
                <a:prstClr val="black"/>
              </a:solidFill>
            </a:endParaRPr>
          </a:p>
          <a:p>
            <a:pPr marL="285750" indent="-285750" algn="just">
              <a:lnSpc>
                <a:spcPct val="114000"/>
              </a:lnSpc>
              <a:buFont typeface="Arial" panose="020B0604020202020204" pitchFamily="34" charset="0"/>
              <a:buChar char="•"/>
            </a:pPr>
            <a:endParaRPr lang="en-US" sz="2000" dirty="0" smtClean="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21</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extLst>
      <p:ext uri="{BB962C8B-B14F-4D97-AF65-F5344CB8AC3E}">
        <p14:creationId xmlns:p14="http://schemas.microsoft.com/office/powerpoint/2010/main" xmlns="" val="2344154217"/>
      </p:ext>
    </p:extLst>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797552" y="1219200"/>
            <a:ext cx="7538728" cy="5181600"/>
          </a:xfrm>
          <a:prstGeom prst="rect">
            <a:avLst/>
          </a:prstGeom>
          <a:noFill/>
        </p:spPr>
        <p:txBody>
          <a:bodyPr wrap="square" rtlCol="0">
            <a:normAutofit/>
          </a:bodyPr>
          <a:lstStyle/>
          <a:p>
            <a:pPr>
              <a:lnSpc>
                <a:spcPct val="114000"/>
              </a:lnSpc>
            </a:pPr>
            <a:r>
              <a:rPr lang="en-US" sz="2400" b="1" u="sng" dirty="0" smtClean="0">
                <a:solidFill>
                  <a:prstClr val="black"/>
                </a:solidFill>
              </a:rPr>
              <a:t>What are Green House Gases :</a:t>
            </a:r>
            <a:endParaRPr lang="en-US" sz="2000" b="1" u="sng" dirty="0" smtClean="0">
              <a:solidFill>
                <a:prstClr val="black"/>
              </a:solidFill>
            </a:endParaRPr>
          </a:p>
          <a:p>
            <a:pPr>
              <a:lnSpc>
                <a:spcPct val="114000"/>
              </a:lnSpc>
            </a:pPr>
            <a:endParaRPr lang="en-US" sz="2000" dirty="0">
              <a:solidFill>
                <a:prstClr val="black"/>
              </a:solidFill>
            </a:endParaRPr>
          </a:p>
          <a:p>
            <a:pPr marL="800100" lvl="1" indent="-342900">
              <a:lnSpc>
                <a:spcPct val="114000"/>
              </a:lnSpc>
              <a:buFont typeface="+mj-lt"/>
              <a:buAutoNum type="arabicPeriod"/>
            </a:pPr>
            <a:r>
              <a:rPr lang="en-US" sz="2000" dirty="0" smtClean="0">
                <a:solidFill>
                  <a:prstClr val="black"/>
                </a:solidFill>
              </a:rPr>
              <a:t>Carbon dioxide (Co</a:t>
            </a:r>
            <a:r>
              <a:rPr lang="en-US" sz="2000" baseline="-25000" dirty="0" smtClean="0">
                <a:solidFill>
                  <a:prstClr val="black"/>
                </a:solidFill>
              </a:rPr>
              <a:t>2</a:t>
            </a:r>
            <a:r>
              <a:rPr lang="en-US" sz="2000" dirty="0" smtClean="0">
                <a:solidFill>
                  <a:prstClr val="black"/>
                </a:solidFill>
              </a:rPr>
              <a:t>) </a:t>
            </a:r>
          </a:p>
          <a:p>
            <a:pPr marL="800100" lvl="1" indent="-342900">
              <a:lnSpc>
                <a:spcPct val="114000"/>
              </a:lnSpc>
              <a:buFont typeface="+mj-lt"/>
              <a:buAutoNum type="arabicPeriod"/>
            </a:pPr>
            <a:r>
              <a:rPr lang="en-US" sz="2000" dirty="0" smtClean="0">
                <a:solidFill>
                  <a:prstClr val="black"/>
                </a:solidFill>
              </a:rPr>
              <a:t>Methane (CH</a:t>
            </a:r>
            <a:r>
              <a:rPr lang="en-US" sz="2000" baseline="-25000" dirty="0" smtClean="0">
                <a:solidFill>
                  <a:prstClr val="black"/>
                </a:solidFill>
              </a:rPr>
              <a:t>4</a:t>
            </a:r>
            <a:r>
              <a:rPr lang="en-US" sz="2000" dirty="0" smtClean="0">
                <a:solidFill>
                  <a:prstClr val="black"/>
                </a:solidFill>
              </a:rPr>
              <a:t>)</a:t>
            </a:r>
          </a:p>
          <a:p>
            <a:pPr marL="800100" lvl="1" indent="-342900">
              <a:lnSpc>
                <a:spcPct val="114000"/>
              </a:lnSpc>
              <a:buFont typeface="+mj-lt"/>
              <a:buAutoNum type="arabicPeriod"/>
            </a:pPr>
            <a:r>
              <a:rPr lang="en-US" sz="2000" dirty="0" smtClean="0">
                <a:solidFill>
                  <a:prstClr val="black"/>
                </a:solidFill>
              </a:rPr>
              <a:t>Nitrous Oxide (N</a:t>
            </a:r>
            <a:r>
              <a:rPr lang="en-US" sz="2000" baseline="-25000" dirty="0" smtClean="0">
                <a:solidFill>
                  <a:prstClr val="black"/>
                </a:solidFill>
              </a:rPr>
              <a:t>2</a:t>
            </a:r>
            <a:r>
              <a:rPr lang="en-US" sz="2000" dirty="0" smtClean="0">
                <a:solidFill>
                  <a:prstClr val="black"/>
                </a:solidFill>
              </a:rPr>
              <a:t>O)</a:t>
            </a:r>
          </a:p>
          <a:p>
            <a:pPr marL="800100" lvl="1" indent="-342900">
              <a:lnSpc>
                <a:spcPct val="114000"/>
              </a:lnSpc>
              <a:buFont typeface="+mj-lt"/>
              <a:buAutoNum type="arabicPeriod"/>
            </a:pPr>
            <a:r>
              <a:rPr lang="en-US" sz="2000" dirty="0" smtClean="0">
                <a:solidFill>
                  <a:prstClr val="black"/>
                </a:solidFill>
              </a:rPr>
              <a:t>Hydro Fluorocarbons  (HFCs)</a:t>
            </a:r>
          </a:p>
          <a:p>
            <a:pPr marL="800100" lvl="1" indent="-342900">
              <a:lnSpc>
                <a:spcPct val="114000"/>
              </a:lnSpc>
              <a:buFont typeface="+mj-lt"/>
              <a:buAutoNum type="arabicPeriod"/>
            </a:pPr>
            <a:r>
              <a:rPr lang="en-US" sz="2000" dirty="0" err="1" smtClean="0">
                <a:solidFill>
                  <a:prstClr val="black"/>
                </a:solidFill>
              </a:rPr>
              <a:t>Perflurocarbons</a:t>
            </a:r>
            <a:r>
              <a:rPr lang="en-US" sz="2000" dirty="0" smtClean="0">
                <a:solidFill>
                  <a:prstClr val="black"/>
                </a:solidFill>
              </a:rPr>
              <a:t> (PFCs) and</a:t>
            </a:r>
          </a:p>
          <a:p>
            <a:pPr marL="800100" lvl="1" indent="-342900">
              <a:lnSpc>
                <a:spcPct val="114000"/>
              </a:lnSpc>
              <a:buFont typeface="+mj-lt"/>
              <a:buAutoNum type="arabicPeriod"/>
            </a:pPr>
            <a:r>
              <a:rPr lang="en-US" sz="2000" dirty="0" err="1" smtClean="0">
                <a:solidFill>
                  <a:prstClr val="black"/>
                </a:solidFill>
              </a:rPr>
              <a:t>Sulphur</a:t>
            </a:r>
            <a:r>
              <a:rPr lang="en-US" sz="2000" dirty="0" smtClean="0">
                <a:solidFill>
                  <a:prstClr val="black"/>
                </a:solidFill>
              </a:rPr>
              <a:t> </a:t>
            </a:r>
            <a:r>
              <a:rPr lang="en-US" sz="2000" dirty="0" err="1" smtClean="0">
                <a:solidFill>
                  <a:prstClr val="black"/>
                </a:solidFill>
              </a:rPr>
              <a:t>hexafluride</a:t>
            </a:r>
            <a:r>
              <a:rPr lang="en-US" sz="2000" dirty="0" smtClean="0">
                <a:solidFill>
                  <a:prstClr val="black"/>
                </a:solidFill>
              </a:rPr>
              <a:t> (SF</a:t>
            </a:r>
            <a:r>
              <a:rPr lang="en-US" sz="2000" baseline="-25000" dirty="0" smtClean="0">
                <a:solidFill>
                  <a:prstClr val="black"/>
                </a:solidFill>
              </a:rPr>
              <a:t>6</a:t>
            </a:r>
            <a:r>
              <a:rPr lang="en-US" sz="2000" dirty="0" smtClean="0">
                <a:solidFill>
                  <a:prstClr val="black"/>
                </a:solidFill>
              </a:rPr>
              <a:t>)</a:t>
            </a:r>
          </a:p>
          <a:p>
            <a:pPr marL="285750" indent="-285750">
              <a:lnSpc>
                <a:spcPct val="114000"/>
              </a:lnSpc>
              <a:buFont typeface="Arial" panose="020B0604020202020204" pitchFamily="34" charset="0"/>
              <a:buChar char="•"/>
            </a:pPr>
            <a:endParaRPr lang="en-US" sz="2000" dirty="0" smtClean="0">
              <a:solidFill>
                <a:prstClr val="black"/>
              </a:solidFill>
            </a:endParaRPr>
          </a:p>
        </p:txBody>
      </p:sp>
      <p:sp>
        <p:nvSpPr>
          <p:cNvPr id="9" name="Title 8"/>
          <p:cNvSpPr>
            <a:spLocks noGrp="1"/>
          </p:cNvSpPr>
          <p:nvPr>
            <p:ph type="title"/>
          </p:nvPr>
        </p:nvSpPr>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3" name="Slide Number Placeholder 2"/>
          <p:cNvSpPr>
            <a:spLocks noGrp="1"/>
          </p:cNvSpPr>
          <p:nvPr>
            <p:ph type="sldNum" sz="quarter" idx="12"/>
          </p:nvPr>
        </p:nvSpPr>
        <p:spPr/>
        <p:txBody>
          <a:bodyPr/>
          <a:lstStyle/>
          <a:p>
            <a:fld id="{240D5ECE-8B49-45CD-BE81-EF81920D1969}" type="slidenum">
              <a:rPr lang="en-US" smtClean="0"/>
              <a:pPr/>
              <a:t>22</a:t>
            </a:fld>
            <a:endParaRPr lang="en-US" dirty="0"/>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extLst>
      <p:ext uri="{BB962C8B-B14F-4D97-AF65-F5344CB8AC3E}">
        <p14:creationId xmlns:p14="http://schemas.microsoft.com/office/powerpoint/2010/main" xmlns="" val="1393693067"/>
      </p:ext>
    </p:extLst>
  </p:cSld>
  <p:clrMapOvr>
    <a:masterClrMapping/>
  </p:clrMapOvr>
  <mc:AlternateContent xmlns:mc="http://schemas.openxmlformats.org/markup-compatibility/2006">
    <mc:Choice xmlns:p14="http://schemas.microsoft.com/office/powerpoint/2010/main" xmlns="" Requires="p14">
      <p:transition spd="slow" p14:dur="1399">
        <p14:ripp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85000" lnSpcReduction="20000"/>
          </a:bodyPr>
          <a:lstStyle/>
          <a:p>
            <a:pPr algn="just">
              <a:buNone/>
            </a:pPr>
            <a:r>
              <a:rPr lang="en-US" b="1" u="sng" dirty="0" smtClean="0"/>
              <a:t>Annexure-I countries</a:t>
            </a:r>
          </a:p>
          <a:p>
            <a:pPr algn="just">
              <a:buNone/>
            </a:pPr>
            <a:endParaRPr lang="en-US" b="1" u="sng" dirty="0" smtClean="0"/>
          </a:p>
          <a:p>
            <a:pPr algn="just">
              <a:buNone/>
            </a:pPr>
            <a:r>
              <a:rPr lang="en-US" b="1" dirty="0" smtClean="0"/>
              <a:t>    </a:t>
            </a:r>
            <a:r>
              <a:rPr lang="en-US" dirty="0" smtClean="0">
                <a:solidFill>
                  <a:sysClr val="windowText" lastClr="000000"/>
                </a:solidFill>
              </a:rPr>
              <a:t>Australia, Austria, ,Belarus ,Belgium, Bulgaria, Canada, Croatia ,Cyprus, Czech Republic ,Denmark, Estonia, European Union, Finland, France, Germany, Greece, Hungary, Iceland, Ireland Italy, Japan, </a:t>
            </a:r>
            <a:r>
              <a:rPr lang="en-US" dirty="0" smtClean="0">
                <a:solidFill>
                  <a:schemeClr val="tx1"/>
                </a:solidFill>
              </a:rPr>
              <a:t>Latvia Liechtenstein</a:t>
            </a:r>
            <a:r>
              <a:rPr lang="en-US" dirty="0" smtClean="0">
                <a:solidFill>
                  <a:sysClr val="windowText" lastClr="000000"/>
                </a:solidFill>
              </a:rPr>
              <a:t>, Lithuania, Luxembourg, Malta, Monaco, Netherlands, New Zealand, Norway, Poland, Portugal, Romania, Russian, Federation, Slovakia, Slovenia, Spain, Sweden, Switzerland Turkey, Ukraine, United Kingdom of Great Britain and Northern Ireland, United States of America</a:t>
            </a:r>
          </a:p>
          <a:p>
            <a:pPr algn="just">
              <a:buNone/>
            </a:pPr>
            <a:r>
              <a:rPr lang="en-US" dirty="0" smtClean="0">
                <a:solidFill>
                  <a:schemeClr val="tx1"/>
                </a:solidFill>
              </a:rPr>
              <a:t>* USA signed KP but not ratified and Canada denounced for round -2 commitment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pPr/>
              <a:t>23</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92500" lnSpcReduction="10000"/>
          </a:bodyPr>
          <a:lstStyle/>
          <a:p>
            <a:pPr>
              <a:buNone/>
            </a:pPr>
            <a:r>
              <a:rPr lang="en-US" b="1" u="sng" dirty="0" smtClean="0"/>
              <a:t>Targets for the first commitment period</a:t>
            </a:r>
            <a:endParaRPr lang="en-US" u="sng" dirty="0" smtClean="0"/>
          </a:p>
          <a:p>
            <a:pPr>
              <a:buNone/>
            </a:pPr>
            <a:r>
              <a:rPr lang="en-US" dirty="0" smtClean="0"/>
              <a:t>    The targets for the first commitment period of the Kyoto Protocol cover  emissions  of  the six main greenhouse gases, namely:</a:t>
            </a:r>
          </a:p>
          <a:p>
            <a:pPr>
              <a:buNone/>
            </a:pPr>
            <a:r>
              <a:rPr lang="en-US" dirty="0" smtClean="0"/>
              <a:t/>
            </a:r>
            <a:br>
              <a:rPr lang="en-US" dirty="0" smtClean="0"/>
            </a:br>
            <a:r>
              <a:rPr lang="en-US" dirty="0" smtClean="0"/>
              <a:t>• Carbon dioxide (CO2);</a:t>
            </a:r>
            <a:br>
              <a:rPr lang="en-US" dirty="0" smtClean="0"/>
            </a:br>
            <a:r>
              <a:rPr lang="en-US" dirty="0" smtClean="0"/>
              <a:t>• Methane (CH4);</a:t>
            </a:r>
            <a:br>
              <a:rPr lang="en-US" dirty="0" smtClean="0"/>
            </a:br>
            <a:r>
              <a:rPr lang="en-US" dirty="0" smtClean="0"/>
              <a:t>• Nitrous oxide (N2O);</a:t>
            </a:r>
            <a:br>
              <a:rPr lang="en-US" dirty="0" smtClean="0"/>
            </a:br>
            <a:r>
              <a:rPr lang="en-US" dirty="0" smtClean="0"/>
              <a:t>• </a:t>
            </a:r>
            <a:r>
              <a:rPr lang="en-US" dirty="0" err="1" smtClean="0"/>
              <a:t>Hydrofluorocarbons</a:t>
            </a:r>
            <a:r>
              <a:rPr lang="en-US" dirty="0" smtClean="0"/>
              <a:t> (HFCs);</a:t>
            </a:r>
            <a:br>
              <a:rPr lang="en-US" dirty="0" smtClean="0"/>
            </a:br>
            <a:r>
              <a:rPr lang="en-US" dirty="0" smtClean="0"/>
              <a:t>• </a:t>
            </a:r>
            <a:r>
              <a:rPr lang="en-US" dirty="0" err="1" smtClean="0"/>
              <a:t>Perfluorocarbons</a:t>
            </a:r>
            <a:r>
              <a:rPr lang="en-US" dirty="0" smtClean="0"/>
              <a:t> (PFCs); and</a:t>
            </a:r>
            <a:br>
              <a:rPr lang="en-US" dirty="0" smtClean="0"/>
            </a:br>
            <a:r>
              <a:rPr lang="en-US" dirty="0" smtClean="0"/>
              <a:t>• </a:t>
            </a:r>
            <a:r>
              <a:rPr lang="en-US" dirty="0" err="1" smtClean="0"/>
              <a:t>Sulphur</a:t>
            </a:r>
            <a:r>
              <a:rPr lang="en-US" dirty="0" smtClean="0"/>
              <a:t> hexafluoride (SF6)</a:t>
            </a: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24</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25</a:t>
            </a:fld>
            <a:endParaRPr lang="en-US" dirty="0"/>
          </a:p>
        </p:txBody>
      </p:sp>
      <p:pic>
        <p:nvPicPr>
          <p:cNvPr id="2050" name="Picture 2" descr="C:\Users\pkm\Desktop\annx b.png"/>
          <p:cNvPicPr>
            <a:picLocks noGrp="1" noChangeAspect="1" noChangeArrowheads="1"/>
          </p:cNvPicPr>
          <p:nvPr>
            <p:ph idx="1"/>
          </p:nvPr>
        </p:nvPicPr>
        <p:blipFill>
          <a:blip r:embed="rId2" cstate="print"/>
          <a:srcRect/>
          <a:stretch>
            <a:fillRect/>
          </a:stretch>
        </p:blipFill>
        <p:spPr bwMode="auto">
          <a:xfrm>
            <a:off x="304800" y="990600"/>
            <a:ext cx="8610600" cy="5334000"/>
          </a:xfrm>
          <a:prstGeom prst="rect">
            <a:avLst/>
          </a:prstGeom>
          <a:noFill/>
        </p:spPr>
      </p:pic>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normAutofit fontScale="70000" lnSpcReduction="20000"/>
          </a:bodyPr>
          <a:lstStyle/>
          <a:p>
            <a:pPr algn="just">
              <a:buNone/>
            </a:pPr>
            <a:r>
              <a:rPr lang="en-US" sz="2600" dirty="0" smtClean="0"/>
              <a:t>       Each Annex I</a:t>
            </a:r>
            <a:r>
              <a:rPr lang="en-US" sz="4100" dirty="0" smtClean="0"/>
              <a:t> </a:t>
            </a:r>
            <a:r>
              <a:rPr lang="en-US" sz="2600" dirty="0" smtClean="0"/>
              <a:t>Party has a binding commitment to limit or reduce GHG emissions and innovative mechanisms have been established for Parties to facilitate compliance with this commitment. Other commitments include:</a:t>
            </a:r>
          </a:p>
          <a:p>
            <a:pPr algn="just">
              <a:buNone/>
            </a:pPr>
            <a:endParaRPr lang="en-US" dirty="0" smtClean="0"/>
          </a:p>
          <a:p>
            <a:pPr lvl="1" algn="just">
              <a:buFont typeface="Arial" panose="020B0604020202020204" pitchFamily="34" charset="0"/>
              <a:buChar char="•"/>
            </a:pPr>
            <a:r>
              <a:rPr lang="en-US" dirty="0" smtClean="0"/>
              <a:t>Each Annex I Party must undertake domestic policies and measures  to reduce GHG emissions and to enhance removals by sinks;</a:t>
            </a:r>
          </a:p>
          <a:p>
            <a:pPr lvl="1" algn="just">
              <a:buFont typeface="Arial" panose="020B0604020202020204" pitchFamily="34" charset="0"/>
              <a:buChar char="•"/>
            </a:pPr>
            <a:endParaRPr lang="en-US" dirty="0" smtClean="0"/>
          </a:p>
          <a:p>
            <a:pPr lvl="1" algn="just">
              <a:buNone/>
            </a:pPr>
            <a:r>
              <a:rPr lang="en-US" dirty="0" smtClean="0"/>
              <a:t>•    In implementing these policies and measures, each Annex I Party</a:t>
            </a:r>
          </a:p>
          <a:p>
            <a:pPr lvl="1" algn="just">
              <a:buNone/>
            </a:pPr>
            <a:r>
              <a:rPr lang="en-US" dirty="0" smtClean="0"/>
              <a:t>      must strive to minimize any adverse impact of these policies and</a:t>
            </a:r>
          </a:p>
          <a:p>
            <a:pPr lvl="1" algn="just">
              <a:buNone/>
            </a:pPr>
            <a:r>
              <a:rPr lang="en-US" dirty="0" smtClean="0"/>
              <a:t>      measures on other Parties, particularly developing country Parties;</a:t>
            </a:r>
          </a:p>
          <a:p>
            <a:pPr lvl="1" algn="just">
              <a:buNone/>
            </a:pPr>
            <a:endParaRPr lang="en-US" dirty="0" smtClean="0"/>
          </a:p>
          <a:p>
            <a:pPr lvl="1" algn="just">
              <a:buNone/>
            </a:pPr>
            <a:r>
              <a:rPr lang="en-US" dirty="0" smtClean="0"/>
              <a:t>•    Annex I Parties must provide additional financial resources </a:t>
            </a:r>
          </a:p>
          <a:p>
            <a:pPr lvl="1" algn="just">
              <a:buNone/>
            </a:pPr>
            <a:r>
              <a:rPr lang="en-US" dirty="0" smtClean="0"/>
              <a:t>      to advance the implementation of commitments by developing</a:t>
            </a:r>
          </a:p>
          <a:p>
            <a:pPr lvl="1" algn="just">
              <a:buNone/>
            </a:pPr>
            <a:r>
              <a:rPr lang="en-US" dirty="0" smtClean="0"/>
              <a:t>      countries;</a:t>
            </a:r>
          </a:p>
          <a:p>
            <a:pPr algn="just">
              <a:buNone/>
            </a:pPr>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26</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r>
              <a:rPr lang="en-US" sz="4800" b="1" dirty="0" smtClean="0"/>
              <a:t>The Kyoto mechanisms are:</a:t>
            </a:r>
            <a:endParaRPr lang="en-US" sz="5100" b="1" dirty="0" smtClean="0"/>
          </a:p>
          <a:p>
            <a:pPr>
              <a:buFont typeface="Wingdings" pitchFamily="2" charset="2"/>
              <a:buChar char="ü"/>
            </a:pPr>
            <a:r>
              <a:rPr lang="en-US" dirty="0" smtClean="0"/>
              <a:t>International Emissions Trading</a:t>
            </a:r>
            <a:br>
              <a:rPr lang="en-US" dirty="0" smtClean="0"/>
            </a:br>
            <a:r>
              <a:rPr lang="en-US" dirty="0" smtClean="0"/>
              <a:t/>
            </a:r>
            <a:br>
              <a:rPr lang="en-US" dirty="0" smtClean="0"/>
            </a:br>
            <a:endParaRPr lang="en-US" dirty="0" smtClean="0"/>
          </a:p>
          <a:p>
            <a:pPr>
              <a:buFont typeface="Wingdings" pitchFamily="2" charset="2"/>
              <a:buChar char="ü"/>
            </a:pPr>
            <a:r>
              <a:rPr lang="en-US" dirty="0" smtClean="0"/>
              <a:t>Clean Development Mechanism (CDM)</a:t>
            </a:r>
            <a:br>
              <a:rPr lang="en-US" dirty="0" smtClean="0"/>
            </a:br>
            <a:r>
              <a:rPr lang="en-US" dirty="0" smtClean="0"/>
              <a:t/>
            </a:r>
            <a:br>
              <a:rPr lang="en-US" dirty="0" smtClean="0"/>
            </a:br>
            <a:endParaRPr lang="en-US" dirty="0" smtClean="0"/>
          </a:p>
          <a:p>
            <a:pPr>
              <a:buFont typeface="Wingdings" pitchFamily="2" charset="2"/>
              <a:buChar char="ü"/>
            </a:pPr>
            <a:r>
              <a:rPr lang="en-US" dirty="0" smtClean="0"/>
              <a:t>Joint implementation (JI)</a:t>
            </a:r>
          </a:p>
          <a:p>
            <a:pPr>
              <a:buNone/>
            </a:pPr>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27</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0000" lnSpcReduction="20000"/>
          </a:bodyPr>
          <a:lstStyle/>
          <a:p>
            <a:pPr algn="just">
              <a:buNone/>
            </a:pPr>
            <a:r>
              <a:rPr lang="en-US" sz="4000" b="1" u="sng" dirty="0" smtClean="0"/>
              <a:t>Greenhouse Gas emissions – A New Commodity</a:t>
            </a:r>
            <a:r>
              <a:rPr lang="en-US" sz="4000" dirty="0" smtClean="0"/>
              <a:t> :</a:t>
            </a:r>
            <a:r>
              <a:rPr lang="en-US" sz="3400" dirty="0" smtClean="0"/>
              <a:t> </a:t>
            </a:r>
            <a:endParaRPr lang="en-US" dirty="0" smtClean="0"/>
          </a:p>
          <a:p>
            <a:pPr algn="just">
              <a:buNone/>
            </a:pPr>
            <a:endParaRPr lang="en-US" dirty="0" smtClean="0"/>
          </a:p>
          <a:p>
            <a:pPr algn="just"/>
            <a:r>
              <a:rPr lang="en-US" dirty="0" smtClean="0"/>
              <a:t>Parties with commitments under the Kyoto Protocol (Annex B Parties) have accepted targets for limiting or reducing emissions. These targets are expressed as levels of allowed emissions, or “assigned amounts,” over the 2008-2012 commitment period. The allowed emissions are divided into “assigned amount units” </a:t>
            </a:r>
            <a:r>
              <a:rPr lang="en-US" b="1" dirty="0" smtClean="0"/>
              <a:t>(AAUs).</a:t>
            </a:r>
            <a:endParaRPr lang="en-US" dirty="0" smtClean="0"/>
          </a:p>
          <a:p>
            <a:pPr algn="just"/>
            <a:r>
              <a:rPr lang="en-US" dirty="0" smtClean="0"/>
              <a:t>Emissions trading, as set out in Article 17 of the Kyoto Protocol, allows countries that have emission units to spare - emissions permitted them but not "used" - to sell this excess capacity to countries that are over their targets.</a:t>
            </a:r>
            <a:br>
              <a:rPr lang="en-US" dirty="0" smtClean="0"/>
            </a:br>
            <a:r>
              <a:rPr lang="en-US" dirty="0" smtClean="0"/>
              <a:t>Thus, a new commodity was created in the form of emission reductions or removals. Since carbon dioxide is the principal greenhouse gas, people speak simply of trading in carbon. Carbon is now tracked and traded like any other commodity. This is known as the "</a:t>
            </a:r>
            <a:r>
              <a:rPr lang="en-US" b="1" dirty="0" smtClean="0"/>
              <a:t>carbon market."</a:t>
            </a:r>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28</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70000" lnSpcReduction="20000"/>
          </a:bodyPr>
          <a:lstStyle/>
          <a:p>
            <a:pPr>
              <a:buNone/>
            </a:pPr>
            <a:r>
              <a:rPr lang="en-US" sz="3400" b="1" u="sng" dirty="0" smtClean="0"/>
              <a:t>Other trading units in the carbon market</a:t>
            </a:r>
            <a:r>
              <a:rPr lang="en-US" sz="3400" dirty="0" smtClean="0"/>
              <a:t> :</a:t>
            </a:r>
            <a:endParaRPr lang="en-US" dirty="0" smtClean="0"/>
          </a:p>
          <a:p>
            <a:r>
              <a:rPr lang="en-US" dirty="0" smtClean="0"/>
              <a:t>More than actual emissions units can be traded and sold under the Kyoto Protocol’s emissions trading scheme.</a:t>
            </a:r>
            <a:br>
              <a:rPr lang="en-US" dirty="0" smtClean="0"/>
            </a:br>
            <a:r>
              <a:rPr lang="en-US" dirty="0" smtClean="0"/>
              <a:t/>
            </a:r>
            <a:br>
              <a:rPr lang="en-US" dirty="0" smtClean="0"/>
            </a:br>
            <a:r>
              <a:rPr lang="en-US" dirty="0" smtClean="0"/>
              <a:t>The other units which may be transferred under the scheme, each equal to one </a:t>
            </a:r>
            <a:r>
              <a:rPr lang="en-US" dirty="0" err="1" smtClean="0"/>
              <a:t>tonne</a:t>
            </a:r>
            <a:r>
              <a:rPr lang="en-US" dirty="0" smtClean="0"/>
              <a:t> of CO2, may be in the form of:</a:t>
            </a:r>
            <a:br>
              <a:rPr lang="en-US" dirty="0" smtClean="0"/>
            </a:br>
            <a:endParaRPr lang="en-US" dirty="0" smtClean="0"/>
          </a:p>
          <a:p>
            <a:r>
              <a:rPr lang="en-US" dirty="0" smtClean="0"/>
              <a:t>A removal unit </a:t>
            </a:r>
            <a:r>
              <a:rPr lang="en-US" b="1" dirty="0" smtClean="0"/>
              <a:t>(RMU)</a:t>
            </a:r>
            <a:r>
              <a:rPr lang="en-US" dirty="0" smtClean="0"/>
              <a:t> on the basis of land use, land-use change and forestry (LULUCF)activities such as reforestation</a:t>
            </a:r>
          </a:p>
          <a:p>
            <a:r>
              <a:rPr lang="en-US" dirty="0" smtClean="0"/>
              <a:t>An emission reduction unit </a:t>
            </a:r>
            <a:r>
              <a:rPr lang="en-US" b="1" dirty="0" smtClean="0"/>
              <a:t>(ERU)</a:t>
            </a:r>
            <a:r>
              <a:rPr lang="en-US" dirty="0" smtClean="0"/>
              <a:t> generated by a joint implementation project</a:t>
            </a:r>
          </a:p>
          <a:p>
            <a:r>
              <a:rPr lang="en-US" dirty="0" smtClean="0"/>
              <a:t>A certified emission reduction </a:t>
            </a:r>
            <a:r>
              <a:rPr lang="en-US" b="1" dirty="0" smtClean="0"/>
              <a:t>(CER)</a:t>
            </a:r>
            <a:r>
              <a:rPr lang="en-US" dirty="0" smtClean="0"/>
              <a:t> generated from a clean development mechanism project activity</a:t>
            </a:r>
          </a:p>
          <a:p>
            <a:r>
              <a:rPr lang="en-US" dirty="0" smtClean="0"/>
              <a:t>Transfers and acquisitions of these units are tracked and recorded through the registry systems under the Kyoto Protocol.</a:t>
            </a: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29</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just"/>
            <a:r>
              <a:rPr lang="en-US" dirty="0" smtClean="0"/>
              <a:t>“</a:t>
            </a:r>
            <a:r>
              <a:rPr lang="en-US" b="1" dirty="0" smtClean="0"/>
              <a:t>Science has made enormous inroads in understanding climate change and its causes, and is beginning to help develop a strong understanding of current and potential impacts that will affect people today and in coming decades. This understanding is crucial because it allows decision makers to place climate change in the context of other large challenges facing the nation and the world. There are still some uncertainties, and there always will be in understanding a complex system like Earth’s climate. Nevertheless, there is a strong, credible body of evidence, based on multiple lines of research, documenting that climate is changing and that these changes are in large part caused by human activities. While much remains to be learned, the core phenomenon, scientific questions, and hypotheses have been examined thoroughly and have stood firm in the face of serious scientific debate and careful evaluation of alternative explanations.”</a:t>
            </a:r>
          </a:p>
          <a:p>
            <a:pPr algn="just">
              <a:buNone/>
            </a:pPr>
            <a:r>
              <a:rPr lang="en-US" dirty="0" smtClean="0"/>
              <a:t>       — </a:t>
            </a:r>
            <a:r>
              <a:rPr lang="en-US" dirty="0" smtClean="0">
                <a:hlinkClick r:id="rId2" tooltip="United States National Research Council"/>
              </a:rPr>
              <a:t>United States National Research Council</a:t>
            </a:r>
            <a:r>
              <a:rPr lang="en-US" dirty="0" smtClean="0"/>
              <a:t>, </a:t>
            </a:r>
            <a:r>
              <a:rPr lang="en-US" i="1" dirty="0" smtClean="0"/>
              <a:t>Advancing the Science of Climate Change</a:t>
            </a:r>
            <a:endParaRPr lang="en-US" dirty="0" smtClean="0"/>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extLst>
      <p:ext uri="{BB962C8B-B14F-4D97-AF65-F5344CB8AC3E}">
        <p14:creationId xmlns:p14="http://schemas.microsoft.com/office/powerpoint/2010/main" xmlns="" val="3027900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92500" lnSpcReduction="20000"/>
          </a:bodyPr>
          <a:lstStyle/>
          <a:p>
            <a:pPr algn="just">
              <a:buNone/>
            </a:pPr>
            <a:r>
              <a:rPr lang="en-US" sz="3300" b="1" u="sng" dirty="0" smtClean="0"/>
              <a:t>Joint Implementation (JI)</a:t>
            </a:r>
          </a:p>
          <a:p>
            <a:pPr algn="just">
              <a:buNone/>
            </a:pPr>
            <a:endParaRPr lang="en-US" b="1" u="sng" dirty="0" smtClean="0"/>
          </a:p>
          <a:p>
            <a:pPr algn="just"/>
            <a:r>
              <a:rPr lang="en-US" sz="2800" dirty="0" smtClean="0"/>
              <a:t>The mechanism known as “joint implementation,” defined in Article 6 of the Kyoto Protocol, allows a country with an emission reduction or limitation commitment under the Kyoto Protocol (Annex B Party) to earn emission reduction units (ERUs) from an emission-reduction or emission removal project in another Annex B Party, each equivalent to one </a:t>
            </a:r>
            <a:r>
              <a:rPr lang="en-US" sz="2800" dirty="0" err="1" smtClean="0"/>
              <a:t>tonne</a:t>
            </a:r>
            <a:r>
              <a:rPr lang="en-US" sz="2800" dirty="0" smtClean="0"/>
              <a:t> of CO2, which can be counted towards meeting its Kyoto target.</a:t>
            </a:r>
          </a:p>
          <a:p>
            <a:pPr algn="just"/>
            <a:r>
              <a:rPr lang="en-US" sz="2800" dirty="0" smtClean="0"/>
              <a:t>Joint implementation offers Parties a flexible and cost-efficient means of fulfilling a part of their Kyoto commitments, while the host Party benefits from foreign investment and technology transfer.</a:t>
            </a:r>
            <a:endParaRPr lang="en-US" dirty="0" smtClean="0"/>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30</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70000" lnSpcReduction="20000"/>
          </a:bodyPr>
          <a:lstStyle/>
          <a:p>
            <a:pPr marL="0" indent="0" algn="just">
              <a:buNone/>
            </a:pPr>
            <a:r>
              <a:rPr lang="en-US" sz="3400" b="1" u="sng" dirty="0" smtClean="0"/>
              <a:t>Clean Development Mechanism (CDM) </a:t>
            </a:r>
            <a:r>
              <a:rPr lang="en-US" sz="3400" u="sng" dirty="0" smtClean="0"/>
              <a:t> </a:t>
            </a:r>
            <a:endParaRPr lang="en-US" u="sng" dirty="0" smtClean="0"/>
          </a:p>
          <a:p>
            <a:pPr algn="just"/>
            <a:endParaRPr lang="en-US" u="sng" dirty="0" smtClean="0"/>
          </a:p>
          <a:p>
            <a:pPr algn="just">
              <a:buFont typeface="Wingdings" pitchFamily="2" charset="2"/>
              <a:buChar char="§"/>
            </a:pPr>
            <a:r>
              <a:rPr lang="en-US" dirty="0" smtClean="0"/>
              <a:t>The Clean Development Mechanism (CDM), defined in Article 12 of the Protocol, allows a country with an emission-reduction or emission-limitation commitment under the Kyoto Protocol (Annex B Party) to implement an emission-reduction project in developing countries. Such projects can earn saleable certified emission reduction (CER) credits, each equivalent to one </a:t>
            </a:r>
            <a:r>
              <a:rPr lang="en-US" dirty="0" err="1" smtClean="0"/>
              <a:t>tonne</a:t>
            </a:r>
            <a:r>
              <a:rPr lang="en-US" dirty="0" smtClean="0"/>
              <a:t> of CO2, which can be counted towards meeting Kyoto targets.</a:t>
            </a:r>
          </a:p>
          <a:p>
            <a:pPr algn="just">
              <a:buFont typeface="Wingdings" pitchFamily="2" charset="2"/>
              <a:buChar char="§"/>
            </a:pPr>
            <a:r>
              <a:rPr lang="en-US" dirty="0" smtClean="0"/>
              <a:t>A CDM project activity might involve, for example, a rural electrification project using solar panels or the installation of more energy-efficient boilers.</a:t>
            </a:r>
          </a:p>
          <a:p>
            <a:pPr algn="just">
              <a:buFont typeface="Wingdings" pitchFamily="2" charset="2"/>
              <a:buChar char="§"/>
            </a:pPr>
            <a:r>
              <a:rPr lang="en-US" dirty="0" smtClean="0"/>
              <a:t>The mechanism stimulates sustainable development and emission reductions, while giving industrialized countries some flexibility in how they meet their emission reduction or limitation targets</a:t>
            </a:r>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31</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b="1" dirty="0" smtClean="0"/>
              <a:t>Classification of Parties and their commitments</a:t>
            </a:r>
            <a:r>
              <a:rPr lang="en-US" dirty="0" smtClean="0"/>
              <a:t>[</a:t>
            </a:r>
            <a:r>
              <a:rPr lang="en-US" dirty="0" smtClean="0">
                <a:hlinkClick r:id="rId2" tooltip="Edit section: Classification of Parties and their commitments"/>
              </a:rPr>
              <a:t>edit</a:t>
            </a:r>
            <a:r>
              <a:rPr lang="en-US" dirty="0" smtClean="0"/>
              <a:t>]</a:t>
            </a:r>
            <a:endParaRPr lang="en-US" b="1" dirty="0" smtClean="0"/>
          </a:p>
          <a:p>
            <a:r>
              <a:rPr lang="en-US" dirty="0" smtClean="0"/>
              <a:t>Parties to the UNFCCC are classified as:</a:t>
            </a:r>
          </a:p>
          <a:p>
            <a:r>
              <a:rPr lang="en-US" b="1" dirty="0" smtClean="0"/>
              <a:t>Annex I</a:t>
            </a:r>
            <a:r>
              <a:rPr lang="en-US" dirty="0" smtClean="0"/>
              <a:t>: There are 41 Parties to the UNFCCC listed in Annex I of the Convention. These Parties are classified as industrialized (developed) countries and "economies in transition" (EITs). EITs are the former centrally-planned (Soviet) economies of Russia and Eastern Europe. The European Union-15 (EU-15) is an Annex I Party.</a:t>
            </a:r>
            <a:r>
              <a:rPr lang="en-US" baseline="30000" dirty="0" smtClean="0">
                <a:hlinkClick r:id="rId3"/>
              </a:rPr>
              <a:t>[54][55]</a:t>
            </a:r>
            <a:endParaRPr lang="en-US" dirty="0" smtClean="0"/>
          </a:p>
          <a:p>
            <a:r>
              <a:rPr lang="en-US" b="1" dirty="0" smtClean="0"/>
              <a:t>Annex II</a:t>
            </a:r>
            <a:r>
              <a:rPr lang="en-US" dirty="0" smtClean="0"/>
              <a:t>: There are 24 Parties to the UNFCCC listed in Annex II of the Convention.</a:t>
            </a:r>
            <a:r>
              <a:rPr lang="en-US" baseline="30000" dirty="0" smtClean="0">
                <a:hlinkClick r:id="rId3"/>
              </a:rPr>
              <a:t>[56]</a:t>
            </a:r>
            <a:r>
              <a:rPr lang="en-US" dirty="0" smtClean="0"/>
              <a:t> These Parties are made up of members of the Organization for Economic Cooperation and Development (OECD). Annex II Parties are required to provide financial and technical support to the EITs and developing countries to assist them in reducing their greenhouse gas emissions (climate change mitigation) and manage the impacts of climate change (climate change adaptation).</a:t>
            </a:r>
            <a:r>
              <a:rPr lang="en-US" baseline="30000" dirty="0" smtClean="0">
                <a:hlinkClick r:id="rId3"/>
              </a:rPr>
              <a:t>[54]</a:t>
            </a:r>
            <a:endParaRPr lang="en-US" dirty="0" smtClean="0"/>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32</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0000" lnSpcReduction="20000"/>
          </a:bodyPr>
          <a:lstStyle/>
          <a:p>
            <a:pPr algn="just"/>
            <a:r>
              <a:rPr lang="en-US" b="1" dirty="0" smtClean="0"/>
              <a:t>Annex B</a:t>
            </a:r>
            <a:r>
              <a:rPr lang="en-US" dirty="0" smtClean="0"/>
              <a:t>: Parties listed in Annex B of the Kyoto Protocol are Annex I Parties with first- or second-round Kyoto greenhouse gas emissions targets (see Kyoto Protocol for details). The first-round targets apply over the years 2008–2012. As part of the2012 Doha climate change talks, an amendment to Annex B was agreed upon containing with a list of Annex I Parties who have second-round Kyoto targets, which apply from 2013–2020.</a:t>
            </a:r>
            <a:r>
              <a:rPr lang="en-US" baseline="30000" dirty="0" smtClean="0">
                <a:hlinkClick r:id="rId2"/>
              </a:rPr>
              <a:t>[57]</a:t>
            </a:r>
            <a:r>
              <a:rPr lang="en-US" dirty="0" smtClean="0"/>
              <a:t> The amendments have not entered into force.</a:t>
            </a:r>
          </a:p>
          <a:p>
            <a:pPr algn="just"/>
            <a:r>
              <a:rPr lang="en-US" b="1" dirty="0" smtClean="0"/>
              <a:t>Least-developed countries</a:t>
            </a:r>
            <a:r>
              <a:rPr lang="en-US" dirty="0" smtClean="0"/>
              <a:t> (LDCs): 49 Parties are LDCs, and are given special status under the treaty in view of their limited capacity to adapt to the effects of climate change.</a:t>
            </a:r>
            <a:r>
              <a:rPr lang="en-US" baseline="30000" dirty="0" smtClean="0">
                <a:hlinkClick r:id="rId2"/>
              </a:rPr>
              <a:t>[54]</a:t>
            </a:r>
            <a:endParaRPr lang="en-US" dirty="0" smtClean="0"/>
          </a:p>
          <a:p>
            <a:pPr algn="just"/>
            <a:r>
              <a:rPr lang="en-US" b="1" dirty="0" smtClean="0"/>
              <a:t>Non-Annex I</a:t>
            </a:r>
            <a:r>
              <a:rPr lang="en-US" dirty="0" smtClean="0"/>
              <a:t>: Parties to the UNFCCC not listed in Annex I of the Convention are mostly low-income</a:t>
            </a:r>
            <a:r>
              <a:rPr lang="en-US" baseline="30000" dirty="0" smtClean="0">
                <a:hlinkClick r:id="rId2"/>
              </a:rPr>
              <a:t>[58]</a:t>
            </a:r>
            <a:r>
              <a:rPr lang="en-US" dirty="0" smtClean="0"/>
              <a:t> developing countries.</a:t>
            </a:r>
            <a:r>
              <a:rPr lang="en-US" baseline="30000" dirty="0" smtClean="0">
                <a:hlinkClick r:id="rId2"/>
              </a:rPr>
              <a:t>[54]</a:t>
            </a:r>
            <a:r>
              <a:rPr lang="en-US" dirty="0" smtClean="0"/>
              <a:t> Developing countries may volunteer to become Annex I countries when they are sufficiently developed.</a:t>
            </a:r>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33</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Ahmedabad Branch of WIRC OF ICAI</a:t>
            </a:r>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34</a:t>
            </a:fld>
            <a:endParaRPr lang="en-US" dirty="0"/>
          </a:p>
        </p:txBody>
      </p:sp>
      <p:pic>
        <p:nvPicPr>
          <p:cNvPr id="6" name="Content Placeholder 5" descr="http://unfccc.int/files/inc/graphics/image/jpeg/total_excl_2013.jpg"/>
          <p:cNvPicPr>
            <a:picLocks noGrp="1"/>
          </p:cNvPicPr>
          <p:nvPr>
            <p:ph idx="1"/>
          </p:nvPr>
        </p:nvPicPr>
        <p:blipFill>
          <a:blip r:embed="rId2" cstate="print"/>
          <a:srcRect/>
          <a:stretch>
            <a:fillRect/>
          </a:stretch>
        </p:blipFill>
        <p:spPr bwMode="auto">
          <a:xfrm>
            <a:off x="609600" y="914400"/>
            <a:ext cx="8153400" cy="5791200"/>
          </a:xfrm>
          <a:prstGeom prst="rect">
            <a:avLst/>
          </a:prstGeom>
          <a:noFill/>
          <a:ln w="9525">
            <a:noFill/>
            <a:miter lim="800000"/>
            <a:headEnd/>
            <a:tailEnd/>
          </a:ln>
        </p:spPr>
      </p:pic>
      <p:sp>
        <p:nvSpPr>
          <p:cNvPr id="7"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35</a:t>
            </a:fld>
            <a:endParaRPr lang="en-US" dirty="0"/>
          </a:p>
        </p:txBody>
      </p:sp>
      <p:graphicFrame>
        <p:nvGraphicFramePr>
          <p:cNvPr id="3074" name="Object 6"/>
          <p:cNvGraphicFramePr>
            <a:graphicFrameLocks noGrp="1" noChangeAspect="1"/>
          </p:cNvGraphicFramePr>
          <p:nvPr>
            <p:ph idx="1"/>
            <p:extLst>
              <p:ext uri="{D42A27DB-BD31-4B8C-83A1-F6EECF244321}">
                <p14:modId xmlns:p14="http://schemas.microsoft.com/office/powerpoint/2010/main" xmlns="" val="1822719012"/>
              </p:ext>
            </p:extLst>
          </p:nvPr>
        </p:nvGraphicFramePr>
        <p:xfrm>
          <a:off x="533400" y="1111859"/>
          <a:ext cx="8276983" cy="4984141"/>
        </p:xfrm>
        <a:graphic>
          <a:graphicData uri="http://schemas.openxmlformats.org/presentationml/2006/ole">
            <p:oleObj spid="_x0000_s3095" name="Bitmap Image" r:id="rId3" imgW="7466667" imgH="4495238" progId="PBrush">
              <p:embed/>
            </p:oleObj>
          </a:graphicData>
        </a:graphic>
      </p:graphicFrame>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36</a:t>
            </a:fld>
            <a:endParaRPr lang="en-US" dirty="0"/>
          </a:p>
        </p:txBody>
      </p:sp>
      <p:graphicFrame>
        <p:nvGraphicFramePr>
          <p:cNvPr id="4098" name="Object 8"/>
          <p:cNvGraphicFramePr>
            <a:graphicFrameLocks noGrp="1" noChangeAspect="1"/>
          </p:cNvGraphicFramePr>
          <p:nvPr>
            <p:ph idx="1"/>
            <p:extLst>
              <p:ext uri="{D42A27DB-BD31-4B8C-83A1-F6EECF244321}">
                <p14:modId xmlns:p14="http://schemas.microsoft.com/office/powerpoint/2010/main" xmlns="" val="287329493"/>
              </p:ext>
            </p:extLst>
          </p:nvPr>
        </p:nvGraphicFramePr>
        <p:xfrm>
          <a:off x="381000" y="1066800"/>
          <a:ext cx="8381999" cy="5059363"/>
        </p:xfrm>
        <a:graphic>
          <a:graphicData uri="http://schemas.openxmlformats.org/presentationml/2006/ole">
            <p:oleObj spid="_x0000_s4119" name="Bitmap Image" r:id="rId3" imgW="6792273" imgH="4753639" progId="PBrush">
              <p:embed/>
            </p:oleObj>
          </a:graphicData>
        </a:graphic>
      </p:graphicFrame>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2057400"/>
            <a:ext cx="4876800" cy="2895600"/>
            <a:chOff x="1392" y="1296"/>
            <a:chExt cx="3360" cy="2112"/>
          </a:xfrm>
        </p:grpSpPr>
        <p:sp>
          <p:nvSpPr>
            <p:cNvPr id="3" name="Oval 4"/>
            <p:cNvSpPr>
              <a:spLocks noChangeArrowheads="1"/>
            </p:cNvSpPr>
            <p:nvPr/>
          </p:nvSpPr>
          <p:spPr bwMode="auto">
            <a:xfrm>
              <a:off x="1392" y="1296"/>
              <a:ext cx="3360" cy="2112"/>
            </a:xfrm>
            <a:prstGeom prst="ellipse">
              <a:avLst/>
            </a:prstGeom>
            <a:solidFill>
              <a:srgbClr val="FFFF99"/>
            </a:solidFill>
            <a:ln w="38100">
              <a:solidFill>
                <a:schemeClr val="tx1"/>
              </a:solidFill>
              <a:round/>
              <a:headEnd/>
              <a:tailEnd/>
            </a:ln>
          </p:spPr>
          <p:txBody>
            <a:bodyPr wrap="none" anchor="ctr"/>
            <a:lstStyle/>
            <a:p>
              <a:endParaRPr lang="en-US"/>
            </a:p>
          </p:txBody>
        </p:sp>
        <p:sp>
          <p:nvSpPr>
            <p:cNvPr id="4" name="Line 5"/>
            <p:cNvSpPr>
              <a:spLocks noChangeShapeType="1"/>
            </p:cNvSpPr>
            <p:nvPr/>
          </p:nvSpPr>
          <p:spPr bwMode="auto">
            <a:xfrm>
              <a:off x="1776" y="1680"/>
              <a:ext cx="1296" cy="672"/>
            </a:xfrm>
            <a:prstGeom prst="line">
              <a:avLst/>
            </a:prstGeom>
            <a:noFill/>
            <a:ln w="38100">
              <a:solidFill>
                <a:schemeClr val="tx1"/>
              </a:solidFill>
              <a:round/>
              <a:headEnd/>
              <a:tailEnd/>
            </a:ln>
          </p:spPr>
          <p:txBody>
            <a:bodyPr/>
            <a:lstStyle/>
            <a:p>
              <a:endParaRPr lang="en-US"/>
            </a:p>
          </p:txBody>
        </p:sp>
        <p:sp>
          <p:nvSpPr>
            <p:cNvPr id="5" name="Line 6"/>
            <p:cNvSpPr>
              <a:spLocks noChangeShapeType="1"/>
            </p:cNvSpPr>
            <p:nvPr/>
          </p:nvSpPr>
          <p:spPr bwMode="auto">
            <a:xfrm flipH="1">
              <a:off x="3072" y="1680"/>
              <a:ext cx="1296" cy="672"/>
            </a:xfrm>
            <a:prstGeom prst="line">
              <a:avLst/>
            </a:prstGeom>
            <a:noFill/>
            <a:ln w="38100">
              <a:solidFill>
                <a:schemeClr val="tx1"/>
              </a:solidFill>
              <a:round/>
              <a:headEnd/>
              <a:tailEnd/>
            </a:ln>
          </p:spPr>
          <p:txBody>
            <a:bodyPr/>
            <a:lstStyle/>
            <a:p>
              <a:endParaRPr lang="en-US"/>
            </a:p>
          </p:txBody>
        </p:sp>
        <p:sp>
          <p:nvSpPr>
            <p:cNvPr id="6" name="Line 7"/>
            <p:cNvSpPr>
              <a:spLocks noChangeShapeType="1"/>
            </p:cNvSpPr>
            <p:nvPr/>
          </p:nvSpPr>
          <p:spPr bwMode="auto">
            <a:xfrm flipH="1">
              <a:off x="3072" y="2352"/>
              <a:ext cx="0" cy="1056"/>
            </a:xfrm>
            <a:prstGeom prst="line">
              <a:avLst/>
            </a:prstGeom>
            <a:noFill/>
            <a:ln w="38100">
              <a:solidFill>
                <a:schemeClr val="tx1"/>
              </a:solidFill>
              <a:round/>
              <a:headEnd/>
              <a:tailEnd/>
            </a:ln>
          </p:spPr>
          <p:txBody>
            <a:bodyPr/>
            <a:lstStyle/>
            <a:p>
              <a:endParaRPr lang="en-US"/>
            </a:p>
          </p:txBody>
        </p:sp>
      </p:grpSp>
      <p:sp>
        <p:nvSpPr>
          <p:cNvPr id="7" name="Rectangle 8"/>
          <p:cNvSpPr txBox="1">
            <a:spLocks noChangeArrowheads="1"/>
          </p:cNvSpPr>
          <p:nvPr/>
        </p:nvSpPr>
        <p:spPr>
          <a:xfrm>
            <a:off x="457200" y="274638"/>
            <a:ext cx="8229600" cy="1143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dirty="0" smtClean="0">
                <a:ln>
                  <a:noFill/>
                </a:ln>
                <a:solidFill>
                  <a:schemeClr val="tx1"/>
                </a:solidFill>
                <a:effectLst/>
                <a:uLnTx/>
                <a:uFillTx/>
                <a:latin typeface="+mj-lt"/>
                <a:ea typeface="+mj-ea"/>
                <a:cs typeface="+mj-cs"/>
              </a:rPr>
              <a:t>What </a:t>
            </a:r>
            <a:r>
              <a:rPr lang="en-AU" sz="4400" noProof="0" dirty="0" smtClean="0">
                <a:solidFill>
                  <a:schemeClr val="tx1"/>
                </a:solidFill>
                <a:latin typeface="+mj-lt"/>
                <a:ea typeface="+mj-ea"/>
                <a:cs typeface="+mj-cs"/>
              </a:rPr>
              <a:t>M</a:t>
            </a:r>
            <a:r>
              <a:rPr kumimoji="0" lang="en-AU" sz="4400" b="0" i="0" u="none" strike="noStrike" kern="1200" cap="none" spc="0" normalizeH="0" baseline="0" noProof="0" dirty="0" smtClean="0">
                <a:ln>
                  <a:noFill/>
                </a:ln>
                <a:solidFill>
                  <a:schemeClr val="tx1"/>
                </a:solidFill>
                <a:effectLst/>
                <a:uLnTx/>
                <a:uFillTx/>
                <a:latin typeface="+mj-lt"/>
                <a:ea typeface="+mj-ea"/>
                <a:cs typeface="+mj-cs"/>
              </a:rPr>
              <a:t>otivates </a:t>
            </a:r>
            <a:r>
              <a:rPr lang="en-AU" sz="4400" noProof="0" dirty="0" smtClean="0">
                <a:solidFill>
                  <a:schemeClr val="tx1"/>
                </a:solidFill>
                <a:latin typeface="+mj-lt"/>
                <a:ea typeface="+mj-ea"/>
                <a:cs typeface="+mj-cs"/>
              </a:rPr>
              <a:t>B</a:t>
            </a:r>
            <a:r>
              <a:rPr kumimoji="0" lang="en-AU" sz="4400" b="0" i="0" u="none" strike="noStrike" kern="1200" cap="none" spc="0" normalizeH="0" baseline="0" noProof="0" dirty="0" smtClean="0">
                <a:ln>
                  <a:noFill/>
                </a:ln>
                <a:solidFill>
                  <a:schemeClr val="tx1"/>
                </a:solidFill>
                <a:effectLst/>
                <a:uLnTx/>
                <a:uFillTx/>
                <a:latin typeface="+mj-lt"/>
                <a:ea typeface="+mj-ea"/>
                <a:cs typeface="+mj-cs"/>
              </a:rPr>
              <a:t>uyers?</a:t>
            </a:r>
          </a:p>
        </p:txBody>
      </p:sp>
      <p:sp>
        <p:nvSpPr>
          <p:cNvPr id="8" name="Rectangle 9"/>
          <p:cNvSpPr>
            <a:spLocks noChangeArrowheads="1"/>
          </p:cNvSpPr>
          <p:nvPr/>
        </p:nvSpPr>
        <p:spPr bwMode="auto">
          <a:xfrm>
            <a:off x="3200400" y="5334000"/>
            <a:ext cx="3048000" cy="825500"/>
          </a:xfrm>
          <a:prstGeom prst="rect">
            <a:avLst/>
          </a:prstGeom>
          <a:noFill/>
          <a:ln w="9525">
            <a:noFill/>
            <a:miter lim="800000"/>
            <a:headEnd/>
            <a:tailEnd/>
          </a:ln>
        </p:spPr>
        <p:txBody>
          <a:bodyPr>
            <a:spAutoFit/>
          </a:bodyPr>
          <a:lstStyle/>
          <a:p>
            <a:pPr algn="ctr">
              <a:spcBef>
                <a:spcPct val="50000"/>
              </a:spcBef>
            </a:pPr>
            <a:r>
              <a:rPr lang="en-AU" sz="1600" b="1"/>
              <a:t>Market for Carbon Credits</a:t>
            </a:r>
            <a:br>
              <a:rPr lang="en-AU" sz="1600" b="1"/>
            </a:br>
            <a:r>
              <a:rPr lang="en-AU" sz="1600"/>
              <a:t>Projected €60 billion</a:t>
            </a:r>
            <a:br>
              <a:rPr lang="en-AU" sz="1600"/>
            </a:br>
            <a:r>
              <a:rPr lang="en-AU" sz="1600"/>
              <a:t>by end 2012</a:t>
            </a:r>
          </a:p>
        </p:txBody>
      </p:sp>
      <p:sp>
        <p:nvSpPr>
          <p:cNvPr id="9" name="AutoShape 13"/>
          <p:cNvSpPr>
            <a:spLocks/>
          </p:cNvSpPr>
          <p:nvPr/>
        </p:nvSpPr>
        <p:spPr bwMode="auto">
          <a:xfrm>
            <a:off x="7010400" y="1676400"/>
            <a:ext cx="1828800" cy="1219200"/>
          </a:xfrm>
          <a:prstGeom prst="borderCallout2">
            <a:avLst>
              <a:gd name="adj1" fmla="val 35401"/>
              <a:gd name="adj2" fmla="val -379"/>
              <a:gd name="adj3" fmla="val 45628"/>
              <a:gd name="adj4" fmla="val -56938"/>
              <a:gd name="adj5" fmla="val 52245"/>
              <a:gd name="adj6" fmla="val -59431"/>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AU" sz="1600" dirty="0"/>
              <a:t>Mandatory legal obligation to reduce greenhouse gas emissions</a:t>
            </a:r>
          </a:p>
          <a:p>
            <a:pPr algn="ctr"/>
            <a:endParaRPr lang="en-AU" sz="1600" dirty="0"/>
          </a:p>
        </p:txBody>
      </p:sp>
      <p:sp>
        <p:nvSpPr>
          <p:cNvPr id="10" name="AutoShape 14"/>
          <p:cNvSpPr>
            <a:spLocks/>
          </p:cNvSpPr>
          <p:nvPr/>
        </p:nvSpPr>
        <p:spPr bwMode="auto">
          <a:xfrm>
            <a:off x="152400" y="4876800"/>
            <a:ext cx="2514600" cy="1447800"/>
          </a:xfrm>
          <a:prstGeom prst="borderCallout2">
            <a:avLst>
              <a:gd name="adj1" fmla="val 9781"/>
              <a:gd name="adj2" fmla="val 99726"/>
              <a:gd name="adj3" fmla="val 8824"/>
              <a:gd name="adj4" fmla="val 120074"/>
              <a:gd name="adj5" fmla="val -7477"/>
              <a:gd name="adj6" fmla="val 130116"/>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AU" sz="1600" dirty="0"/>
              <a:t>Offset real or contingent risks that regulatory barriers may arise due to significant greenhouse emissions of a project</a:t>
            </a:r>
          </a:p>
        </p:txBody>
      </p:sp>
      <p:sp>
        <p:nvSpPr>
          <p:cNvPr id="11" name="AutoShape 15"/>
          <p:cNvSpPr>
            <a:spLocks/>
          </p:cNvSpPr>
          <p:nvPr/>
        </p:nvSpPr>
        <p:spPr bwMode="auto">
          <a:xfrm>
            <a:off x="6781800" y="4876800"/>
            <a:ext cx="2209800" cy="1371600"/>
          </a:xfrm>
          <a:prstGeom prst="borderCallout2">
            <a:avLst>
              <a:gd name="adj1" fmla="val 9375"/>
              <a:gd name="adj2" fmla="val -3449"/>
              <a:gd name="adj3" fmla="val 9375"/>
              <a:gd name="adj4" fmla="val -19685"/>
              <a:gd name="adj5" fmla="val -10287"/>
              <a:gd name="adj6" fmla="val -36495"/>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AU" sz="1600" dirty="0"/>
              <a:t>Voluntary compliance targets for public relations purposes or to promote products as “climate-neutral” </a:t>
            </a:r>
          </a:p>
        </p:txBody>
      </p:sp>
      <p:sp>
        <p:nvSpPr>
          <p:cNvPr id="14"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nimBg="1" autoUpdateAnimBg="0"/>
      <p:bldP spid="10" grpId="0" animBg="1" autoUpdateAnimBg="0"/>
      <p:bldP spid="11"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mj-lt"/>
                <a:ea typeface="+mj-ea"/>
                <a:cs typeface="+mj-cs"/>
              </a:rPr>
              <a:t>Typical CDM Case Studies</a:t>
            </a:r>
          </a:p>
        </p:txBody>
      </p:sp>
      <p:graphicFrame>
        <p:nvGraphicFramePr>
          <p:cNvPr id="3" name="Object 6"/>
          <p:cNvGraphicFramePr>
            <a:graphicFrameLocks noChangeAspect="1"/>
          </p:cNvGraphicFramePr>
          <p:nvPr>
            <p:extLst>
              <p:ext uri="{D42A27DB-BD31-4B8C-83A1-F6EECF244321}">
                <p14:modId xmlns:p14="http://schemas.microsoft.com/office/powerpoint/2010/main" xmlns="" val="918803946"/>
              </p:ext>
            </p:extLst>
          </p:nvPr>
        </p:nvGraphicFramePr>
        <p:xfrm>
          <a:off x="381000" y="1066800"/>
          <a:ext cx="8546434" cy="5005388"/>
        </p:xfrm>
        <a:graphic>
          <a:graphicData uri="http://schemas.openxmlformats.org/presentationml/2006/ole">
            <p:oleObj spid="_x0000_s5143" name="Bitmap Image" r:id="rId3" imgW="7219048" imgH="4420217" progId="PBrush">
              <p:embed/>
            </p:oleObj>
          </a:graphicData>
        </a:graphic>
      </p:graphicFrame>
      <p:sp>
        <p:nvSpPr>
          <p:cNvPr id="6"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39</a:t>
            </a:fld>
            <a:endParaRPr lang="en-US" dirty="0"/>
          </a:p>
        </p:txBody>
      </p:sp>
      <p:pic>
        <p:nvPicPr>
          <p:cNvPr id="6147" name="Picture 3"/>
          <p:cNvPicPr>
            <a:picLocks noGrp="1" noChangeAspect="1" noChangeArrowheads="1"/>
          </p:cNvPicPr>
          <p:nvPr>
            <p:ph idx="1"/>
          </p:nvPr>
        </p:nvPicPr>
        <p:blipFill>
          <a:blip r:embed="rId2" cstate="print"/>
          <a:srcRect/>
          <a:stretch>
            <a:fillRect/>
          </a:stretch>
        </p:blipFill>
        <p:spPr bwMode="auto">
          <a:xfrm>
            <a:off x="304800" y="1044175"/>
            <a:ext cx="8698906" cy="4995198"/>
          </a:xfrm>
          <a:prstGeom prst="rect">
            <a:avLst/>
          </a:prstGeom>
          <a:noFill/>
        </p:spPr>
      </p:pic>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b="1" dirty="0" smtClean="0"/>
              <a:t> </a:t>
            </a:r>
            <a:endParaRPr lang="en-US" dirty="0" smtClean="0"/>
          </a:p>
          <a:p>
            <a:r>
              <a:rPr lang="en-US" dirty="0" smtClean="0"/>
              <a:t>Internal forcing mechanisms</a:t>
            </a:r>
          </a:p>
          <a:p>
            <a:pPr algn="just"/>
            <a:r>
              <a:rPr lang="en-US" dirty="0" smtClean="0"/>
              <a:t>Natural changes in the components of Earth's climate system and their interactions are the cause of internal climate variability, or "internal </a:t>
            </a:r>
            <a:r>
              <a:rPr lang="en-US" dirty="0" err="1" smtClean="0"/>
              <a:t>forcings</a:t>
            </a:r>
            <a:r>
              <a:rPr lang="en-US" dirty="0" smtClean="0"/>
              <a:t>." Scientists generally define the five components of earth's climate system to include:</a:t>
            </a:r>
          </a:p>
          <a:p>
            <a:pPr lvl="0"/>
            <a:r>
              <a:rPr lang="en-US" dirty="0" smtClean="0"/>
              <a:t>Atmosphere, </a:t>
            </a:r>
          </a:p>
          <a:p>
            <a:pPr lvl="0"/>
            <a:r>
              <a:rPr lang="en-US" dirty="0" smtClean="0"/>
              <a:t>Hydrosphere,</a:t>
            </a:r>
          </a:p>
          <a:p>
            <a:pPr lvl="0"/>
            <a:r>
              <a:rPr lang="en-US" dirty="0" err="1" smtClean="0"/>
              <a:t>Cryosphere</a:t>
            </a:r>
            <a:r>
              <a:rPr lang="en-US" dirty="0" smtClean="0"/>
              <a:t>,</a:t>
            </a:r>
          </a:p>
          <a:p>
            <a:pPr lvl="0"/>
            <a:r>
              <a:rPr lang="en-US" dirty="0" smtClean="0"/>
              <a:t>Lithosphere ,</a:t>
            </a:r>
          </a:p>
          <a:p>
            <a:r>
              <a:rPr lang="en-US" dirty="0" smtClean="0"/>
              <a:t>Biosphere</a:t>
            </a:r>
            <a:endParaRPr lang="en-US" b="1" u="sng" dirty="0" smtClean="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4</a:t>
            </a:fld>
            <a:endParaRPr lang="en-US" dirty="0"/>
          </a:p>
        </p:txBody>
      </p:sp>
      <p:sp>
        <p:nvSpPr>
          <p:cNvPr id="6" name="Rectangle 5"/>
          <p:cNvSpPr/>
          <p:nvPr/>
        </p:nvSpPr>
        <p:spPr>
          <a:xfrm>
            <a:off x="457200" y="1143000"/>
            <a:ext cx="3200400" cy="584775"/>
          </a:xfrm>
          <a:prstGeom prst="rect">
            <a:avLst/>
          </a:prstGeom>
        </p:spPr>
        <p:txBody>
          <a:bodyPr wrap="square">
            <a:spAutoFit/>
          </a:bodyPr>
          <a:lstStyle/>
          <a:p>
            <a:r>
              <a:rPr lang="en-US" sz="3200" b="1" u="sng" dirty="0" smtClean="0">
                <a:solidFill>
                  <a:prstClr val="black"/>
                </a:solidFill>
              </a:rPr>
              <a:t>What is Climate </a:t>
            </a:r>
            <a:endParaRPr lang="en-US" sz="3200" dirty="0"/>
          </a:p>
        </p:txBody>
      </p:sp>
      <p:sp>
        <p:nvSpPr>
          <p:cNvPr id="7"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8"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28600"/>
            <a:ext cx="6019800" cy="1371600"/>
          </a:xfrm>
          <a:prstGeom prst="rect">
            <a:avLst/>
          </a:prstGeom>
          <a:ln>
            <a:solidFill>
              <a:schemeClr val="accent2"/>
            </a:solid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002060"/>
                </a:solidFill>
                <a:effectLst/>
                <a:uLnTx/>
                <a:uFillTx/>
                <a:latin typeface="+mj-lt"/>
                <a:ea typeface="+mj-ea"/>
                <a:cs typeface="+mj-cs"/>
              </a:rPr>
              <a:t>Posers with case study</a:t>
            </a:r>
          </a:p>
        </p:txBody>
      </p:sp>
      <p:sp>
        <p:nvSpPr>
          <p:cNvPr id="3" name="Rectangle 3"/>
          <p:cNvSpPr txBox="1">
            <a:spLocks noChangeArrowheads="1"/>
          </p:cNvSpPr>
          <p:nvPr/>
        </p:nvSpPr>
        <p:spPr>
          <a:xfrm>
            <a:off x="457200" y="1600199"/>
            <a:ext cx="8229600" cy="474027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1.</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sng" strike="noStrike" kern="1200" cap="none" spc="0" normalizeH="0" baseline="0" noProof="0" dirty="0" smtClean="0">
                <a:ln>
                  <a:noFill/>
                </a:ln>
                <a:solidFill>
                  <a:srgbClr val="CC3300"/>
                </a:solidFill>
                <a:effectLst/>
                <a:uLnTx/>
                <a:uFillTx/>
                <a:latin typeface="+mn-lt"/>
                <a:ea typeface="+mn-ea"/>
                <a:cs typeface="+mn-cs"/>
              </a:rPr>
              <a:t>Accounting </a:t>
            </a:r>
            <a:endParaRPr kumimoji="0" lang="en-US" sz="1600" b="1" i="0" u="sng" strike="noStrike" kern="1200" cap="none" spc="0" normalizeH="0" baseline="0" noProof="0" dirty="0" smtClean="0">
              <a:ln>
                <a:noFill/>
              </a:ln>
              <a:solidFill>
                <a:srgbClr val="CC3300"/>
              </a:solidFill>
              <a:effectLst/>
              <a:uLnTx/>
              <a:uFillTx/>
              <a:latin typeface="+mn-lt"/>
              <a:ea typeface="+mn-ea"/>
              <a:cs typeface="+mn-cs"/>
            </a:endParaRPr>
          </a:p>
          <a:p>
            <a:pPr marL="800100" lvl="1" indent="-342900">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Recognition of CER as Revenue or Capital Receipt?</a:t>
            </a:r>
          </a:p>
          <a:p>
            <a:pPr marL="800100" lvl="1" indent="-342900">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Accounting for CER – Accrual or Actual Receipt Basis.</a:t>
            </a:r>
          </a:p>
          <a:p>
            <a:pPr marL="800100" lvl="1" indent="-342900">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Cost of Validation of project for CER – Revenue or deferred ?</a:t>
            </a:r>
          </a:p>
          <a:p>
            <a:pPr marL="800100" lvl="1" indent="-342900">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Trading of CER and its Accounting as commodity – derivatives</a:t>
            </a:r>
          </a:p>
          <a:p>
            <a:pPr marL="800100" lvl="1" indent="-342900">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Advance receipt of Future CERs and Exchange Fluctuations.</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2.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sng" strike="noStrike" kern="1200" cap="none" spc="0" normalizeH="0" baseline="0" noProof="0" dirty="0" smtClean="0">
                <a:ln>
                  <a:noFill/>
                </a:ln>
                <a:solidFill>
                  <a:srgbClr val="FF0066"/>
                </a:solidFill>
                <a:effectLst/>
                <a:uLnTx/>
                <a:uFillTx/>
                <a:latin typeface="+mn-lt"/>
                <a:ea typeface="+mn-ea"/>
                <a:cs typeface="+mn-cs"/>
              </a:rPr>
              <a:t>Valuation</a:t>
            </a:r>
            <a:endParaRPr kumimoji="0" lang="en-US" b="1" i="0" u="sng" strike="noStrike" kern="1200" cap="none" spc="0" normalizeH="0" baseline="0" noProof="0" dirty="0" smtClean="0">
              <a:ln>
                <a:noFill/>
              </a:ln>
              <a:solidFill>
                <a:srgbClr val="FF0066"/>
              </a:solidFill>
              <a:effectLst/>
              <a:uLnTx/>
              <a:uFillTx/>
              <a:latin typeface="+mn-lt"/>
              <a:ea typeface="+mn-ea"/>
              <a:cs typeface="+mn-cs"/>
            </a:endParaRPr>
          </a:p>
          <a:p>
            <a:pPr marL="800100" lvl="1" indent="-342900">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Valuation of CER at the end of the accounting period.</a:t>
            </a:r>
          </a:p>
          <a:p>
            <a:pPr marL="800100" lvl="1" indent="-342900">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Whether CER is Intangible Asset or a Commodity ?</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mn-lt"/>
                <a:ea typeface="+mn-ea"/>
                <a:cs typeface="+mn-cs"/>
              </a:rPr>
              <a:t>3.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1" i="0" u="sng" strike="noStrike" kern="1200" cap="none" spc="0" normalizeH="0" baseline="0" noProof="0" dirty="0" smtClean="0">
                <a:ln>
                  <a:noFill/>
                </a:ln>
                <a:solidFill>
                  <a:srgbClr val="006600"/>
                </a:solidFill>
                <a:effectLst/>
                <a:uLnTx/>
                <a:uFillTx/>
                <a:latin typeface="+mn-lt"/>
                <a:ea typeface="+mn-ea"/>
                <a:cs typeface="+mn-cs"/>
              </a:rPr>
              <a:t>Taxation</a:t>
            </a:r>
            <a:endParaRPr kumimoji="0" lang="en-US" b="1" i="0" u="sng" strike="noStrike" kern="1200" cap="none" spc="0" normalizeH="0" baseline="0" noProof="0" dirty="0" smtClean="0">
              <a:ln>
                <a:noFill/>
              </a:ln>
              <a:solidFill>
                <a:srgbClr val="006600"/>
              </a:solidFill>
              <a:effectLst/>
              <a:uLnTx/>
              <a:uFillTx/>
              <a:latin typeface="+mn-lt"/>
              <a:ea typeface="+mn-ea"/>
              <a:cs typeface="+mn-cs"/>
            </a:endParaRPr>
          </a:p>
          <a:p>
            <a:pPr marL="800100" lvl="1" indent="-342900">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Taxability of CER under Income Tax Act, 1961</a:t>
            </a:r>
          </a:p>
          <a:p>
            <a:pPr marL="800100" lvl="1" indent="-342900">
              <a:spcBef>
                <a:spcPct val="20000"/>
              </a:spcBef>
              <a:buFont typeface="Arial" pitchFamily="34" charset="0"/>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Applicability of VAT on sale of CER</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4" descr="Discussion Group at CT Resident course"/>
          <p:cNvPicPr>
            <a:picLocks noChangeAspect="1" noChangeArrowheads="1"/>
          </p:cNvPicPr>
          <p:nvPr/>
        </p:nvPicPr>
        <p:blipFill>
          <a:blip r:embed="rId2" cstate="print"/>
          <a:srcRect/>
          <a:stretch>
            <a:fillRect/>
          </a:stretch>
        </p:blipFill>
        <p:spPr>
          <a:xfrm>
            <a:off x="6553200" y="228600"/>
            <a:ext cx="2286000" cy="1447800"/>
          </a:xfrm>
          <a:prstGeom prst="rect">
            <a:avLst/>
          </a:prstGeom>
          <a:noFill/>
        </p:spPr>
      </p:pic>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
        <p:nvSpPr>
          <p:cNvPr id="6" name="Footer Placeholder 1"/>
          <p:cNvSpPr txBox="1">
            <a:spLocks/>
          </p:cNvSpPr>
          <p:nvPr/>
        </p:nvSpPr>
        <p:spPr>
          <a:xfrm>
            <a:off x="4572000" y="6340475"/>
            <a:ext cx="4572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b="1" dirty="0" smtClean="0">
                <a:solidFill>
                  <a:srgbClr val="002060"/>
                </a:solidFill>
              </a:rPr>
              <a:t>Source : UNFCC &amp; </a:t>
            </a:r>
            <a:r>
              <a:rPr lang="en-US" sz="1800" b="1" dirty="0" err="1" smtClean="0">
                <a:solidFill>
                  <a:srgbClr val="002060"/>
                </a:solidFill>
              </a:rPr>
              <a:t>Wikkipedia</a:t>
            </a:r>
            <a:endParaRPr lang="en-US" sz="1800" b="1" dirty="0">
              <a:solidFill>
                <a:srgbClr val="00206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 y="4965427"/>
            <a:ext cx="5562599" cy="1816373"/>
          </a:xfrm>
          <a:prstGeom prst="rect">
            <a:avLst/>
          </a:prstGeom>
          <a:noFill/>
        </p:spPr>
        <p:txBody>
          <a:bodyPr wrap="square" rtlCol="0">
            <a:normAutofit/>
          </a:bodyPr>
          <a:lstStyle/>
          <a:p>
            <a:pPr>
              <a:spcBef>
                <a:spcPts val="100"/>
              </a:spcBef>
            </a:pPr>
            <a:r>
              <a:rPr lang="en-US" dirty="0" smtClean="0">
                <a:solidFill>
                  <a:prstClr val="white"/>
                </a:solidFill>
              </a:rPr>
              <a:t>A-411, SAFAL PEGASUS, 100 FT ANAND NAGAR ROAD</a:t>
            </a:r>
          </a:p>
          <a:p>
            <a:pPr>
              <a:spcBef>
                <a:spcPts val="100"/>
              </a:spcBef>
            </a:pPr>
            <a:r>
              <a:rPr lang="en-US" dirty="0" smtClean="0">
                <a:solidFill>
                  <a:prstClr val="white"/>
                </a:solidFill>
              </a:rPr>
              <a:t>PRAHALAD NAGAR, SATELLITE ,AHMEDABAD – 380051.</a:t>
            </a:r>
          </a:p>
          <a:p>
            <a:pPr>
              <a:spcBef>
                <a:spcPts val="100"/>
              </a:spcBef>
            </a:pPr>
            <a:r>
              <a:rPr lang="en-US" dirty="0" smtClean="0">
                <a:solidFill>
                  <a:prstClr val="white"/>
                </a:solidFill>
              </a:rPr>
              <a:t>(O) 079 40065207, 079 40067203</a:t>
            </a:r>
          </a:p>
          <a:p>
            <a:pPr marL="457200" indent="-457200">
              <a:spcBef>
                <a:spcPts val="100"/>
              </a:spcBef>
              <a:buAutoNum type="alphaUcParenBoth" startAt="5"/>
            </a:pPr>
            <a:r>
              <a:rPr lang="en-US" dirty="0" smtClean="0">
                <a:solidFill>
                  <a:prstClr val="white"/>
                </a:solidFill>
              </a:rPr>
              <a:t>capkmodi@gmail.com</a:t>
            </a:r>
          </a:p>
          <a:p>
            <a:pPr marL="342900" indent="-342900">
              <a:spcBef>
                <a:spcPts val="100"/>
              </a:spcBef>
              <a:buAutoNum type="alphaUcParenBoth" startAt="23"/>
            </a:pPr>
            <a:r>
              <a:rPr lang="en-US" dirty="0" smtClean="0">
                <a:solidFill>
                  <a:prstClr val="white"/>
                </a:solidFill>
              </a:rPr>
              <a:t>  www.pkmodi.com</a:t>
            </a:r>
          </a:p>
          <a:p>
            <a:pPr marL="342900" indent="-342900">
              <a:spcBef>
                <a:spcPts val="100"/>
              </a:spcBef>
              <a:buAutoNum type="alphaUcParenBoth" startAt="23"/>
            </a:pPr>
            <a:endParaRPr lang="en-US" dirty="0" smtClean="0">
              <a:solidFill>
                <a:prstClr val="white"/>
              </a:solidFill>
            </a:endParaRPr>
          </a:p>
          <a:p>
            <a:pPr>
              <a:spcBef>
                <a:spcPts val="100"/>
              </a:spcBef>
            </a:pPr>
            <a:endParaRPr lang="en-US" dirty="0" smtClean="0">
              <a:solidFill>
                <a:prstClr val="white"/>
              </a:solidFill>
            </a:endParaRPr>
          </a:p>
          <a:p>
            <a:endParaRPr lang="en-US" sz="2000" dirty="0">
              <a:solidFill>
                <a:prstClr val="black"/>
              </a:solidFill>
            </a:endParaRPr>
          </a:p>
        </p:txBody>
      </p:sp>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6"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2400" y="4010133"/>
            <a:ext cx="5105400" cy="866667"/>
          </a:xfrm>
          <a:prstGeom prst="rect">
            <a:avLst/>
          </a:prstGeom>
        </p:spPr>
      </p:pic>
      <p:sp>
        <p:nvSpPr>
          <p:cNvPr id="28" name="Title 8"/>
          <p:cNvSpPr txBox="1">
            <a:spLocks/>
          </p:cNvSpPr>
          <p:nvPr/>
        </p:nvSpPr>
        <p:spPr>
          <a:xfrm>
            <a:off x="436180" y="1828800"/>
            <a:ext cx="8403020" cy="117217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6000" b="1" dirty="0" smtClean="0">
                <a:solidFill>
                  <a:srgbClr val="FFC000"/>
                </a:solidFill>
                <a:latin typeface="+mn-lt"/>
                <a:ea typeface="+mn-ea"/>
                <a:cs typeface="+mn-cs"/>
              </a:rPr>
              <a:t>    THANK YOU</a:t>
            </a:r>
            <a:endParaRPr lang="en-US" sz="8800" dirty="0">
              <a:solidFill>
                <a:srgbClr val="FFC000"/>
              </a:solidFill>
              <a:latin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u="sng" dirty="0" smtClean="0"/>
              <a:t>Structure of the </a:t>
            </a:r>
            <a:r>
              <a:rPr lang="en-US" b="1" u="sng" dirty="0"/>
              <a:t>a</a:t>
            </a:r>
            <a:r>
              <a:rPr lang="en-US" b="1" u="sng" dirty="0" smtClean="0"/>
              <a:t>tmosphere</a:t>
            </a:r>
          </a:p>
          <a:p>
            <a:pPr lvl="0"/>
            <a:r>
              <a:rPr lang="en-US" dirty="0" smtClean="0"/>
              <a:t>Exosphere: &gt;700 km (&gt;440 miles)</a:t>
            </a:r>
          </a:p>
          <a:p>
            <a:pPr lvl="0"/>
            <a:r>
              <a:rPr lang="en-US" dirty="0" smtClean="0"/>
              <a:t>Thermosphere: 80 to 700 km (50 to 440 miles)</a:t>
            </a:r>
          </a:p>
          <a:p>
            <a:pPr lvl="0"/>
            <a:r>
              <a:rPr lang="en-US" dirty="0" smtClean="0"/>
              <a:t>Mesosphere    : 50 to 80 km (31 to 50 miles)</a:t>
            </a:r>
          </a:p>
          <a:p>
            <a:pPr lvl="0"/>
            <a:r>
              <a:rPr lang="en-US" dirty="0" smtClean="0"/>
              <a:t>Stratosphere   : 12 to 50 km (7 to 31 miles)</a:t>
            </a:r>
          </a:p>
          <a:p>
            <a:pPr lvl="0"/>
            <a:r>
              <a:rPr lang="en-US" dirty="0" smtClean="0"/>
              <a:t>Troposphere    : 0 to 12 km (0 to 7 miles)</a:t>
            </a:r>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5</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40D5ECE-8B49-45CD-BE81-EF81920D1969}" type="slidenum">
              <a:rPr lang="en-US" smtClean="0"/>
              <a:pPr/>
              <a:t>6</a:t>
            </a:fld>
            <a:endParaRPr lang="en-US" dirty="0"/>
          </a:p>
        </p:txBody>
      </p:sp>
      <p:pic>
        <p:nvPicPr>
          <p:cNvPr id="1026" name="Picture 2" descr="C:\Users\pkm\AppData\Local\Microsoft\Windows\Temporary Internet Files\Content.Outlook\A2S7KILH\360px-Earth's_atmosphere svg.png"/>
          <p:cNvPicPr>
            <a:picLocks noGrp="1" noChangeAspect="1" noChangeArrowheads="1"/>
          </p:cNvPicPr>
          <p:nvPr>
            <p:ph idx="1"/>
          </p:nvPr>
        </p:nvPicPr>
        <p:blipFill>
          <a:blip r:embed="rId2" cstate="print"/>
          <a:srcRect/>
          <a:stretch>
            <a:fillRect/>
          </a:stretch>
        </p:blipFill>
        <p:spPr bwMode="auto">
          <a:xfrm>
            <a:off x="2362200" y="914400"/>
            <a:ext cx="4495800" cy="5211763"/>
          </a:xfrm>
          <a:prstGeom prst="rect">
            <a:avLst/>
          </a:prstGeom>
          <a:noFill/>
        </p:spPr>
      </p:pic>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40000" lnSpcReduction="20000"/>
          </a:bodyPr>
          <a:lstStyle/>
          <a:p>
            <a:r>
              <a:rPr lang="en-US" sz="5000" b="1" dirty="0" smtClean="0"/>
              <a:t>Composition of dry atmosphere, by volume</a:t>
            </a:r>
            <a:r>
              <a:rPr lang="en-US" sz="5000" b="1" baseline="30000" dirty="0" smtClean="0">
                <a:hlinkClick r:id="rId2"/>
              </a:rPr>
              <a:t>[5]</a:t>
            </a:r>
            <a:endParaRPr lang="en-US" sz="5000" b="1" dirty="0" smtClean="0"/>
          </a:p>
          <a:p>
            <a:r>
              <a:rPr lang="en-US" i="1" dirty="0" err="1" smtClean="0"/>
              <a:t>ppmv</a:t>
            </a:r>
            <a:r>
              <a:rPr lang="en-US" i="1" dirty="0" smtClean="0"/>
              <a:t>: </a:t>
            </a:r>
            <a:r>
              <a:rPr lang="en-US" i="1" dirty="0" smtClean="0">
                <a:hlinkClick r:id="rId3" tooltip="Parts per million"/>
              </a:rPr>
              <a:t>parts per million</a:t>
            </a:r>
            <a:r>
              <a:rPr lang="en-US" i="1" dirty="0" smtClean="0"/>
              <a:t> by volume (note: </a:t>
            </a:r>
            <a:r>
              <a:rPr lang="en-US" i="1" dirty="0" smtClean="0">
                <a:hlinkClick r:id="rId4" tooltip="Volume fraction"/>
              </a:rPr>
              <a:t>volume fraction</a:t>
            </a:r>
            <a:r>
              <a:rPr lang="en-US" i="1" dirty="0" smtClean="0"/>
              <a:t> is equal to </a:t>
            </a:r>
            <a:r>
              <a:rPr lang="en-US" i="1" dirty="0" smtClean="0">
                <a:hlinkClick r:id="rId5" tooltip="Mole fraction"/>
              </a:rPr>
              <a:t>mole fraction</a:t>
            </a:r>
            <a:r>
              <a:rPr lang="en-US" i="1" dirty="0" smtClean="0"/>
              <a:t> for ideal gas only, see </a:t>
            </a:r>
            <a:r>
              <a:rPr lang="en-US" i="1" dirty="0" smtClean="0">
                <a:hlinkClick r:id="rId6" tooltip="Volume (thermodynamics)"/>
              </a:rPr>
              <a:t>volume (thermodynamics)</a:t>
            </a:r>
            <a:r>
              <a:rPr lang="en-US" i="1" dirty="0" smtClean="0"/>
              <a:t>)</a:t>
            </a:r>
            <a:endParaRPr lang="en-US" dirty="0" smtClean="0"/>
          </a:p>
          <a:p>
            <a:r>
              <a:rPr lang="en-US" b="1" dirty="0" smtClean="0"/>
              <a:t>Gas                   Volume</a:t>
            </a:r>
            <a:endParaRPr lang="en-US" dirty="0" smtClean="0"/>
          </a:p>
          <a:p>
            <a:r>
              <a:rPr lang="en-US" sz="4200" b="1" dirty="0" smtClean="0">
                <a:hlinkClick r:id="rId7" tooltip="Nitrogen"/>
              </a:rPr>
              <a:t>Nitrogen</a:t>
            </a:r>
            <a:r>
              <a:rPr lang="en-US" dirty="0" smtClean="0"/>
              <a:t> (N</a:t>
            </a:r>
            <a:r>
              <a:rPr lang="en-US" baseline="-25000" dirty="0" smtClean="0"/>
              <a:t>2</a:t>
            </a:r>
            <a:r>
              <a:rPr lang="en-US" dirty="0" smtClean="0"/>
              <a:t>)</a:t>
            </a:r>
          </a:p>
          <a:p>
            <a:pPr>
              <a:buNone/>
            </a:pPr>
            <a:r>
              <a:rPr lang="en-US" sz="4000" b="1" dirty="0" smtClean="0"/>
              <a:t>       780,840 </a:t>
            </a:r>
            <a:r>
              <a:rPr lang="en-US" sz="4000" b="1" dirty="0" err="1" smtClean="0"/>
              <a:t>ppmv</a:t>
            </a:r>
            <a:r>
              <a:rPr lang="en-US" sz="4000" b="1" dirty="0" smtClean="0"/>
              <a:t> (78.084%)</a:t>
            </a:r>
          </a:p>
          <a:p>
            <a:r>
              <a:rPr lang="en-US" sz="4200" b="1" dirty="0" smtClean="0">
                <a:hlinkClick r:id="rId8" tooltip="Oxygen"/>
              </a:rPr>
              <a:t>Oxygen</a:t>
            </a:r>
            <a:r>
              <a:rPr lang="en-US" dirty="0" smtClean="0"/>
              <a:t> (O</a:t>
            </a:r>
            <a:r>
              <a:rPr lang="en-US" baseline="-25000" dirty="0" smtClean="0"/>
              <a:t>2</a:t>
            </a:r>
            <a:r>
              <a:rPr lang="en-US" dirty="0" smtClean="0"/>
              <a:t>)</a:t>
            </a:r>
          </a:p>
          <a:p>
            <a:pPr>
              <a:buNone/>
            </a:pPr>
            <a:r>
              <a:rPr lang="en-US" dirty="0" smtClean="0"/>
              <a:t>        </a:t>
            </a:r>
            <a:r>
              <a:rPr lang="en-US" sz="4000" b="1" dirty="0" smtClean="0"/>
              <a:t>209,460 </a:t>
            </a:r>
            <a:r>
              <a:rPr lang="en-US" sz="4000" b="1" dirty="0" err="1" smtClean="0"/>
              <a:t>ppmv</a:t>
            </a:r>
            <a:r>
              <a:rPr lang="en-US" sz="4000" b="1" dirty="0" smtClean="0"/>
              <a:t> (20.946%)</a:t>
            </a:r>
            <a:endParaRPr lang="en-US" b="1" dirty="0" smtClean="0"/>
          </a:p>
          <a:p>
            <a:r>
              <a:rPr lang="en-US" sz="4200" b="1" dirty="0" smtClean="0">
                <a:hlinkClick r:id="rId9" tooltip="Argon"/>
              </a:rPr>
              <a:t>Argon</a:t>
            </a:r>
            <a:r>
              <a:rPr lang="en-US" dirty="0" smtClean="0"/>
              <a:t> (</a:t>
            </a:r>
            <a:r>
              <a:rPr lang="en-US" dirty="0" err="1" smtClean="0"/>
              <a:t>Ar</a:t>
            </a:r>
            <a:r>
              <a:rPr lang="en-US" dirty="0" smtClean="0"/>
              <a:t>)</a:t>
            </a:r>
          </a:p>
          <a:p>
            <a:pPr>
              <a:buNone/>
            </a:pPr>
            <a:r>
              <a:rPr lang="en-US" dirty="0" smtClean="0"/>
              <a:t>        </a:t>
            </a:r>
            <a:r>
              <a:rPr lang="en-US" sz="4000" b="1" dirty="0" smtClean="0"/>
              <a:t>9,340 </a:t>
            </a:r>
            <a:r>
              <a:rPr lang="en-US" sz="4000" b="1" dirty="0" err="1" smtClean="0"/>
              <a:t>ppmv</a:t>
            </a:r>
            <a:r>
              <a:rPr lang="en-US" sz="4000" b="1" dirty="0" smtClean="0"/>
              <a:t> (0.9340%)</a:t>
            </a:r>
            <a:endParaRPr lang="en-US" b="1" dirty="0" smtClean="0"/>
          </a:p>
          <a:p>
            <a:r>
              <a:rPr lang="en-US" sz="4200" b="1" dirty="0" smtClean="0">
                <a:hlinkClick r:id="rId10" tooltip="Carbon dioxide"/>
              </a:rPr>
              <a:t>Carbon dioxide</a:t>
            </a:r>
            <a:r>
              <a:rPr lang="en-US" dirty="0" smtClean="0"/>
              <a:t> (CO</a:t>
            </a:r>
            <a:r>
              <a:rPr lang="en-US" baseline="-25000" dirty="0" smtClean="0"/>
              <a:t>2</a:t>
            </a:r>
            <a:r>
              <a:rPr lang="en-US" dirty="0" smtClean="0"/>
              <a:t>)</a:t>
            </a:r>
          </a:p>
          <a:p>
            <a:pPr>
              <a:buNone/>
            </a:pPr>
            <a:r>
              <a:rPr lang="en-US" dirty="0" smtClean="0"/>
              <a:t>         </a:t>
            </a:r>
            <a:r>
              <a:rPr lang="en-US" sz="4000" b="1" dirty="0" smtClean="0"/>
              <a:t>397 </a:t>
            </a:r>
            <a:r>
              <a:rPr lang="en-US" sz="4000" b="1" dirty="0" err="1" smtClean="0"/>
              <a:t>ppmv</a:t>
            </a:r>
            <a:r>
              <a:rPr lang="en-US" sz="4000" b="1" dirty="0" smtClean="0"/>
              <a:t> (0.0397%)</a:t>
            </a:r>
            <a:endParaRPr lang="en-US" b="1" dirty="0" smtClean="0"/>
          </a:p>
          <a:p>
            <a:r>
              <a:rPr lang="en-US" sz="4200" b="1" dirty="0" smtClean="0">
                <a:hlinkClick r:id="rId11" tooltip="Neon"/>
              </a:rPr>
              <a:t>Neon</a:t>
            </a:r>
            <a:r>
              <a:rPr lang="en-US" dirty="0" smtClean="0"/>
              <a:t> (Ne)</a:t>
            </a:r>
          </a:p>
          <a:p>
            <a:pPr>
              <a:buNone/>
            </a:pPr>
            <a:r>
              <a:rPr lang="en-US" dirty="0" smtClean="0"/>
              <a:t>       </a:t>
            </a:r>
            <a:r>
              <a:rPr lang="en-US" sz="4000" b="1" dirty="0" smtClean="0"/>
              <a:t>18.18 </a:t>
            </a:r>
            <a:r>
              <a:rPr lang="en-US" sz="4000" b="1" dirty="0" err="1" smtClean="0"/>
              <a:t>ppmv</a:t>
            </a:r>
            <a:r>
              <a:rPr lang="en-US" sz="4000" b="1" dirty="0" smtClean="0"/>
              <a:t> (0.001818%)</a:t>
            </a:r>
            <a:endParaRPr lang="en-US" b="1" dirty="0" smtClean="0"/>
          </a:p>
          <a:p>
            <a:r>
              <a:rPr lang="en-US" sz="5000" b="1" dirty="0" smtClean="0">
                <a:hlinkClick r:id="rId12" tooltip="Helium"/>
              </a:rPr>
              <a:t>Helium</a:t>
            </a:r>
            <a:r>
              <a:rPr lang="en-US" dirty="0" smtClean="0"/>
              <a:t> (He)</a:t>
            </a:r>
          </a:p>
          <a:p>
            <a:pPr>
              <a:buNone/>
            </a:pPr>
            <a:r>
              <a:rPr lang="en-US" dirty="0" smtClean="0"/>
              <a:t>        </a:t>
            </a:r>
            <a:r>
              <a:rPr lang="en-US" sz="4000" b="1" dirty="0" smtClean="0"/>
              <a:t>5.24 </a:t>
            </a:r>
            <a:r>
              <a:rPr lang="en-US" sz="4000" b="1" dirty="0" err="1" smtClean="0"/>
              <a:t>ppmv</a:t>
            </a:r>
            <a:r>
              <a:rPr lang="en-US" sz="4000" b="1" dirty="0" smtClean="0"/>
              <a:t> (0.000524%)</a:t>
            </a:r>
            <a:endParaRPr lang="en-US" b="1" dirty="0" smtClean="0"/>
          </a:p>
          <a:p>
            <a:r>
              <a:rPr lang="en-US" sz="5000" b="1" dirty="0" smtClean="0">
                <a:hlinkClick r:id="rId13" tooltip="Methane"/>
              </a:rPr>
              <a:t>Methane</a:t>
            </a:r>
            <a:r>
              <a:rPr lang="en-US" dirty="0" smtClean="0"/>
              <a:t> (CH</a:t>
            </a:r>
            <a:r>
              <a:rPr lang="en-US" baseline="-25000" dirty="0" smtClean="0"/>
              <a:t>4</a:t>
            </a:r>
            <a:r>
              <a:rPr lang="en-US" dirty="0" smtClean="0"/>
              <a:t>)</a:t>
            </a:r>
          </a:p>
          <a:p>
            <a:pPr>
              <a:buNone/>
            </a:pPr>
            <a:r>
              <a:rPr lang="en-US" dirty="0" smtClean="0"/>
              <a:t>        </a:t>
            </a:r>
            <a:r>
              <a:rPr lang="en-US" sz="4000" b="1" dirty="0" smtClean="0"/>
              <a:t>1.79 </a:t>
            </a:r>
            <a:r>
              <a:rPr lang="en-US" sz="4000" b="1" dirty="0" err="1" smtClean="0"/>
              <a:t>ppmv</a:t>
            </a:r>
            <a:r>
              <a:rPr lang="en-US" sz="4000" b="1" dirty="0" smtClean="0"/>
              <a:t> (0.000179%)</a:t>
            </a:r>
            <a:endParaRPr lang="en-US" b="1" dirty="0" smtClean="0"/>
          </a:p>
          <a:p>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7</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55000" lnSpcReduction="20000"/>
          </a:bodyPr>
          <a:lstStyle/>
          <a:p>
            <a:pPr>
              <a:buNone/>
            </a:pPr>
            <a:r>
              <a:rPr lang="en-US" sz="5800" b="1" u="sng" dirty="0" smtClean="0"/>
              <a:t>Hydrosphere</a:t>
            </a:r>
          </a:p>
          <a:p>
            <a:pPr>
              <a:buNone/>
            </a:pPr>
            <a:endParaRPr lang="en-US" sz="6500" b="1" u="sng" dirty="0" smtClean="0"/>
          </a:p>
          <a:p>
            <a:pPr algn="just"/>
            <a:r>
              <a:rPr lang="en-US" dirty="0" smtClean="0"/>
              <a:t>Mr Igor </a:t>
            </a:r>
            <a:r>
              <a:rPr lang="en-US" dirty="0" err="1" smtClean="0"/>
              <a:t>Shiklomanov</a:t>
            </a:r>
            <a:r>
              <a:rPr lang="en-US" dirty="0" smtClean="0"/>
              <a:t>, the man selected by the United Nations to do its world inventory of water resources,  estimated that there are 1386 million cubic </a:t>
            </a:r>
            <a:r>
              <a:rPr lang="en-US" dirty="0" err="1" smtClean="0"/>
              <a:t>kilometres</a:t>
            </a:r>
            <a:r>
              <a:rPr lang="en-US" dirty="0" smtClean="0"/>
              <a:t> of water on earth. This includes water in liquid and frozen forms in </a:t>
            </a:r>
            <a:r>
              <a:rPr lang="en-US" dirty="0" err="1" smtClean="0"/>
              <a:t>groundwaters</a:t>
            </a:r>
            <a:r>
              <a:rPr lang="en-US" dirty="0" smtClean="0"/>
              <a:t>, glaciers, oceans, lakes and streams. </a:t>
            </a:r>
          </a:p>
          <a:p>
            <a:pPr lvl="0" algn="just"/>
            <a:r>
              <a:rPr lang="en-US" dirty="0" smtClean="0"/>
              <a:t>Saline water account for 97.5% of this amount. Fresh water accounts for only 2.5%.</a:t>
            </a:r>
          </a:p>
          <a:p>
            <a:pPr lvl="0" algn="just"/>
            <a:r>
              <a:rPr lang="en-US" dirty="0" smtClean="0"/>
              <a:t> Of this fresh water 68.7% is in the "form of ice and permanent snow cover in the Arctic, the Antarctic, and in the mountainous regions. Next, 29.9% exists as fresh </a:t>
            </a:r>
            <a:r>
              <a:rPr lang="en-US" dirty="0" err="1" smtClean="0"/>
              <a:t>groundwaters</a:t>
            </a:r>
            <a:r>
              <a:rPr lang="en-US" dirty="0" smtClean="0"/>
              <a:t>.</a:t>
            </a:r>
          </a:p>
          <a:p>
            <a:pPr lvl="0" algn="just"/>
            <a:r>
              <a:rPr lang="en-US" dirty="0" smtClean="0"/>
              <a:t> Only 0.26% of the total amount of fresh waters on the Earth are concentrated in lakes, reservoirs and river systems where they are most easily accessible for our economic needs and absolutely vital for water ecosystems.</a:t>
            </a:r>
          </a:p>
          <a:p>
            <a:pPr algn="just"/>
            <a:r>
              <a:rPr lang="en-US" dirty="0" smtClean="0"/>
              <a:t> Approximately 75% of the Earth's </a:t>
            </a:r>
            <a:r>
              <a:rPr lang="en-US" u="sng" dirty="0" smtClean="0"/>
              <a:t>surface</a:t>
            </a:r>
            <a:r>
              <a:rPr lang="en-US" dirty="0" smtClean="0"/>
              <a:t>, an area of some 361 million square kilometers (139.5 million square miles), is covered by </a:t>
            </a:r>
            <a:r>
              <a:rPr lang="en-US" u="sng" dirty="0" smtClean="0"/>
              <a:t>ocean</a:t>
            </a:r>
            <a:r>
              <a:rPr lang="en-US" dirty="0" smtClean="0"/>
              <a:t>. The average </a:t>
            </a:r>
            <a:r>
              <a:rPr lang="en-US" u="sng" dirty="0" smtClean="0"/>
              <a:t>salinity</a:t>
            </a:r>
            <a:r>
              <a:rPr lang="en-US" dirty="0" smtClean="0"/>
              <a:t> of the Earth's oceans is about 35 grams of </a:t>
            </a:r>
            <a:r>
              <a:rPr lang="en-US" u="sng" dirty="0" smtClean="0"/>
              <a:t>salt</a:t>
            </a:r>
            <a:r>
              <a:rPr lang="en-US" dirty="0" smtClean="0"/>
              <a:t> per kilogram of sea water</a:t>
            </a:r>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8</a:t>
            </a:fld>
            <a:endParaRPr lang="en-US" dirty="0"/>
          </a:p>
        </p:txBody>
      </p:sp>
      <p:sp>
        <p:nvSpPr>
          <p:cNvPr id="6"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7"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4495800" cy="4983163"/>
          </a:xfrm>
        </p:spPr>
        <p:txBody>
          <a:bodyPr>
            <a:normAutofit/>
          </a:bodyPr>
          <a:lstStyle/>
          <a:p>
            <a:pPr algn="just">
              <a:buNone/>
            </a:pPr>
            <a:r>
              <a:rPr lang="en-US" b="1" u="sng" dirty="0" err="1" smtClean="0"/>
              <a:t>Cryosphere</a:t>
            </a:r>
            <a:endParaRPr lang="en-US" b="1" u="sng" dirty="0" smtClean="0"/>
          </a:p>
          <a:p>
            <a:pPr algn="just">
              <a:buNone/>
            </a:pPr>
            <a:endParaRPr lang="en-US" b="1" u="sng" dirty="0" smtClean="0"/>
          </a:p>
          <a:p>
            <a:pPr algn="just"/>
            <a:r>
              <a:rPr lang="en-US" sz="2000" dirty="0" smtClean="0"/>
              <a:t>The </a:t>
            </a:r>
            <a:r>
              <a:rPr lang="en-US" sz="2000" b="1" dirty="0" err="1" smtClean="0"/>
              <a:t>cryosphere</a:t>
            </a:r>
            <a:r>
              <a:rPr lang="en-US" sz="2000" dirty="0" smtClean="0"/>
              <a:t> is those portions of </a:t>
            </a:r>
            <a:r>
              <a:rPr lang="en-US" sz="2000" u="sng" dirty="0" smtClean="0"/>
              <a:t>Earth</a:t>
            </a:r>
            <a:r>
              <a:rPr lang="en-US" sz="2000" dirty="0" smtClean="0"/>
              <a:t>'s surface where </a:t>
            </a:r>
            <a:r>
              <a:rPr lang="en-US" sz="2000" u="sng" dirty="0" smtClean="0"/>
              <a:t>water</a:t>
            </a:r>
            <a:r>
              <a:rPr lang="en-US" sz="2000" dirty="0" smtClean="0"/>
              <a:t> is in </a:t>
            </a:r>
            <a:r>
              <a:rPr lang="en-US" sz="2000" u="sng" dirty="0" smtClean="0"/>
              <a:t>solid</a:t>
            </a:r>
            <a:r>
              <a:rPr lang="en-US" sz="2000" dirty="0" smtClean="0"/>
              <a:t> form, including </a:t>
            </a:r>
            <a:r>
              <a:rPr lang="en-US" sz="2000" u="sng" dirty="0" smtClean="0"/>
              <a:t>sea ice</a:t>
            </a:r>
            <a:r>
              <a:rPr lang="en-US" sz="2000" dirty="0" smtClean="0"/>
              <a:t>, lake ice,  river </a:t>
            </a:r>
            <a:r>
              <a:rPr lang="en-US" sz="2000" u="sng" dirty="0" smtClean="0"/>
              <a:t>ice</a:t>
            </a:r>
            <a:r>
              <a:rPr lang="en-US" sz="2000" dirty="0" smtClean="0"/>
              <a:t>, </a:t>
            </a:r>
            <a:r>
              <a:rPr lang="en-US" sz="2000" u="sng" dirty="0" smtClean="0"/>
              <a:t>snow</a:t>
            </a:r>
            <a:r>
              <a:rPr lang="en-US" sz="2000" dirty="0" smtClean="0"/>
              <a:t> cover, </a:t>
            </a:r>
            <a:r>
              <a:rPr lang="en-US" sz="2000" u="sng" dirty="0" smtClean="0"/>
              <a:t>glaciers</a:t>
            </a:r>
            <a:r>
              <a:rPr lang="en-US" sz="2000" dirty="0" smtClean="0"/>
              <a:t>, </a:t>
            </a:r>
            <a:r>
              <a:rPr lang="en-US" sz="2000" u="sng" dirty="0" smtClean="0"/>
              <a:t>ice caps</a:t>
            </a:r>
            <a:r>
              <a:rPr lang="en-US" sz="2000" dirty="0" smtClean="0"/>
              <a:t> and </a:t>
            </a:r>
            <a:r>
              <a:rPr lang="en-US" sz="2000" u="sng" dirty="0" smtClean="0"/>
              <a:t>ice sheets</a:t>
            </a:r>
            <a:r>
              <a:rPr lang="en-US" sz="2000" dirty="0" smtClean="0"/>
              <a:t>, and frozen ground (which includes </a:t>
            </a:r>
            <a:r>
              <a:rPr lang="en-US" sz="2000" u="sng" dirty="0" smtClean="0"/>
              <a:t>permafrost</a:t>
            </a:r>
            <a:r>
              <a:rPr lang="en-US" sz="2000" dirty="0" smtClean="0"/>
              <a:t>). Thus, there is a wide overlap with the </a:t>
            </a:r>
            <a:r>
              <a:rPr lang="en-US" sz="2000" u="sng" dirty="0" smtClean="0"/>
              <a:t>hydrosphere</a:t>
            </a:r>
            <a:endParaRPr lang="en-US" sz="2000" dirty="0" smtClean="0"/>
          </a:p>
          <a:p>
            <a:pPr algn="just"/>
            <a:endParaRPr lang="en-US" dirty="0"/>
          </a:p>
        </p:txBody>
      </p:sp>
      <p:sp>
        <p:nvSpPr>
          <p:cNvPr id="5" name="Slide Number Placeholder 4"/>
          <p:cNvSpPr>
            <a:spLocks noGrp="1"/>
          </p:cNvSpPr>
          <p:nvPr>
            <p:ph type="sldNum" sz="quarter" idx="12"/>
          </p:nvPr>
        </p:nvSpPr>
        <p:spPr/>
        <p:txBody>
          <a:bodyPr/>
          <a:lstStyle/>
          <a:p>
            <a:fld id="{240D5ECE-8B49-45CD-BE81-EF81920D1969}" type="slidenum">
              <a:rPr lang="en-US" smtClean="0"/>
              <a:pPr/>
              <a:t>9</a:t>
            </a:fld>
            <a:endParaRPr lang="en-US" dirty="0"/>
          </a:p>
        </p:txBody>
      </p:sp>
      <p:pic>
        <p:nvPicPr>
          <p:cNvPr id="6" name="Picture 5" descr="File:Components of the Cryosphere.tif"/>
          <p:cNvPicPr/>
          <p:nvPr/>
        </p:nvPicPr>
        <p:blipFill>
          <a:blip r:embed="rId2" cstate="print"/>
          <a:srcRect/>
          <a:stretch>
            <a:fillRect/>
          </a:stretch>
        </p:blipFill>
        <p:spPr bwMode="auto">
          <a:xfrm>
            <a:off x="5029200" y="609600"/>
            <a:ext cx="3810000" cy="5486400"/>
          </a:xfrm>
          <a:prstGeom prst="rect">
            <a:avLst/>
          </a:prstGeom>
          <a:noFill/>
          <a:ln w="9525">
            <a:noFill/>
            <a:miter lim="800000"/>
            <a:headEnd/>
            <a:tailEnd/>
          </a:ln>
        </p:spPr>
      </p:pic>
      <p:sp>
        <p:nvSpPr>
          <p:cNvPr id="7" name="Title 8"/>
          <p:cNvSpPr>
            <a:spLocks noGrp="1"/>
          </p:cNvSpPr>
          <p:nvPr>
            <p:ph type="title"/>
          </p:nvPr>
        </p:nvSpPr>
        <p:spPr>
          <a:xfrm>
            <a:off x="436180" y="76200"/>
            <a:ext cx="8403020" cy="685800"/>
          </a:xfrm>
        </p:spPr>
        <p:txBody>
          <a:bodyPr/>
          <a:lstStyle/>
          <a:p>
            <a:pPr lvl="0">
              <a:spcBef>
                <a:spcPts val="0"/>
              </a:spcBef>
            </a:pPr>
            <a:r>
              <a:rPr lang="en-US" sz="2800" b="1" dirty="0" smtClean="0">
                <a:solidFill>
                  <a:prstClr val="black">
                    <a:lumMod val="85000"/>
                    <a:lumOff val="15000"/>
                  </a:prstClr>
                </a:solidFill>
                <a:latin typeface="+mn-lt"/>
                <a:ea typeface="+mn-ea"/>
                <a:cs typeface="+mn-cs"/>
              </a:rPr>
              <a:t>CARBON CREDIT</a:t>
            </a:r>
            <a:endParaRPr lang="en-US" dirty="0">
              <a:latin typeface="+mn-lt"/>
            </a:endParaRPr>
          </a:p>
        </p:txBody>
      </p:sp>
      <p:sp>
        <p:nvSpPr>
          <p:cNvPr id="8" name="Footer Placeholder 1"/>
          <p:cNvSpPr>
            <a:spLocks noGrp="1"/>
          </p:cNvSpPr>
          <p:nvPr>
            <p:ph type="ftr" sz="quarter" idx="11"/>
          </p:nvPr>
        </p:nvSpPr>
        <p:spPr>
          <a:xfrm>
            <a:off x="304800" y="6324600"/>
            <a:ext cx="4572000" cy="365125"/>
          </a:xfrm>
        </p:spPr>
        <p:txBody>
          <a:bodyPr/>
          <a:lstStyle/>
          <a:p>
            <a:pPr algn="l"/>
            <a:r>
              <a:rPr lang="en-US" sz="1600" b="1" dirty="0" smtClean="0">
                <a:solidFill>
                  <a:srgbClr val="002060"/>
                </a:solidFill>
              </a:rPr>
              <a:t>Ahmedabad Branch of WIRC OF ICAI   -  30/12/2013</a:t>
            </a:r>
            <a:endParaRPr lang="en-US" sz="16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1593</Words>
  <Application>Microsoft Office PowerPoint</Application>
  <PresentationFormat>On-screen Show (4:3)</PresentationFormat>
  <Paragraphs>361</Paragraphs>
  <Slides>41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Introducing PowerPoint 2010</vt:lpstr>
      <vt:lpstr>Bitmap Image</vt:lpstr>
      <vt:lpstr> Presented by : CA Pradip K Modi </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Slide 19</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CARBON CREDIT</vt:lpstr>
      <vt:lpstr>Slide 37</vt:lpstr>
      <vt:lpstr>Slide 38</vt:lpstr>
      <vt:lpstr>CARBON CREDIT</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2013-12-26T13:30:44Z</dcterms:created>
  <dcterms:modified xsi:type="dcterms:W3CDTF">2013-12-28T07:16:04Z</dcterms:modified>
</cp:coreProperties>
</file>