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p:scale>
          <a:sx n="64" d="100"/>
          <a:sy n="64" d="100"/>
        </p:scale>
        <p:origin x="-2016"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615E26-E42E-4354-9678-E50ABB0BC526}" type="datetimeFigureOut">
              <a:rPr lang="en-US" smtClean="0"/>
              <a:pPr/>
              <a:t>12/25/2013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P.K.MODI - 15.07.2012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ECF173-F1D2-4D45-A737-791C86139E85}"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2CC34-F513-49DA-BB62-A7BE9FEBB8DC}" type="datetimeFigureOut">
              <a:rPr lang="en-US" smtClean="0"/>
              <a:pPr/>
              <a:t>12/25/2013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P.K.MODI - 15.07.2012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858DA-136A-4DC5-AEBE-5E81CA51E4FF}"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8858DA-136A-4DC5-AEBE-5E81CA51E4FF}"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P.K.MODI - 15.07.2012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6CB9F-27A3-4489-8AB4-E86AE60F5D71}" type="datetime1">
              <a:rPr lang="en-US" smtClean="0"/>
              <a:pPr/>
              <a:t>12/25/2013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9E3AA-A8F7-42C5-824A-B3799B92E9F5}" type="datetime1">
              <a:rPr lang="en-US" smtClean="0"/>
              <a:pPr/>
              <a:t>12/25/2013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FA156-395D-483F-BEED-D7DC15C04D0D}" type="datetime1">
              <a:rPr lang="en-US" smtClean="0"/>
              <a:pPr/>
              <a:t>12/25/2013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1E554-3986-4892-8179-E4199523BC3C}" type="datetime1">
              <a:rPr lang="en-US" smtClean="0"/>
              <a:pPr/>
              <a:t>12/25/2013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987C9-47E7-41E4-B03A-272C167FC1CA}" type="datetime1">
              <a:rPr lang="en-US" smtClean="0"/>
              <a:pPr/>
              <a:t>12/25/2013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01F2F-D766-4100-9190-8108BE67098D}" type="datetime1">
              <a:rPr lang="en-US" smtClean="0"/>
              <a:pPr/>
              <a:t>12/25/2013</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8B6B1-9D0D-4FCE-A123-B0B3CEA727E4}" type="datetime1">
              <a:rPr lang="en-US" smtClean="0"/>
              <a:pPr/>
              <a:t>12/25/2013</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13AF16-E009-4F4E-9952-30C51A0CDC20}" type="datetime1">
              <a:rPr lang="en-US" smtClean="0"/>
              <a:pPr/>
              <a:t>12/25/2013</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1DC9C-2AD6-494B-87F9-FCF10933FE49}" type="datetime1">
              <a:rPr lang="en-US" smtClean="0"/>
              <a:pPr/>
              <a:t>12/25/2013</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D3C43-AEBB-4819-B73A-86BA2E405EE7}" type="datetime1">
              <a:rPr lang="en-US" smtClean="0"/>
              <a:pPr/>
              <a:t>12/25/2013</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DD9B5-FCF0-4F12-9F85-42EB415BC972}" type="datetime1">
              <a:rPr lang="en-US" smtClean="0"/>
              <a:pPr/>
              <a:t>12/25/2013</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4629B-21C2-42A1-93F2-D92290E9E82A}" type="datetime1">
              <a:rPr lang="en-US" smtClean="0"/>
              <a:pPr/>
              <a:t>12/25/2013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18645-8829-4D49-A06B-B9F64AC1D1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www.globalgateway.org.uk/images/India-Flag%20300x200.JPG&amp;imgrefurl=http://www.globalgateway.org.uk/Default.aspx?page=1713&amp;h=200&amp;w=299&amp;sz=4&amp;hl=en&amp;start=4&amp;tbnid=ETbX8M_JXqJUrM:&amp;tbnh=78&amp;tbnw=116&amp;prev=/images?q=indian+flag&amp;svnum=10&amp;hl=en&amp;l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cdm.unfccc.int/Statistics/index.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cdm.unfccc.int/Statistics/Registration/RegisteredProjActivityChart?party=HostParties&amp;activity=NumberOfProjects&amp;cacheok=True"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cdm.unfccc.int/UserManagement/FileStorage/851G3YABCK6FH0RJXU2WO4T9VLESQN" TargetMode="External"/><Relationship Id="rId13" Type="http://schemas.openxmlformats.org/officeDocument/2006/relationships/hyperlink" Target="http://cdm.unfccc.int/UserManagement/FileStorage/KJE3LEI27FCATM770B33PZTU3OIV3Y" TargetMode="External"/><Relationship Id="rId3" Type="http://schemas.openxmlformats.org/officeDocument/2006/relationships/hyperlink" Target="http://cdm.unfccc.int/UserManagement/FileStorage/FS_416713721" TargetMode="External"/><Relationship Id="rId7" Type="http://schemas.openxmlformats.org/officeDocument/2006/relationships/hyperlink" Target="http://cdm.unfccc.int/UserManagement/FileStorage/FS_193381836" TargetMode="External"/><Relationship Id="rId12" Type="http://schemas.openxmlformats.org/officeDocument/2006/relationships/hyperlink" Target="http://cdm.unfccc.int/UserManagement/FileStorage/O2OQJEHQ7JIKO60AVAN4BPRBPRWPB0" TargetMode="External"/><Relationship Id="rId2" Type="http://schemas.openxmlformats.org/officeDocument/2006/relationships/hyperlink" Target="http://cdm.unfccc.int/UserManagement/FileStorage/FS_59491890"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FS_634511809" TargetMode="External"/><Relationship Id="rId11" Type="http://schemas.openxmlformats.org/officeDocument/2006/relationships/hyperlink" Target="http://cdm.unfccc.int/UserManagement/FileStorage/NZN7WWKZJYFUU3PTKQMD3OTXG57MZV" TargetMode="External"/><Relationship Id="rId5" Type="http://schemas.openxmlformats.org/officeDocument/2006/relationships/hyperlink" Target="http://cdm.unfccc.int/UserManagement/FileStorage/FS_666858339" TargetMode="External"/><Relationship Id="rId10" Type="http://schemas.openxmlformats.org/officeDocument/2006/relationships/hyperlink" Target="http://cdm.unfccc.int/UserManagement/FileStorage/8C9SE6UC3EE6V3HWU2BJTBN6JPF8IA" TargetMode="External"/><Relationship Id="rId4" Type="http://schemas.openxmlformats.org/officeDocument/2006/relationships/hyperlink" Target="http://cdm.unfccc.int/UserManagement/FileStorage/FS_306897820" TargetMode="External"/><Relationship Id="rId9" Type="http://schemas.openxmlformats.org/officeDocument/2006/relationships/hyperlink" Target="http://cdm.unfccc.int/UserManagement/FileStorage/Z1GJ5T9Q7D024IKC3PELOHYAMF8UX6"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cdm.unfccc.int/UserManagement/FileStorage/FS_471485742" TargetMode="External"/><Relationship Id="rId13" Type="http://schemas.openxmlformats.org/officeDocument/2006/relationships/hyperlink" Target="http://cdm.unfccc.int/UserManagement/FileStorage/ZG5VJ5GH3EBPBI6GJL9XWHSQ1BR90L" TargetMode="External"/><Relationship Id="rId3" Type="http://schemas.openxmlformats.org/officeDocument/2006/relationships/hyperlink" Target="http://cdm.unfccc.int/UserManagement/FileStorage/FS_638830172" TargetMode="External"/><Relationship Id="rId7" Type="http://schemas.openxmlformats.org/officeDocument/2006/relationships/hyperlink" Target="http://cdm.unfccc.int/UserManagement/FileStorage/FS_142097755" TargetMode="External"/><Relationship Id="rId12" Type="http://schemas.openxmlformats.org/officeDocument/2006/relationships/hyperlink" Target="http://cdm.unfccc.int/UserManagement/FileStorage/PB5UF988BZHL1E5X3EMZYBFOTIUZ8K" TargetMode="External"/><Relationship Id="rId2" Type="http://schemas.openxmlformats.org/officeDocument/2006/relationships/hyperlink" Target="http://cdm.unfccc.int/methodologies/view?ref=AM0001"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48FBIE5T3QO7SHKMWUR621JCVLAG9N" TargetMode="External"/><Relationship Id="rId11" Type="http://schemas.openxmlformats.org/officeDocument/2006/relationships/hyperlink" Target="http://cdm.unfccc.int/UserManagement/FileStorage/FS_89523062" TargetMode="External"/><Relationship Id="rId5" Type="http://schemas.openxmlformats.org/officeDocument/2006/relationships/hyperlink" Target="http://cdm.unfccc.int/UserManagement/FileStorage/FS_290163791" TargetMode="External"/><Relationship Id="rId10" Type="http://schemas.openxmlformats.org/officeDocument/2006/relationships/hyperlink" Target="http://cdm.unfccc.int/UserManagement/FileStorage/FS_642579761" TargetMode="External"/><Relationship Id="rId4" Type="http://schemas.openxmlformats.org/officeDocument/2006/relationships/hyperlink" Target="http://cdm.unfccc.int/UserManagement/FileStorage/FS_627380938" TargetMode="External"/><Relationship Id="rId9" Type="http://schemas.openxmlformats.org/officeDocument/2006/relationships/hyperlink" Target="http://cdm.unfccc.int/UserManagement/FileStorage/FS_659478217" TargetMode="External"/><Relationship Id="rId14" Type="http://schemas.openxmlformats.org/officeDocument/2006/relationships/hyperlink" Target="http://cdm.unfccc.int/UserManagement/FileStorage/FS_94948405"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dm.unfccc.int/Projects/DB/SGS-UKL1092749325.58/iProcess/DNV-CUK1154494578.76/view" TargetMode="External"/><Relationship Id="rId3" Type="http://schemas.openxmlformats.org/officeDocument/2006/relationships/hyperlink" Target="http://cdm.unfccc.int/UserManagement/FileStorage/V1MXQJXXDLO9IMO41CLWBWYWNUI112" TargetMode="External"/><Relationship Id="rId7" Type="http://schemas.openxmlformats.org/officeDocument/2006/relationships/hyperlink" Target="http://cdm.unfccc.int/UserManagement/FileStorage/DQ8Q6RM0XSJH5QZIQPVH2YL2OKY80J" TargetMode="External"/><Relationship Id="rId2" Type="http://schemas.openxmlformats.org/officeDocument/2006/relationships/hyperlink" Target="http://cdm.unfccc.int/Projects/DB/SGS-UKL1092749325.58/history" TargetMode="External"/><Relationship Id="rId1" Type="http://schemas.openxmlformats.org/officeDocument/2006/relationships/slideLayout" Target="../slideLayouts/slideLayout7.xml"/><Relationship Id="rId6" Type="http://schemas.openxmlformats.org/officeDocument/2006/relationships/hyperlink" Target="http://cdm.unfccc.int/Projects/DB/SGS-UKL1092749325.58/iProcess/DNV-CUK1147071891.27/view" TargetMode="External"/><Relationship Id="rId5" Type="http://schemas.openxmlformats.org/officeDocument/2006/relationships/hyperlink" Target="http://cdm.unfccc.int/UserManagement/FileStorage/QS6TUTMCQT4D68HAMKUX41I4OYNK28" TargetMode="External"/><Relationship Id="rId4" Type="http://schemas.openxmlformats.org/officeDocument/2006/relationships/hyperlink" Target="http://cdm.unfccc.int/Projects/DB/SGS-UKL1092749325.58/iProcess/DNV-CUK1142506026.01/view"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dm.unfccc.int/UserManagement/FileStorage/GD2T4NJZOACERV0DL8ZJ8TLP2MOAIX" TargetMode="External"/><Relationship Id="rId3" Type="http://schemas.openxmlformats.org/officeDocument/2006/relationships/hyperlink" Target="http://cdm.unfccc.int/Projects/DB/SGS-UKL1092749325.58/iProcess/DNV-CUK1158042011.19/view" TargetMode="External"/><Relationship Id="rId7" Type="http://schemas.openxmlformats.org/officeDocument/2006/relationships/hyperlink" Target="http://cdm.unfccc.int/Projects/DB/SGS-UKL1092749325.58/iProcess/DNV-CUK1165298483.76/view" TargetMode="External"/><Relationship Id="rId2" Type="http://schemas.openxmlformats.org/officeDocument/2006/relationships/hyperlink" Target="http://cdm.unfccc.int/UserManagement/FileStorage/BRVZXZQ7QWYFQF1PSUXCUK2BUFXSOY"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LD1WFQ6VRV8UX1HM9M3LUU2HY3CP8Y" TargetMode="External"/><Relationship Id="rId11" Type="http://schemas.openxmlformats.org/officeDocument/2006/relationships/hyperlink" Target="http://cdm.unfccc.int/Projects/DB/SGS-UKL1092749325.58/iProcess/DNV-CUK1171545363.53/view" TargetMode="External"/><Relationship Id="rId5" Type="http://schemas.openxmlformats.org/officeDocument/2006/relationships/hyperlink" Target="http://cdm.unfccc.int/Projects/DB/SGS-UKL1092749325.58/iProcess/DNV-CUK1162461435.08/view" TargetMode="External"/><Relationship Id="rId10" Type="http://schemas.openxmlformats.org/officeDocument/2006/relationships/hyperlink" Target="http://cdm.unfccc.int/UserManagement/FileStorage/02H55MQLRE9HDG494ETQX9WDOA2JG3" TargetMode="External"/><Relationship Id="rId4" Type="http://schemas.openxmlformats.org/officeDocument/2006/relationships/hyperlink" Target="http://cdm.unfccc.int/UserManagement/FileStorage/P70U0MMYKKI7ZRMQXI3O2SU0EBZ6SA" TargetMode="External"/><Relationship Id="rId9" Type="http://schemas.openxmlformats.org/officeDocument/2006/relationships/hyperlink" Target="http://cdm.unfccc.int/Projects/DB/SGS-UKL1092749325.58/iProcess/DNV-CUK1169108997.58/view"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cdm.unfccc.int/UserManagement/FileStorage/56VFWY22TP2DW53I2Q43FIYH4ASW9L" TargetMode="External"/><Relationship Id="rId13" Type="http://schemas.openxmlformats.org/officeDocument/2006/relationships/hyperlink" Target="http://cdm.unfccc.int/Projects/DB/SGS-UKL1092749325.58/iProcess/DNV-CUK1203598751.15/view" TargetMode="External"/><Relationship Id="rId3" Type="http://schemas.openxmlformats.org/officeDocument/2006/relationships/hyperlink" Target="http://cdm.unfccc.int/Projects/DB/SGS-UKL1092749325.58/iProcess/DNV-CUK1176189409.22/view" TargetMode="External"/><Relationship Id="rId7" Type="http://schemas.openxmlformats.org/officeDocument/2006/relationships/hyperlink" Target="http://cdm.unfccc.int/Projects/DB/SGS-UKL1092749325.58/iProcess/DNV-CUK1183713456.2/view" TargetMode="External"/><Relationship Id="rId12" Type="http://schemas.openxmlformats.org/officeDocument/2006/relationships/hyperlink" Target="http://cdm.unfccc.int/UserManagement/FileStorage/04DF4C3SZ9JBCDZNLJQH0ZWFD4TPCM" TargetMode="External"/><Relationship Id="rId2" Type="http://schemas.openxmlformats.org/officeDocument/2006/relationships/hyperlink" Target="http://cdm.unfccc.int/UserManagement/FileStorage/FJJPPKBFWWKQGEJ3JDS7EH3O1AMAEW"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BJVJVTKPZCK8OH61EDQM5NB9WKS89F" TargetMode="External"/><Relationship Id="rId11" Type="http://schemas.openxmlformats.org/officeDocument/2006/relationships/hyperlink" Target="http://cdm.unfccc.int/Projects/DB/SGS-UKL1092749325.58/iProcess/DNV-CUK1199786358.77/view" TargetMode="External"/><Relationship Id="rId5" Type="http://schemas.openxmlformats.org/officeDocument/2006/relationships/hyperlink" Target="http://cdm.unfccc.int/Projects/DB/SGS-UKL1092749325.58/iProcess/DNV-CUK1179462163.88/view" TargetMode="External"/><Relationship Id="rId10" Type="http://schemas.openxmlformats.org/officeDocument/2006/relationships/hyperlink" Target="http://cdm.unfccc.int/UserManagement/FileStorage/VZMTOWACU6FI9CQ3J8SET8N9JM4L5E" TargetMode="External"/><Relationship Id="rId4" Type="http://schemas.openxmlformats.org/officeDocument/2006/relationships/hyperlink" Target="http://cdm.unfccc.int/UserManagement/FileStorage/E89IC8U5PWXL3BD25ZRS30BQUBK9XY" TargetMode="External"/><Relationship Id="rId9" Type="http://schemas.openxmlformats.org/officeDocument/2006/relationships/hyperlink" Target="http://cdm.unfccc.int/Projects/DB/SGS-UKL1092749325.58/iProcess/DNV-CUK1195188712.37/view"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cdm.unfccc.int/UserManagement/FileStorage/3AUPEX4DIKFJ0THB26RQ7YW1GV9MCN" TargetMode="External"/><Relationship Id="rId3" Type="http://schemas.openxmlformats.org/officeDocument/2006/relationships/hyperlink" Target="http://cdm.unfccc.int/Projects/DB/SGS-UKL1092749325.58/iProcess/DNV-CUK1207628173.91/view" TargetMode="External"/><Relationship Id="rId7" Type="http://schemas.openxmlformats.org/officeDocument/2006/relationships/hyperlink" Target="http://cdm.unfccc.int/Projects/DB/SGS-UKL1092749325.58/iProcess/DNV-CUK1217844656.78/view" TargetMode="External"/><Relationship Id="rId2" Type="http://schemas.openxmlformats.org/officeDocument/2006/relationships/hyperlink" Target="http://cdm.unfccc.int/UserManagement/FileStorage/RM16G2WI05BW9YPDD1IB1C8GV20350"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XL2TOBKWFIG2OXCQZDE9074ESZYMRP" TargetMode="External"/><Relationship Id="rId5" Type="http://schemas.openxmlformats.org/officeDocument/2006/relationships/hyperlink" Target="http://cdm.unfccc.int/Projects/DB/SGS-UKL1092749325.58/iProcess/DNV-CUK1212745930.53/view" TargetMode="External"/><Relationship Id="rId4" Type="http://schemas.openxmlformats.org/officeDocument/2006/relationships/hyperlink" Target="http://cdm.unfccc.int/UserManagement/FileStorage/RFP3I8XJ0FC5GSMCBULBDE1U8RXSED" TargetMode="External"/><Relationship Id="rId9" Type="http://schemas.openxmlformats.org/officeDocument/2006/relationships/hyperlink" Target="http://cdm.unfccc.int/Projects/DB/SGS-UKL1092749325.58/iProcess/DNV-CUK1223958254.09/vie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P.%20K.%20Modi/Desktop/Renewable%20Energy%20and%20Carbon%20Credit-conf%20pkmfinal.ppt"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2"/>
          <p:cNvSpPr txBox="1">
            <a:spLocks noChangeArrowheads="1"/>
          </p:cNvSpPr>
          <p:nvPr/>
        </p:nvSpPr>
        <p:spPr>
          <a:xfrm>
            <a:off x="304800" y="152400"/>
            <a:ext cx="8534400" cy="2209800"/>
          </a:xfrm>
          <a:prstGeom prst="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Renewable Energy</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and</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Carbon Credit</a:t>
            </a:r>
          </a:p>
        </p:txBody>
      </p:sp>
      <p:sp>
        <p:nvSpPr>
          <p:cNvPr id="5" name="Rectangle 3"/>
          <p:cNvSpPr txBox="1">
            <a:spLocks noChangeArrowheads="1"/>
          </p:cNvSpPr>
          <p:nvPr/>
        </p:nvSpPr>
        <p:spPr>
          <a:xfrm>
            <a:off x="304800" y="5029200"/>
            <a:ext cx="8610600" cy="16764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p>
            <a:pPr lvl="0" algn="r">
              <a:lnSpc>
                <a:spcPct val="80000"/>
              </a:lnSpc>
              <a:spcBef>
                <a:spcPct val="20000"/>
              </a:spcBef>
              <a:defRPr/>
            </a:pPr>
            <a:endParaRPr lang="en-US" b="1" dirty="0" smtClean="0">
              <a:solidFill>
                <a:schemeClr val="tx2"/>
              </a:solidFill>
            </a:endParaRPr>
          </a:p>
          <a:p>
            <a:pPr lvl="0" algn="r">
              <a:lnSpc>
                <a:spcPct val="80000"/>
              </a:lnSpc>
              <a:spcBef>
                <a:spcPct val="20000"/>
              </a:spcBef>
              <a:defRPr/>
            </a:pPr>
            <a:endParaRPr lang="en-US" b="1" dirty="0" smtClean="0">
              <a:solidFill>
                <a:schemeClr val="tx2"/>
              </a:solidFill>
            </a:endParaRPr>
          </a:p>
          <a:p>
            <a:pPr lvl="0" algn="ctr">
              <a:lnSpc>
                <a:spcPct val="80000"/>
              </a:lnSpc>
              <a:spcBef>
                <a:spcPct val="20000"/>
              </a:spcBef>
              <a:defRPr/>
            </a:pPr>
            <a:r>
              <a:rPr lang="en-US" sz="2400" b="1" dirty="0" smtClean="0">
                <a:solidFill>
                  <a:schemeClr val="tx2"/>
                </a:solidFill>
              </a:rPr>
              <a:t>Presented By :  Pradip K  Modi</a:t>
            </a:r>
          </a:p>
          <a:p>
            <a:pPr lvl="0" algn="ctr">
              <a:lnSpc>
                <a:spcPct val="80000"/>
              </a:lnSpc>
              <a:spcBef>
                <a:spcPct val="20000"/>
              </a:spcBef>
              <a:defRPr/>
            </a:pPr>
            <a:r>
              <a:rPr lang="en-US" sz="2400" b="1" dirty="0" smtClean="0">
                <a:solidFill>
                  <a:schemeClr val="tx2"/>
                </a:solidFill>
              </a:rPr>
              <a:t>pkm@pkmadvisory.com</a:t>
            </a:r>
            <a:endParaRPr lang="en-US" b="1" dirty="0" smtClean="0">
              <a:solidFill>
                <a:schemeClr val="tx2"/>
              </a:solidFill>
            </a:endParaRPr>
          </a:p>
        </p:txBody>
      </p:sp>
      <p:pic>
        <p:nvPicPr>
          <p:cNvPr id="6" name="Picture 4"/>
          <p:cNvPicPr>
            <a:picLocks noChangeAspect="1" noChangeArrowheads="1"/>
          </p:cNvPicPr>
          <p:nvPr/>
        </p:nvPicPr>
        <p:blipFill>
          <a:blip r:embed="rId3" cstate="print"/>
          <a:srcRect/>
          <a:stretch>
            <a:fillRect/>
          </a:stretch>
        </p:blipFill>
        <p:spPr bwMode="auto">
          <a:xfrm>
            <a:off x="304800" y="2362200"/>
            <a:ext cx="8610600" cy="26670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1</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5635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CARBON CYCLE</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3" name="Group 8"/>
          <p:cNvGrpSpPr>
            <a:grpSpLocks noChangeAspect="1"/>
          </p:cNvGrpSpPr>
          <p:nvPr/>
        </p:nvGrpSpPr>
        <p:grpSpPr bwMode="auto">
          <a:xfrm>
            <a:off x="381000" y="990600"/>
            <a:ext cx="8229600" cy="5135563"/>
            <a:chOff x="240" y="624"/>
            <a:chExt cx="5184" cy="3235"/>
          </a:xfrm>
        </p:grpSpPr>
        <p:sp>
          <p:nvSpPr>
            <p:cNvPr id="4" name="AutoShape 7"/>
            <p:cNvSpPr>
              <a:spLocks noChangeAspect="1" noChangeArrowheads="1" noTextEdit="1"/>
            </p:cNvSpPr>
            <p:nvPr/>
          </p:nvSpPr>
          <p:spPr bwMode="auto">
            <a:xfrm>
              <a:off x="240" y="624"/>
              <a:ext cx="5184" cy="3235"/>
            </a:xfrm>
            <a:prstGeom prst="rect">
              <a:avLst/>
            </a:prstGeom>
            <a:noFill/>
            <a:ln w="9525">
              <a:noFill/>
              <a:miter lim="800000"/>
              <a:headEnd/>
              <a:tailEnd/>
            </a:ln>
          </p:spPr>
          <p:txBody>
            <a:bodyPr/>
            <a:lstStyle/>
            <a:p>
              <a:endParaRPr lang="en-US"/>
            </a:p>
          </p:txBody>
        </p:sp>
        <p:pic>
          <p:nvPicPr>
            <p:cNvPr id="5" name="Picture 9"/>
            <p:cNvPicPr>
              <a:picLocks noChangeAspect="1" noChangeArrowheads="1"/>
            </p:cNvPicPr>
            <p:nvPr/>
          </p:nvPicPr>
          <p:blipFill>
            <a:blip r:embed="rId2" cstate="print">
              <a:clrChange>
                <a:clrFrom>
                  <a:srgbClr val="01B1DF"/>
                </a:clrFrom>
                <a:clrTo>
                  <a:srgbClr val="01B1DF">
                    <a:alpha val="0"/>
                  </a:srgbClr>
                </a:clrTo>
              </a:clrChange>
              <a:lum contrast="24000"/>
            </a:blip>
            <a:srcRect/>
            <a:stretch>
              <a:fillRect/>
            </a:stretch>
          </p:blipFill>
          <p:spPr bwMode="auto">
            <a:xfrm>
              <a:off x="240" y="624"/>
              <a:ext cx="5192" cy="3242"/>
            </a:xfrm>
            <a:prstGeom prst="rect">
              <a:avLst/>
            </a:prstGeom>
            <a:noFill/>
            <a:ln w="9525">
              <a:noFill/>
              <a:miter lim="800000"/>
              <a:headEnd/>
              <a:tailEnd/>
            </a:ln>
          </p:spPr>
        </p:pic>
      </p:grpSp>
      <p:sp>
        <p:nvSpPr>
          <p:cNvPr id="6" name="TextBox 5"/>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7" name="Footer Placeholder 6"/>
          <p:cNvSpPr>
            <a:spLocks noGrp="1"/>
          </p:cNvSpPr>
          <p:nvPr>
            <p:ph type="ftr" sz="quarter" idx="11"/>
          </p:nvPr>
        </p:nvSpPr>
        <p:spPr/>
        <p:txBody>
          <a:bodyPr/>
          <a:lstStyle/>
          <a:p>
            <a:r>
              <a:rPr lang="en-US" sz="1600" b="1" dirty="0" smtClean="0">
                <a:solidFill>
                  <a:srgbClr val="C00000"/>
                </a:solidFill>
              </a:rPr>
              <a:t>9</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79400" y="533400"/>
            <a:ext cx="8583613" cy="4937125"/>
          </a:xfrm>
          <a:prstGeom prst="rect">
            <a:avLst/>
          </a:prstGeom>
          <a:noFill/>
          <a:ln w="9525">
            <a:noFill/>
            <a:miter lim="800000"/>
            <a:headEnd/>
            <a:tailEnd/>
          </a:ln>
        </p:spPr>
      </p:pic>
      <p:sp>
        <p:nvSpPr>
          <p:cNvPr id="3" name="TextBox 2"/>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4" name="Footer Placeholder 3"/>
          <p:cNvSpPr>
            <a:spLocks noGrp="1"/>
          </p:cNvSpPr>
          <p:nvPr>
            <p:ph type="ftr" sz="quarter" idx="11"/>
          </p:nvPr>
        </p:nvSpPr>
        <p:spPr/>
        <p:txBody>
          <a:bodyPr/>
          <a:lstStyle/>
          <a:p>
            <a:r>
              <a:rPr lang="en-US" sz="1600" b="1" dirty="0" smtClean="0">
                <a:solidFill>
                  <a:srgbClr val="C00000"/>
                </a:solidFill>
              </a:rPr>
              <a:t>10</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52400"/>
            <a:ext cx="82296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Global Warming Potential referenced to the updated decay response for the Bern carbon cycle model and future CO2 atmospheric concentrations held constant at current levels.</a:t>
            </a:r>
            <a:r>
              <a:rPr kumimoji="0" lang="en-US" sz="1200" b="1" i="1" u="none" strike="noStrike" kern="1200" cap="none" spc="0" normalizeH="0" baseline="0" noProof="0" dirty="0" smtClean="0">
                <a:ln>
                  <a:noFill/>
                </a:ln>
                <a:solidFill>
                  <a:schemeClr val="tx1"/>
                </a:solidFill>
                <a:effectLst/>
                <a:uLnTx/>
                <a:uFillTx/>
                <a:latin typeface="+mj-lt"/>
                <a:ea typeface="+mj-ea"/>
                <a:cs typeface="+mj-cs"/>
              </a:rPr>
              <a:t/>
            </a:r>
            <a:br>
              <a:rPr kumimoji="0" lang="en-US" sz="1200" b="1" i="1" u="none" strike="noStrike" kern="1200" cap="none" spc="0" normalizeH="0" baseline="0" noProof="0" dirty="0" smtClean="0">
                <a:ln>
                  <a:noFill/>
                </a:ln>
                <a:solidFill>
                  <a:schemeClr val="tx1"/>
                </a:solidFill>
                <a:effectLst/>
                <a:uLnTx/>
                <a:uFillTx/>
                <a:latin typeface="+mj-lt"/>
                <a:ea typeface="+mj-ea"/>
                <a:cs typeface="+mj-cs"/>
              </a:rPr>
            </a:br>
            <a:r>
              <a:rPr kumimoji="0" lang="en-US" sz="800" b="1" i="0" u="none" strike="noStrike" kern="1200" cap="none" spc="0" normalizeH="0" baseline="0" noProof="0" dirty="0" smtClean="0">
                <a:ln>
                  <a:noFill/>
                </a:ln>
                <a:solidFill>
                  <a:schemeClr val="tx1"/>
                </a:solidFill>
                <a:effectLst/>
                <a:uLnTx/>
                <a:uFillTx/>
                <a:latin typeface="+mj-lt"/>
                <a:ea typeface="+mj-ea"/>
                <a:cs typeface="+mj-cs"/>
              </a:rPr>
              <a:t>Source: Climate Change 1995, The Science of Climate Change: Summary for Policymakers and Technical Summary of the Working Group I Report, page 22.</a:t>
            </a:r>
          </a:p>
        </p:txBody>
      </p:sp>
      <p:graphicFrame>
        <p:nvGraphicFramePr>
          <p:cNvPr id="3" name="Group 2194"/>
          <p:cNvGraphicFramePr>
            <a:graphicFrameLocks noGrp="1"/>
          </p:cNvGraphicFramePr>
          <p:nvPr/>
        </p:nvGraphicFramePr>
        <p:xfrm>
          <a:off x="381000" y="914400"/>
          <a:ext cx="8458200" cy="5882640"/>
        </p:xfrm>
        <a:graphic>
          <a:graphicData uri="http://schemas.openxmlformats.org/drawingml/2006/table">
            <a:tbl>
              <a:tblPr/>
              <a:tblGrid>
                <a:gridCol w="2133600"/>
                <a:gridCol w="1090613"/>
                <a:gridCol w="1257300"/>
                <a:gridCol w="817562"/>
                <a:gridCol w="819150"/>
                <a:gridCol w="2339975"/>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rgbClr val="FFFFFF"/>
                          </a:solidFill>
                          <a:effectLst/>
                          <a:latin typeface="Arial" charset="0"/>
                          <a:ea typeface="Times New Roman" pitchFamily="18" charset="0"/>
                          <a:cs typeface="Arial" charset="0"/>
                        </a:rPr>
                        <a:t>Species</a:t>
                      </a:r>
                      <a:endPar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FFFF"/>
                          </a:solidFill>
                          <a:effectLst/>
                          <a:latin typeface="Arial" charset="0"/>
                          <a:ea typeface="Times New Roman" pitchFamily="18" charset="0"/>
                          <a:cs typeface="Arial" charset="0"/>
                        </a:rPr>
                        <a:t>Chemical formula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FFFF"/>
                          </a:solidFill>
                          <a:effectLst/>
                          <a:latin typeface="Arial" charset="0"/>
                          <a:ea typeface="Times New Roman" pitchFamily="18" charset="0"/>
                          <a:cs typeface="Arial" charset="0"/>
                        </a:rPr>
                        <a:t>Lifetime (years)</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FFFF"/>
                          </a:solidFill>
                          <a:effectLst/>
                          <a:latin typeface="Arial" charset="0"/>
                          <a:ea typeface="Times New Roman" pitchFamily="18" charset="0"/>
                          <a:cs typeface="Arial" charset="0"/>
                        </a:rPr>
                        <a:t>Global Warming Potential (Time Horizon)</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20 years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100 years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500 years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CO2</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CO2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variable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Methane *</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CH4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12±3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Nitrous oxide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N2O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280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HFC-23</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CHF3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264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9100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11700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9800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HFC-32</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CH2F2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HFC-41</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CH3F</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490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HFC-43-10mee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C5H2F10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17.1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HFC-125</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C2HF5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32.6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4600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920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HFC-134</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C2H2F4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HFC-134a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CH2FCF3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14.6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HFC-152a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C2H4F2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460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140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HFC-143</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C2H3F3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94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HFC-143a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C2H3F3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48.3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HFC-227ea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C3HF7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36.5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950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HFC-236fa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C3H2F6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209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HFC-245ca</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C3H3F5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560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Sulphur hexafluoride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SF6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16300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23900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34900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Perfluoromethane </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CF4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6500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ea typeface="Times New Roman" pitchFamily="18" charset="0"/>
                          <a:cs typeface="Arial" charset="0"/>
                        </a:rPr>
                        <a:t>10000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Perfluoroethane </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C2F6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9200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14000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Perfluoropropane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C3F8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2600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7000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Perfluorobutane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C4F10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2600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7000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Perfluorocyclobutane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c-C4F8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6000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8700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12700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Perfluoropentane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C5F12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4100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7500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11000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ea typeface="Times New Roman" pitchFamily="18" charset="0"/>
                          <a:cs typeface="Arial" charset="0"/>
                        </a:rPr>
                        <a:t>Perfluorohexane</a:t>
                      </a:r>
                      <a:endParaRPr kumimoji="0" lang="en-US" sz="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C6F14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3200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7400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ea typeface="Times New Roman" pitchFamily="18" charset="0"/>
                          <a:cs typeface="Arial" charset="0"/>
                        </a:rPr>
                        <a:t>10700</a:t>
                      </a:r>
                      <a:endParaRPr kumimoji="0" lang="en-US" sz="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29527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ea typeface="Times New Roman" pitchFamily="18" charset="0"/>
                          <a:cs typeface="Arial" charset="0"/>
                        </a:rPr>
                        <a:t>§ Derived from the Bern carbon cycle model.</a:t>
                      </a:r>
                      <a:endParaRPr kumimoji="0" lang="en-US" sz="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ea typeface="Times New Roman" pitchFamily="18" charset="0"/>
                          <a:cs typeface="Arial" charset="0"/>
                        </a:rPr>
                        <a:t>* The GWP for methane includes indirect effects of </a:t>
                      </a:r>
                      <a:r>
                        <a:rPr kumimoji="0" lang="en-US" sz="800" b="0" i="1" u="none" strike="noStrike" cap="none" normalizeH="0" baseline="0" dirty="0" err="1" smtClean="0">
                          <a:ln>
                            <a:noFill/>
                          </a:ln>
                          <a:solidFill>
                            <a:schemeClr val="tx1"/>
                          </a:solidFill>
                          <a:effectLst/>
                          <a:latin typeface="Arial" charset="0"/>
                          <a:ea typeface="Times New Roman" pitchFamily="18" charset="0"/>
                          <a:cs typeface="Arial" charset="0"/>
                        </a:rPr>
                        <a:t>tropospheric</a:t>
                      </a:r>
                      <a:r>
                        <a:rPr kumimoji="0" lang="en-US" sz="800" b="0" i="1" u="none" strike="noStrike" cap="none" normalizeH="0" baseline="0" dirty="0" smtClean="0">
                          <a:ln>
                            <a:noFill/>
                          </a:ln>
                          <a:solidFill>
                            <a:schemeClr val="tx1"/>
                          </a:solidFill>
                          <a:effectLst/>
                          <a:latin typeface="Arial" charset="0"/>
                          <a:ea typeface="Times New Roman" pitchFamily="18" charset="0"/>
                          <a:cs typeface="Arial" charset="0"/>
                        </a:rPr>
                        <a:t> ozone production and stratospheric water </a:t>
                      </a:r>
                      <a:r>
                        <a:rPr kumimoji="0" lang="en-US" sz="800" b="0" i="1" u="none" strike="noStrike" cap="none" normalizeH="0" baseline="0" dirty="0" err="1" smtClean="0">
                          <a:ln>
                            <a:noFill/>
                          </a:ln>
                          <a:solidFill>
                            <a:schemeClr val="tx1"/>
                          </a:solidFill>
                          <a:effectLst/>
                          <a:latin typeface="Arial" charset="0"/>
                          <a:ea typeface="Times New Roman" pitchFamily="18" charset="0"/>
                          <a:cs typeface="Arial" charset="0"/>
                        </a:rPr>
                        <a:t>vapour</a:t>
                      </a:r>
                      <a:r>
                        <a:rPr kumimoji="0" lang="en-US" sz="800" b="0" i="1" u="none" strike="noStrike" cap="none" normalizeH="0" baseline="0" dirty="0" smtClean="0">
                          <a:ln>
                            <a:noFill/>
                          </a:ln>
                          <a:solidFill>
                            <a:schemeClr val="tx1"/>
                          </a:solidFill>
                          <a:effectLst/>
                          <a:latin typeface="Arial" charset="0"/>
                          <a:ea typeface="Times New Roman" pitchFamily="18" charset="0"/>
                          <a:cs typeface="Arial" charset="0"/>
                        </a:rPr>
                        <a:t> production.</a:t>
                      </a:r>
                      <a:endPar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r>
              <a:rPr lang="en-US" sz="1600" b="1" dirty="0" smtClean="0">
                <a:solidFill>
                  <a:srgbClr val="C00000"/>
                </a:solidFill>
              </a:rPr>
              <a:t>11</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India’s Journey towards Global GHG Mitigation</a:t>
            </a:r>
          </a:p>
        </p:txBody>
      </p:sp>
      <p:graphicFrame>
        <p:nvGraphicFramePr>
          <p:cNvPr id="3" name="Object 23"/>
          <p:cNvGraphicFramePr>
            <a:graphicFrameLocks noChangeAspect="1"/>
          </p:cNvGraphicFramePr>
          <p:nvPr/>
        </p:nvGraphicFramePr>
        <p:xfrm>
          <a:off x="762000" y="1600200"/>
          <a:ext cx="7467600" cy="4495800"/>
        </p:xfrm>
        <a:graphic>
          <a:graphicData uri="http://schemas.openxmlformats.org/presentationml/2006/ole">
            <p:oleObj spid="_x0000_s4098" name="Bitmap Image" r:id="rId3" imgW="5125165" imgH="3448531"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12</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Brief Status of RE in India – Contd.</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5"/>
          <p:cNvPicPr>
            <a:picLocks noChangeAspect="1" noChangeArrowheads="1"/>
          </p:cNvPicPr>
          <p:nvPr/>
        </p:nvPicPr>
        <p:blipFill>
          <a:blip r:embed="rId2" cstate="print"/>
          <a:srcRect/>
          <a:stretch>
            <a:fillRect/>
          </a:stretch>
        </p:blipFill>
        <p:spPr>
          <a:xfrm>
            <a:off x="838200" y="1295400"/>
            <a:ext cx="7620000" cy="4581525"/>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13</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What is CDM ?</a:t>
            </a:r>
          </a:p>
        </p:txBody>
      </p:sp>
      <p:sp>
        <p:nvSpPr>
          <p:cNvPr id="3" name="Rectangle 8"/>
          <p:cNvSpPr>
            <a:spLocks noChangeArrowheads="1"/>
          </p:cNvSpPr>
          <p:nvPr/>
        </p:nvSpPr>
        <p:spPr bwMode="auto">
          <a:xfrm>
            <a:off x="304800" y="5548313"/>
            <a:ext cx="8458200" cy="641350"/>
          </a:xfrm>
          <a:prstGeom prst="rect">
            <a:avLst/>
          </a:prstGeom>
          <a:noFill/>
          <a:ln w="9525">
            <a:noFill/>
            <a:miter lim="800000"/>
            <a:headEnd/>
            <a:tailEnd/>
          </a:ln>
        </p:spPr>
        <p:txBody>
          <a:bodyPr anchor="ctr">
            <a:spAutoFit/>
          </a:bodyPr>
          <a:lstStyle/>
          <a:p>
            <a:pPr algn="just"/>
            <a:r>
              <a:rPr lang="en-US" b="1"/>
              <a:t>Reduction at Lower Cost by investing in developing countries where marginal cost of abatement of GHGs is lower</a:t>
            </a:r>
          </a:p>
        </p:txBody>
      </p:sp>
      <p:sp>
        <p:nvSpPr>
          <p:cNvPr id="4" name="Rectangle 9"/>
          <p:cNvSpPr>
            <a:spLocks noChangeArrowheads="1"/>
          </p:cNvSpPr>
          <p:nvPr/>
        </p:nvSpPr>
        <p:spPr bwMode="auto">
          <a:xfrm>
            <a:off x="6324600" y="1447800"/>
            <a:ext cx="1752600" cy="762000"/>
          </a:xfrm>
          <a:prstGeom prst="rect">
            <a:avLst/>
          </a:prstGeom>
          <a:solidFill>
            <a:schemeClr val="accent1"/>
          </a:solidFill>
          <a:ln w="9525">
            <a:solidFill>
              <a:schemeClr val="tx1"/>
            </a:solidFill>
            <a:miter lim="800000"/>
            <a:headEnd/>
            <a:tailEnd/>
          </a:ln>
        </p:spPr>
        <p:txBody>
          <a:bodyPr wrap="none" anchor="ctr"/>
          <a:lstStyle/>
          <a:p>
            <a:pPr algn="ctr"/>
            <a:r>
              <a:rPr lang="en-US" sz="1200" b="1"/>
              <a:t>Developed Country /</a:t>
            </a:r>
          </a:p>
          <a:p>
            <a:pPr algn="ctr"/>
            <a:r>
              <a:rPr lang="en-US" sz="1200" b="1"/>
              <a:t> Govt. / Pvt. Sector</a:t>
            </a:r>
          </a:p>
        </p:txBody>
      </p:sp>
      <p:sp>
        <p:nvSpPr>
          <p:cNvPr id="5" name="Line 11"/>
          <p:cNvSpPr>
            <a:spLocks noChangeShapeType="1"/>
          </p:cNvSpPr>
          <p:nvPr/>
        </p:nvSpPr>
        <p:spPr bwMode="auto">
          <a:xfrm>
            <a:off x="7010400" y="2362200"/>
            <a:ext cx="0" cy="2362200"/>
          </a:xfrm>
          <a:prstGeom prst="line">
            <a:avLst/>
          </a:prstGeom>
          <a:noFill/>
          <a:ln w="9525">
            <a:solidFill>
              <a:schemeClr val="tx1"/>
            </a:solidFill>
            <a:round/>
            <a:headEnd/>
            <a:tailEnd type="triangle" w="med" len="med"/>
          </a:ln>
        </p:spPr>
        <p:txBody>
          <a:bodyPr/>
          <a:lstStyle/>
          <a:p>
            <a:endParaRPr lang="en-US"/>
          </a:p>
        </p:txBody>
      </p:sp>
      <p:sp>
        <p:nvSpPr>
          <p:cNvPr id="6" name="Line 12"/>
          <p:cNvSpPr>
            <a:spLocks noChangeShapeType="1"/>
          </p:cNvSpPr>
          <p:nvPr/>
        </p:nvSpPr>
        <p:spPr bwMode="auto">
          <a:xfrm flipV="1">
            <a:off x="7543800" y="2362200"/>
            <a:ext cx="0" cy="2362200"/>
          </a:xfrm>
          <a:prstGeom prst="line">
            <a:avLst/>
          </a:prstGeom>
          <a:noFill/>
          <a:ln w="9525">
            <a:solidFill>
              <a:schemeClr val="tx1"/>
            </a:solidFill>
            <a:round/>
            <a:headEnd/>
            <a:tailEnd type="triangle" w="med" len="med"/>
          </a:ln>
        </p:spPr>
        <p:txBody>
          <a:bodyPr/>
          <a:lstStyle/>
          <a:p>
            <a:endParaRPr lang="en-US"/>
          </a:p>
        </p:txBody>
      </p:sp>
      <p:sp>
        <p:nvSpPr>
          <p:cNvPr id="7" name="WordArt 14"/>
          <p:cNvSpPr>
            <a:spLocks noChangeArrowheads="1" noChangeShapeType="1" noTextEdit="1"/>
          </p:cNvSpPr>
          <p:nvPr/>
        </p:nvSpPr>
        <p:spPr bwMode="auto">
          <a:xfrm rot="5400000">
            <a:off x="6819900" y="3467100"/>
            <a:ext cx="2286000" cy="228600"/>
          </a:xfrm>
          <a:prstGeom prst="rect">
            <a:avLst/>
          </a:prstGeom>
        </p:spPr>
        <p:txBody>
          <a:bodyPr vert="wordArtVert" wrap="none" fromWordArt="1">
            <a:prstTxWarp prst="textPlain">
              <a:avLst>
                <a:gd name="adj" fmla="val 50000"/>
              </a:avLst>
            </a:prstTxWarp>
          </a:bodyPr>
          <a:lstStyle/>
          <a:p>
            <a:pPr algn="ctr" fontAlgn="auto"/>
            <a:r>
              <a:rPr lang="en-US" sz="900" kern="10">
                <a:ln w="9525">
                  <a:solidFill>
                    <a:srgbClr val="000080"/>
                  </a:solidFill>
                  <a:round/>
                  <a:headEnd/>
                  <a:tailEnd/>
                </a:ln>
                <a:solidFill>
                  <a:srgbClr val="000000"/>
                </a:solidFill>
                <a:latin typeface="Arial"/>
                <a:cs typeface="Arial"/>
              </a:rPr>
              <a:t>Carbon Credits</a:t>
            </a:r>
          </a:p>
        </p:txBody>
      </p:sp>
      <p:sp>
        <p:nvSpPr>
          <p:cNvPr id="8" name="WordArt 16"/>
          <p:cNvSpPr>
            <a:spLocks noChangeArrowheads="1" noChangeShapeType="1" noTextEdit="1"/>
          </p:cNvSpPr>
          <p:nvPr/>
        </p:nvSpPr>
        <p:spPr bwMode="auto">
          <a:xfrm rot="5400000">
            <a:off x="5295900" y="3467100"/>
            <a:ext cx="2362200" cy="152400"/>
          </a:xfrm>
          <a:prstGeom prst="rect">
            <a:avLst/>
          </a:prstGeom>
        </p:spPr>
        <p:txBody>
          <a:bodyPr vert="wordArtVert" wrap="none" fromWordArt="1">
            <a:prstTxWarp prst="textPlain">
              <a:avLst>
                <a:gd name="adj" fmla="val 50000"/>
              </a:avLst>
            </a:prstTxWarp>
          </a:bodyPr>
          <a:lstStyle/>
          <a:p>
            <a:pPr algn="ctr" fontAlgn="auto"/>
            <a:r>
              <a:rPr lang="en-US" sz="900" kern="10">
                <a:ln w="9525">
                  <a:solidFill>
                    <a:srgbClr val="008000"/>
                  </a:solidFill>
                  <a:round/>
                  <a:headEnd/>
                  <a:tailEnd/>
                </a:ln>
                <a:solidFill>
                  <a:srgbClr val="008000"/>
                </a:solidFill>
                <a:latin typeface="Arial"/>
                <a:cs typeface="Arial"/>
              </a:rPr>
              <a:t>Sale Proceeds</a:t>
            </a:r>
          </a:p>
        </p:txBody>
      </p:sp>
      <p:graphicFrame>
        <p:nvGraphicFramePr>
          <p:cNvPr id="9" name="Object 17"/>
          <p:cNvGraphicFramePr>
            <a:graphicFrameLocks noChangeAspect="1"/>
          </p:cNvGraphicFramePr>
          <p:nvPr/>
        </p:nvGraphicFramePr>
        <p:xfrm>
          <a:off x="457200" y="1371600"/>
          <a:ext cx="5295900" cy="3763963"/>
        </p:xfrm>
        <a:graphic>
          <a:graphicData uri="http://schemas.openxmlformats.org/presentationml/2006/ole">
            <p:oleObj spid="_x0000_s5122" name="Bitmap Image" r:id="rId3" imgW="3801006" imgH="3076190" progId="PBrush">
              <p:embed/>
            </p:oleObj>
          </a:graphicData>
        </a:graphic>
      </p:graphicFrame>
      <p:sp>
        <p:nvSpPr>
          <p:cNvPr id="10" name="TextBox 9"/>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11" name="Footer Placeholder 10"/>
          <p:cNvSpPr>
            <a:spLocks noGrp="1"/>
          </p:cNvSpPr>
          <p:nvPr>
            <p:ph type="ftr" sz="quarter" idx="11"/>
          </p:nvPr>
        </p:nvSpPr>
        <p:spPr/>
        <p:txBody>
          <a:bodyPr/>
          <a:lstStyle/>
          <a:p>
            <a:r>
              <a:rPr lang="en-US" sz="1600" b="1" dirty="0" smtClean="0">
                <a:solidFill>
                  <a:srgbClr val="C00000"/>
                </a:solidFill>
              </a:rPr>
              <a:t>14</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38200" y="381000"/>
            <a:ext cx="7391400" cy="457200"/>
          </a:xfrm>
          <a:prstGeom prst="rect">
            <a:avLst/>
          </a:prstGeom>
          <a:noFill/>
          <a:ln w="9525">
            <a:noFill/>
            <a:miter lim="800000"/>
            <a:headEnd/>
            <a:tailEnd/>
          </a:ln>
        </p:spPr>
        <p:txBody>
          <a:bodyPr>
            <a:spAutoFit/>
          </a:bodyPr>
          <a:lstStyle/>
          <a:p>
            <a:pPr algn="ctr">
              <a:spcBef>
                <a:spcPct val="50000"/>
              </a:spcBef>
            </a:pPr>
            <a:r>
              <a:rPr lang="en-US" sz="2400" b="1" dirty="0"/>
              <a:t>Where is CDM Applicable ?</a:t>
            </a:r>
          </a:p>
        </p:txBody>
      </p:sp>
      <p:graphicFrame>
        <p:nvGraphicFramePr>
          <p:cNvPr id="3" name="Object 6"/>
          <p:cNvGraphicFramePr>
            <a:graphicFrameLocks noChangeAspect="1"/>
          </p:cNvGraphicFramePr>
          <p:nvPr/>
        </p:nvGraphicFramePr>
        <p:xfrm>
          <a:off x="304800" y="1295400"/>
          <a:ext cx="8382000" cy="4721225"/>
        </p:xfrm>
        <a:graphic>
          <a:graphicData uri="http://schemas.openxmlformats.org/presentationml/2006/ole">
            <p:oleObj spid="_x0000_s6146" name="Bitmap Image" r:id="rId3" imgW="7190476" imgH="4342857"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15</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229600" cy="1189038"/>
          </a:xfrm>
          <a:prstGeom prst="rect">
            <a:avLst/>
          </a:prstGeom>
          <a:solidFill>
            <a:schemeClr val="bg2">
              <a:alpha val="78038"/>
            </a:schemeClr>
          </a:solidFill>
          <a:ln>
            <a:solidFill>
              <a:schemeClr val="tx2"/>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mj-cs"/>
              </a:rPr>
              <a:t>Sources of  Renewable Energy</a:t>
            </a:r>
          </a:p>
        </p:txBody>
      </p:sp>
      <p:sp>
        <p:nvSpPr>
          <p:cNvPr id="3" name="Rectangle 3"/>
          <p:cNvSpPr txBox="1">
            <a:spLocks noChangeArrowheads="1"/>
          </p:cNvSpPr>
          <p:nvPr/>
        </p:nvSpPr>
        <p:spPr>
          <a:xfrm>
            <a:off x="457200" y="1905000"/>
            <a:ext cx="8229600" cy="4221163"/>
          </a:xfrm>
          <a:prstGeom prst="rect">
            <a:avLst/>
          </a:prstGeom>
          <a:solidFill>
            <a:schemeClr val="accent5">
              <a:lumMod val="60000"/>
              <a:lumOff val="40000"/>
            </a:schemeClr>
          </a:solidFill>
        </p:spPr>
        <p:txBody>
          <a:bodyPr/>
          <a:lstStyle/>
          <a:p>
            <a:pPr marL="533400" marR="0" lvl="0" indent="-5334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sng" strike="noStrike" kern="1200" cap="none" spc="0" normalizeH="0" baseline="0" noProof="0" dirty="0" smtClean="0">
                <a:ln>
                  <a:noFill/>
                </a:ln>
                <a:solidFill>
                  <a:schemeClr val="accent1"/>
                </a:solidFill>
                <a:effectLst/>
                <a:uLnTx/>
                <a:uFillTx/>
                <a:latin typeface="+mn-lt"/>
                <a:ea typeface="+mn-ea"/>
                <a:cs typeface="+mn-cs"/>
              </a:rPr>
              <a:t> </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Wind</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Mini Hydro &lt; 25 MW</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Solar-Photovoltaic / thermal</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Biomass</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Tidal water</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Waste </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Geothermal</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Bio fuel</a:t>
            </a:r>
            <a:endParaRPr kumimoji="0" lang="en-US" sz="2800" b="0" i="0" u="sng" strike="noStrike" kern="1200" cap="none" spc="0" normalizeH="0" baseline="0" noProof="0" dirty="0" smtClean="0">
              <a:ln>
                <a:noFill/>
              </a:ln>
              <a:effectLst/>
              <a:uLnTx/>
              <a:uFillTx/>
              <a:latin typeface="+mn-lt"/>
              <a:ea typeface="+mn-ea"/>
              <a:cs typeface="+mn-cs"/>
            </a:endParaRPr>
          </a:p>
        </p:txBody>
      </p:sp>
      <p:pic>
        <p:nvPicPr>
          <p:cNvPr id="4" name="Picture 34" descr="India-Flag%2520300x200">
            <a:hlinkClick r:id="rId2"/>
          </p:cNvPr>
          <p:cNvPicPr>
            <a:picLocks noChangeAspect="1" noChangeArrowheads="1"/>
          </p:cNvPicPr>
          <p:nvPr/>
        </p:nvPicPr>
        <p:blipFill>
          <a:blip r:embed="rId3" cstate="print"/>
          <a:srcRect/>
          <a:stretch>
            <a:fillRect/>
          </a:stretch>
        </p:blipFill>
        <p:spPr bwMode="auto">
          <a:xfrm>
            <a:off x="457200" y="228600"/>
            <a:ext cx="1524000" cy="1203325"/>
          </a:xfrm>
          <a:prstGeom prst="rect">
            <a:avLst/>
          </a:prstGeom>
          <a:noFill/>
          <a:ln w="9525">
            <a:noFill/>
            <a:miter lim="800000"/>
            <a:headEnd/>
            <a:tailEnd/>
          </a:ln>
        </p:spPr>
      </p:pic>
      <p:sp>
        <p:nvSpPr>
          <p:cNvPr id="5" name="TextBox 4"/>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6" name="Footer Placeholder 5"/>
          <p:cNvSpPr>
            <a:spLocks noGrp="1"/>
          </p:cNvSpPr>
          <p:nvPr>
            <p:ph type="ftr" sz="quarter" idx="11"/>
          </p:nvPr>
        </p:nvSpPr>
        <p:spPr/>
        <p:txBody>
          <a:bodyPr/>
          <a:lstStyle/>
          <a:p>
            <a:r>
              <a:rPr lang="en-US" sz="1600" b="1" dirty="0" smtClean="0">
                <a:solidFill>
                  <a:srgbClr val="C00000"/>
                </a:solidFill>
              </a:rPr>
              <a:t>16</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Project Developer</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Object 6"/>
          <p:cNvGraphicFramePr>
            <a:graphicFrameLocks noChangeAspect="1"/>
          </p:cNvGraphicFramePr>
          <p:nvPr/>
        </p:nvGraphicFramePr>
        <p:xfrm>
          <a:off x="457200" y="1219200"/>
          <a:ext cx="8229600" cy="4891088"/>
        </p:xfrm>
        <a:graphic>
          <a:graphicData uri="http://schemas.openxmlformats.org/presentationml/2006/ole">
            <p:oleObj spid="_x0000_s7170" name="Bitmap Image" r:id="rId3" imgW="7466667" imgH="4495238"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17</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8"/>
          <p:cNvGraphicFramePr>
            <a:graphicFrameLocks noChangeAspect="1"/>
          </p:cNvGraphicFramePr>
          <p:nvPr/>
        </p:nvGraphicFramePr>
        <p:xfrm>
          <a:off x="381000" y="381000"/>
          <a:ext cx="8382000" cy="5791200"/>
        </p:xfrm>
        <a:graphic>
          <a:graphicData uri="http://schemas.openxmlformats.org/presentationml/2006/ole">
            <p:oleObj spid="_x0000_s8194" name="Bitmap Image" r:id="rId3" imgW="6792273" imgH="4753639" progId="PBrush">
              <p:embed/>
            </p:oleObj>
          </a:graphicData>
        </a:graphic>
      </p:graphicFrame>
      <p:sp>
        <p:nvSpPr>
          <p:cNvPr id="3" name="TextBox 2"/>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4" name="Footer Placeholder 3"/>
          <p:cNvSpPr>
            <a:spLocks noGrp="1"/>
          </p:cNvSpPr>
          <p:nvPr>
            <p:ph type="ftr" sz="quarter" idx="11"/>
          </p:nvPr>
        </p:nvSpPr>
        <p:spPr/>
        <p:txBody>
          <a:bodyPr/>
          <a:lstStyle/>
          <a:p>
            <a:r>
              <a:rPr lang="en-US" sz="1600" b="1" dirty="0" smtClean="0">
                <a:solidFill>
                  <a:srgbClr val="C00000"/>
                </a:solidFill>
              </a:rPr>
              <a:t>18</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Disclaimer</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This presentation is intended for an educational purpose only.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The data / facts / figures used in this presentation have been culled / obtained from various Governmental and non-Governmental agencies published reports and author has no control as to the correctness / veracity of the same.</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6" name="Footer Placeholder 5"/>
          <p:cNvSpPr>
            <a:spLocks noGrp="1"/>
          </p:cNvSpPr>
          <p:nvPr>
            <p:ph type="ftr" sz="quarter" idx="11"/>
          </p:nvPr>
        </p:nvSpPr>
        <p:spPr/>
        <p:txBody>
          <a:bodyPr/>
          <a:lstStyle/>
          <a:p>
            <a:r>
              <a:rPr lang="en-US" sz="1400" b="1" dirty="0" smtClean="0">
                <a:solidFill>
                  <a:srgbClr val="C00000"/>
                </a:solidFill>
              </a:rPr>
              <a:t>1</a:t>
            </a:r>
            <a:endParaRPr lang="en-US" sz="1400"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457200" y="274638"/>
            <a:ext cx="8229600" cy="1143000"/>
          </a:xfrm>
          <a:prstGeom prst="rect">
            <a:avLst/>
          </a:prstGeom>
          <a:ln>
            <a:solidFill>
              <a:srgbClr val="FF505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3366"/>
                </a:solidFill>
                <a:effectLst/>
                <a:uLnTx/>
                <a:uFillTx/>
                <a:latin typeface="+mj-lt"/>
                <a:ea typeface="+mj-ea"/>
                <a:cs typeface="+mj-cs"/>
              </a:rPr>
              <a:t>CDM Statistics</a:t>
            </a:r>
            <a:r>
              <a:rPr kumimoji="0" lang="en-US" sz="3200" b="0" i="0" u="none" strike="noStrike" kern="1200" cap="none" spc="0" normalizeH="0" baseline="0" noProof="0" dirty="0" smtClean="0">
                <a:ln>
                  <a:noFill/>
                </a:ln>
                <a:solidFill>
                  <a:schemeClr val="folHlink"/>
                </a:solidFill>
                <a:effectLst/>
                <a:uLnTx/>
                <a:uFillTx/>
                <a:latin typeface="+mj-lt"/>
                <a:ea typeface="+mj-ea"/>
                <a:cs typeface="+mj-cs"/>
              </a:rPr>
              <a:t> </a:t>
            </a:r>
            <a:br>
              <a:rPr kumimoji="0" lang="en-US" sz="3200" b="0" i="0" u="none" strike="noStrike" kern="1200" cap="none" spc="0" normalizeH="0" baseline="0" noProof="0" dirty="0" smtClean="0">
                <a:ln>
                  <a:noFill/>
                </a:ln>
                <a:solidFill>
                  <a:schemeClr val="folHlink"/>
                </a:solidFill>
                <a:effectLst/>
                <a:uLnTx/>
                <a:uFillTx/>
                <a:latin typeface="+mj-lt"/>
                <a:ea typeface="+mj-ea"/>
                <a:cs typeface="+mj-cs"/>
              </a:rPr>
            </a:br>
            <a:r>
              <a:rPr kumimoji="0" lang="en-US" sz="1600" b="0" i="0" u="none" strike="noStrike" kern="1200" cap="none" spc="0" normalizeH="0" baseline="0" noProof="0" dirty="0" smtClean="0">
                <a:ln>
                  <a:noFill/>
                </a:ln>
                <a:solidFill>
                  <a:schemeClr val="tx2"/>
                </a:solidFill>
                <a:effectLst/>
                <a:uLnTx/>
                <a:uFillTx/>
                <a:latin typeface="+mj-lt"/>
                <a:ea typeface="+mj-ea"/>
                <a:cs typeface="+mj-cs"/>
              </a:rPr>
              <a:t>(source: </a:t>
            </a:r>
            <a:r>
              <a:rPr kumimoji="0" lang="en-US" sz="1600" b="0" i="0" u="none" strike="noStrike" kern="1200" cap="none" spc="0" normalizeH="0" baseline="0" noProof="0" dirty="0" smtClean="0">
                <a:ln>
                  <a:noFill/>
                </a:ln>
                <a:solidFill>
                  <a:schemeClr val="tx2"/>
                </a:solidFill>
                <a:effectLst/>
                <a:uLnTx/>
                <a:uFillTx/>
                <a:latin typeface="+mj-lt"/>
                <a:ea typeface="+mj-ea"/>
                <a:cs typeface="+mj-cs"/>
                <a:hlinkClick r:id="rId2"/>
              </a:rPr>
              <a:t>http://cdm.unfccc.int/Statistics/index.html</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 as on 15-10-2008</a:t>
            </a:r>
          </a:p>
        </p:txBody>
      </p:sp>
      <p:graphicFrame>
        <p:nvGraphicFramePr>
          <p:cNvPr id="3" name="Group 34"/>
          <p:cNvGraphicFramePr>
            <a:graphicFrameLocks/>
          </p:cNvGraphicFramePr>
          <p:nvPr/>
        </p:nvGraphicFramePr>
        <p:xfrm>
          <a:off x="457200" y="1600200"/>
          <a:ext cx="8229600" cy="4525964"/>
        </p:xfrm>
        <a:graphic>
          <a:graphicData uri="http://schemas.openxmlformats.org/drawingml/2006/table">
            <a:tbl>
              <a:tblPr/>
              <a:tblGrid>
                <a:gridCol w="2743200"/>
                <a:gridCol w="2743200"/>
                <a:gridCol w="27432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Annual Average CERs*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Expected CERs until end of 2012**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A50021"/>
                          </a:solidFill>
                          <a:effectLst/>
                          <a:latin typeface="Arial" charset="0"/>
                        </a:rPr>
                        <a:t>CDM project pipeline: &gt; 3000 of which</a:t>
                      </a:r>
                      <a:br>
                        <a:rPr kumimoji="0" lang="en-US" sz="1800" b="0" i="0" u="none" strike="noStrike" cap="none" normalizeH="0" baseline="0" smtClean="0">
                          <a:ln>
                            <a:noFill/>
                          </a:ln>
                          <a:solidFill>
                            <a:srgbClr val="A50021"/>
                          </a:solidFill>
                          <a:effectLst/>
                          <a:latin typeface="Arial" charset="0"/>
                        </a:rPr>
                      </a:br>
                      <a:endParaRPr kumimoji="0" lang="en-US" sz="1800" b="0" i="0" u="none" strike="noStrike" cap="none" normalizeH="0" baseline="0" smtClean="0">
                        <a:ln>
                          <a:noFill/>
                        </a:ln>
                        <a:solidFill>
                          <a:srgbClr val="A5002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&gt; 2,700,000,000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A50021"/>
                          </a:solidFill>
                          <a:effectLst/>
                          <a:latin typeface="Arial" charset="0"/>
                        </a:rPr>
                        <a:t>--- 1183 are registered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227,697,552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&gt; 1,330,000,000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A50021"/>
                          </a:solidFill>
                          <a:effectLst/>
                          <a:latin typeface="Arial" charset="0"/>
                        </a:rPr>
                        <a:t>--- 91 are requesting registration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31,237,639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6600CC"/>
                          </a:solidFill>
                          <a:effectLst/>
                          <a:latin typeface="Arial" charset="0"/>
                        </a:rPr>
                        <a:t>&gt; 130,000,000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19</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http://cdm.unfccc.int/Statistics/Registration/RegisteredProjActivityChart?party=HostParties&amp;activity=NumberOfProjects&amp;cacheok=True"/>
          <p:cNvPicPr>
            <a:picLocks noChangeAspect="1" noChangeArrowheads="1"/>
          </p:cNvPicPr>
          <p:nvPr/>
        </p:nvPicPr>
        <p:blipFill>
          <a:blip r:embed="rId2" r:link="rId3" cstate="print"/>
          <a:srcRect/>
          <a:stretch>
            <a:fillRect/>
          </a:stretch>
        </p:blipFill>
        <p:spPr bwMode="auto">
          <a:xfrm>
            <a:off x="228600" y="990600"/>
            <a:ext cx="8686800" cy="5105400"/>
          </a:xfrm>
          <a:prstGeom prst="rect">
            <a:avLst/>
          </a:prstGeom>
          <a:noFill/>
          <a:ln w="9525">
            <a:noFill/>
            <a:miter lim="800000"/>
            <a:headEnd/>
            <a:tailEnd/>
          </a:ln>
        </p:spPr>
      </p:pic>
      <p:sp>
        <p:nvSpPr>
          <p:cNvPr id="7"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Registration</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 Indian Registered projects 358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20</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Registration</a:t>
            </a:r>
            <a:r>
              <a:rPr kumimoji="0" lang="en-US" sz="16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1800" b="1" i="0" u="none" strike="noStrike" kern="1200" cap="none" spc="0" normalizeH="0" baseline="0" noProof="0" dirty="0" smtClean="0">
                <a:ln>
                  <a:noFill/>
                </a:ln>
                <a:solidFill>
                  <a:schemeClr val="tx2"/>
                </a:solidFill>
                <a:effectLst/>
                <a:uLnTx/>
                <a:uFillTx/>
                <a:latin typeface="+mj-lt"/>
                <a:ea typeface="+mj-ea"/>
                <a:cs typeface="+mj-cs"/>
              </a:rPr>
              <a:t>Carbon Emission Reductions </a:t>
            </a:r>
            <a:r>
              <a:rPr kumimoji="0" lang="en-US" sz="1800" b="0" i="0" u="none" strike="noStrike" kern="1200" cap="none" spc="0" normalizeH="0" baseline="0" noProof="0" dirty="0" smtClean="0">
                <a:ln>
                  <a:noFill/>
                </a:ln>
                <a:solidFill>
                  <a:schemeClr val="tx2"/>
                </a:solidFill>
                <a:effectLst/>
                <a:uLnTx/>
                <a:uFillTx/>
                <a:latin typeface="+mj-lt"/>
                <a:ea typeface="+mj-ea"/>
                <a:cs typeface="+mj-cs"/>
              </a:rPr>
              <a:t>India 31,122,524</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 </a:t>
            </a:r>
          </a:p>
        </p:txBody>
      </p:sp>
      <p:pic>
        <p:nvPicPr>
          <p:cNvPr id="3" name="Picture 4" descr="RegisteredProjActivityChart?party=HostParties&amp;activity=AmountOfReductions&amp;cacheok=True"/>
          <p:cNvPicPr>
            <a:picLocks noChangeAspect="1" noChangeArrowheads="1"/>
          </p:cNvPicPr>
          <p:nvPr/>
        </p:nvPicPr>
        <p:blipFill>
          <a:blip r:embed="rId2" cstate="print"/>
          <a:srcRect/>
          <a:stretch>
            <a:fillRect/>
          </a:stretch>
        </p:blipFill>
        <p:spPr>
          <a:xfrm>
            <a:off x="304800" y="914400"/>
            <a:ext cx="8610600" cy="5335588"/>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21</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Registration by scope</a:t>
            </a:r>
          </a:p>
        </p:txBody>
      </p:sp>
      <p:pic>
        <p:nvPicPr>
          <p:cNvPr id="3" name="Picture 4" descr="RegisteredProjByScopeChart?cacheok=True"/>
          <p:cNvPicPr>
            <a:picLocks noChangeAspect="1" noChangeArrowheads="1"/>
          </p:cNvPicPr>
          <p:nvPr/>
        </p:nvPicPr>
        <p:blipFill>
          <a:blip r:embed="rId2" cstate="print"/>
          <a:srcRect/>
          <a:stretch>
            <a:fillRect/>
          </a:stretch>
        </p:blipFill>
        <p:spPr>
          <a:xfrm>
            <a:off x="228600" y="990600"/>
            <a:ext cx="8686800" cy="5264150"/>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22</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981200" y="2057400"/>
            <a:ext cx="5334000" cy="2895600"/>
            <a:chOff x="1392" y="1296"/>
            <a:chExt cx="3360" cy="2112"/>
          </a:xfrm>
        </p:grpSpPr>
        <p:sp>
          <p:nvSpPr>
            <p:cNvPr id="3" name="Oval 4"/>
            <p:cNvSpPr>
              <a:spLocks noChangeArrowheads="1"/>
            </p:cNvSpPr>
            <p:nvPr/>
          </p:nvSpPr>
          <p:spPr bwMode="auto">
            <a:xfrm>
              <a:off x="1392" y="1296"/>
              <a:ext cx="3360" cy="2112"/>
            </a:xfrm>
            <a:prstGeom prst="ellipse">
              <a:avLst/>
            </a:prstGeom>
            <a:solidFill>
              <a:srgbClr val="FFFF99"/>
            </a:solidFill>
            <a:ln w="38100">
              <a:solidFill>
                <a:schemeClr val="tx1"/>
              </a:solidFill>
              <a:round/>
              <a:headEnd/>
              <a:tailEnd/>
            </a:ln>
          </p:spPr>
          <p:txBody>
            <a:bodyPr wrap="none" anchor="ctr"/>
            <a:lstStyle/>
            <a:p>
              <a:endParaRPr lang="en-US"/>
            </a:p>
          </p:txBody>
        </p:sp>
        <p:sp>
          <p:nvSpPr>
            <p:cNvPr id="4" name="Line 5"/>
            <p:cNvSpPr>
              <a:spLocks noChangeShapeType="1"/>
            </p:cNvSpPr>
            <p:nvPr/>
          </p:nvSpPr>
          <p:spPr bwMode="auto">
            <a:xfrm>
              <a:off x="1776" y="1680"/>
              <a:ext cx="1296" cy="672"/>
            </a:xfrm>
            <a:prstGeom prst="line">
              <a:avLst/>
            </a:prstGeom>
            <a:noFill/>
            <a:ln w="38100">
              <a:solidFill>
                <a:schemeClr val="tx1"/>
              </a:solidFill>
              <a:round/>
              <a:headEnd/>
              <a:tailEnd/>
            </a:ln>
          </p:spPr>
          <p:txBody>
            <a:bodyPr/>
            <a:lstStyle/>
            <a:p>
              <a:endParaRPr lang="en-US"/>
            </a:p>
          </p:txBody>
        </p:sp>
        <p:sp>
          <p:nvSpPr>
            <p:cNvPr id="5" name="Line 6"/>
            <p:cNvSpPr>
              <a:spLocks noChangeShapeType="1"/>
            </p:cNvSpPr>
            <p:nvPr/>
          </p:nvSpPr>
          <p:spPr bwMode="auto">
            <a:xfrm flipH="1">
              <a:off x="3072" y="1680"/>
              <a:ext cx="1296" cy="672"/>
            </a:xfrm>
            <a:prstGeom prst="line">
              <a:avLst/>
            </a:prstGeom>
            <a:noFill/>
            <a:ln w="38100">
              <a:solidFill>
                <a:schemeClr val="tx1"/>
              </a:solidFill>
              <a:round/>
              <a:headEnd/>
              <a:tailEnd/>
            </a:ln>
          </p:spPr>
          <p:txBody>
            <a:bodyPr/>
            <a:lstStyle/>
            <a:p>
              <a:endParaRPr lang="en-US"/>
            </a:p>
          </p:txBody>
        </p:sp>
        <p:sp>
          <p:nvSpPr>
            <p:cNvPr id="6" name="Line 7"/>
            <p:cNvSpPr>
              <a:spLocks noChangeShapeType="1"/>
            </p:cNvSpPr>
            <p:nvPr/>
          </p:nvSpPr>
          <p:spPr bwMode="auto">
            <a:xfrm flipH="1">
              <a:off x="3072" y="2352"/>
              <a:ext cx="0" cy="1056"/>
            </a:xfrm>
            <a:prstGeom prst="line">
              <a:avLst/>
            </a:prstGeom>
            <a:noFill/>
            <a:ln w="38100">
              <a:solidFill>
                <a:schemeClr val="tx1"/>
              </a:solidFill>
              <a:round/>
              <a:headEnd/>
              <a:tailEnd/>
            </a:ln>
          </p:spPr>
          <p:txBody>
            <a:bodyPr/>
            <a:lstStyle/>
            <a:p>
              <a:endParaRPr lang="en-US"/>
            </a:p>
          </p:txBody>
        </p:sp>
      </p:grpSp>
      <p:sp>
        <p:nvSpPr>
          <p:cNvPr id="7" name="Rectangle 8"/>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smtClean="0">
                <a:ln>
                  <a:noFill/>
                </a:ln>
                <a:solidFill>
                  <a:schemeClr val="tx1"/>
                </a:solidFill>
                <a:effectLst/>
                <a:uLnTx/>
                <a:uFillTx/>
                <a:latin typeface="+mj-lt"/>
                <a:ea typeface="+mj-ea"/>
                <a:cs typeface="+mj-cs"/>
              </a:rPr>
              <a:t>What motivates buyers?</a:t>
            </a:r>
            <a:endParaRPr kumimoji="0" lang="en-A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Rectangle 9"/>
          <p:cNvSpPr>
            <a:spLocks noChangeArrowheads="1"/>
          </p:cNvSpPr>
          <p:nvPr/>
        </p:nvSpPr>
        <p:spPr bwMode="auto">
          <a:xfrm>
            <a:off x="3200400" y="5334000"/>
            <a:ext cx="3048000" cy="825500"/>
          </a:xfrm>
          <a:prstGeom prst="rect">
            <a:avLst/>
          </a:prstGeom>
          <a:noFill/>
          <a:ln w="9525">
            <a:noFill/>
            <a:miter lim="800000"/>
            <a:headEnd/>
            <a:tailEnd/>
          </a:ln>
        </p:spPr>
        <p:txBody>
          <a:bodyPr>
            <a:spAutoFit/>
          </a:bodyPr>
          <a:lstStyle/>
          <a:p>
            <a:pPr algn="ctr">
              <a:spcBef>
                <a:spcPct val="50000"/>
              </a:spcBef>
            </a:pPr>
            <a:r>
              <a:rPr lang="en-AU" sz="1600" b="1"/>
              <a:t>Market for Carbon Credits</a:t>
            </a:r>
            <a:br>
              <a:rPr lang="en-AU" sz="1600" b="1"/>
            </a:br>
            <a:r>
              <a:rPr lang="en-AU" sz="1600"/>
              <a:t>Projected €60 billion</a:t>
            </a:r>
            <a:br>
              <a:rPr lang="en-AU" sz="1600"/>
            </a:br>
            <a:r>
              <a:rPr lang="en-AU" sz="1600"/>
              <a:t>by end 2012</a:t>
            </a:r>
          </a:p>
        </p:txBody>
      </p:sp>
      <p:sp>
        <p:nvSpPr>
          <p:cNvPr id="9" name="AutoShape 13"/>
          <p:cNvSpPr>
            <a:spLocks/>
          </p:cNvSpPr>
          <p:nvPr/>
        </p:nvSpPr>
        <p:spPr bwMode="auto">
          <a:xfrm>
            <a:off x="6934200" y="1219200"/>
            <a:ext cx="1828800" cy="990600"/>
          </a:xfrm>
          <a:prstGeom prst="borderCallout2">
            <a:avLst>
              <a:gd name="adj1" fmla="val 11537"/>
              <a:gd name="adj2" fmla="val -4167"/>
              <a:gd name="adj3" fmla="val 11537"/>
              <a:gd name="adj4" fmla="val -62241"/>
              <a:gd name="adj5" fmla="val 77245"/>
              <a:gd name="adj6" fmla="val -122310"/>
            </a:avLst>
          </a:prstGeom>
          <a:solidFill>
            <a:srgbClr val="C0C0C0"/>
          </a:solidFill>
          <a:ln w="9525">
            <a:solidFill>
              <a:schemeClr val="tx1"/>
            </a:solidFill>
            <a:miter lim="800000"/>
            <a:headEnd/>
            <a:tailEnd/>
          </a:ln>
        </p:spPr>
        <p:txBody>
          <a:bodyPr/>
          <a:lstStyle/>
          <a:p>
            <a:r>
              <a:rPr lang="en-AU" sz="1400"/>
              <a:t>Mandatory legal obligation to reduce greenhouse gas emissions</a:t>
            </a:r>
          </a:p>
          <a:p>
            <a:endParaRPr lang="en-AU" sz="1400"/>
          </a:p>
        </p:txBody>
      </p:sp>
      <p:sp>
        <p:nvSpPr>
          <p:cNvPr id="10" name="AutoShape 14"/>
          <p:cNvSpPr>
            <a:spLocks/>
          </p:cNvSpPr>
          <p:nvPr/>
        </p:nvSpPr>
        <p:spPr bwMode="auto">
          <a:xfrm>
            <a:off x="228600" y="4953000"/>
            <a:ext cx="2514600" cy="1295400"/>
          </a:xfrm>
          <a:prstGeom prst="borderCallout2">
            <a:avLst>
              <a:gd name="adj1" fmla="val 8824"/>
              <a:gd name="adj2" fmla="val 103032"/>
              <a:gd name="adj3" fmla="val 8824"/>
              <a:gd name="adj4" fmla="val 120074"/>
              <a:gd name="adj5" fmla="val -7477"/>
              <a:gd name="adj6" fmla="val 130116"/>
            </a:avLst>
          </a:prstGeom>
          <a:solidFill>
            <a:srgbClr val="C0C0C0"/>
          </a:solidFill>
          <a:ln w="9525">
            <a:solidFill>
              <a:schemeClr val="tx1"/>
            </a:solidFill>
            <a:miter lim="800000"/>
            <a:headEnd/>
            <a:tailEnd/>
          </a:ln>
        </p:spPr>
        <p:txBody>
          <a:bodyPr/>
          <a:lstStyle/>
          <a:p>
            <a:r>
              <a:rPr lang="en-AU" sz="1400"/>
              <a:t>Offset real or contingent risks that regulatory barriers may arise due to significant greenhouse emissions of a project</a:t>
            </a:r>
          </a:p>
        </p:txBody>
      </p:sp>
      <p:sp>
        <p:nvSpPr>
          <p:cNvPr id="11" name="AutoShape 15"/>
          <p:cNvSpPr>
            <a:spLocks/>
          </p:cNvSpPr>
          <p:nvPr/>
        </p:nvSpPr>
        <p:spPr bwMode="auto">
          <a:xfrm>
            <a:off x="6781800" y="4953000"/>
            <a:ext cx="2209800" cy="1219200"/>
          </a:xfrm>
          <a:prstGeom prst="borderCallout2">
            <a:avLst>
              <a:gd name="adj1" fmla="val 9375"/>
              <a:gd name="adj2" fmla="val -3449"/>
              <a:gd name="adj3" fmla="val 9375"/>
              <a:gd name="adj4" fmla="val -19685"/>
              <a:gd name="adj5" fmla="val -10287"/>
              <a:gd name="adj6" fmla="val -36495"/>
            </a:avLst>
          </a:prstGeom>
          <a:solidFill>
            <a:srgbClr val="C0C0C0"/>
          </a:solidFill>
          <a:ln w="9525">
            <a:solidFill>
              <a:schemeClr val="tx1"/>
            </a:solidFill>
            <a:miter lim="800000"/>
            <a:headEnd/>
            <a:tailEnd/>
          </a:ln>
        </p:spPr>
        <p:txBody>
          <a:bodyPr/>
          <a:lstStyle/>
          <a:p>
            <a:r>
              <a:rPr lang="en-AU" sz="1400"/>
              <a:t>Voluntary compliance targets for public relations purposes or to promote products as “climate-neutral” </a:t>
            </a:r>
          </a:p>
        </p:txBody>
      </p:sp>
      <p:sp>
        <p:nvSpPr>
          <p:cNvPr id="12" name="TextBox 11"/>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13" name="Footer Placeholder 12"/>
          <p:cNvSpPr>
            <a:spLocks noGrp="1"/>
          </p:cNvSpPr>
          <p:nvPr>
            <p:ph type="ftr" sz="quarter" idx="11"/>
          </p:nvPr>
        </p:nvSpPr>
        <p:spPr/>
        <p:txBody>
          <a:bodyPr/>
          <a:lstStyle/>
          <a:p>
            <a:r>
              <a:rPr lang="en-US" sz="1600" b="1" dirty="0" smtClean="0">
                <a:solidFill>
                  <a:srgbClr val="C00000"/>
                </a:solidFill>
              </a:rPr>
              <a:t>23</a:t>
            </a:r>
            <a:endParaRPr lang="en-US" sz="16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nimBg="1" autoUpdateAnimBg="0"/>
      <p:bldP spid="1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Typical CDM Case Studies</a:t>
            </a:r>
          </a:p>
        </p:txBody>
      </p:sp>
      <p:graphicFrame>
        <p:nvGraphicFramePr>
          <p:cNvPr id="3" name="Object 6"/>
          <p:cNvGraphicFramePr>
            <a:graphicFrameLocks noChangeAspect="1"/>
          </p:cNvGraphicFramePr>
          <p:nvPr/>
        </p:nvGraphicFramePr>
        <p:xfrm>
          <a:off x="381000" y="1066800"/>
          <a:ext cx="8546434" cy="5005388"/>
        </p:xfrm>
        <a:graphic>
          <a:graphicData uri="http://schemas.openxmlformats.org/presentationml/2006/ole">
            <p:oleObj spid="_x0000_s9218" name="Bitmap Image" r:id="rId3" imgW="7219048" imgH="4420217"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24</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Some more Examples</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Object 6"/>
          <p:cNvGraphicFramePr>
            <a:graphicFrameLocks noChangeAspect="1"/>
          </p:cNvGraphicFramePr>
          <p:nvPr/>
        </p:nvGraphicFramePr>
        <p:xfrm>
          <a:off x="533400" y="1040911"/>
          <a:ext cx="8229600" cy="4997939"/>
        </p:xfrm>
        <a:graphic>
          <a:graphicData uri="http://schemas.openxmlformats.org/presentationml/2006/ole">
            <p:oleObj spid="_x0000_s10242" name="Bitmap Image" r:id="rId3" imgW="7295238" imgH="4352381"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25</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Effect of CDM credits on Investment Returns in India</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381000" y="914400"/>
          <a:ext cx="8516946" cy="5211763"/>
        </p:xfrm>
        <a:graphic>
          <a:graphicData uri="http://schemas.openxmlformats.org/presentationml/2006/ole">
            <p:oleObj spid="_x0000_s11266" name="Bitmap Image" r:id="rId3" imgW="7287642" imgH="4533333"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26</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Next Generation Energy Policy Conundrum</a:t>
            </a:r>
          </a:p>
        </p:txBody>
      </p:sp>
      <p:graphicFrame>
        <p:nvGraphicFramePr>
          <p:cNvPr id="3" name="Object 5"/>
          <p:cNvGraphicFramePr>
            <a:graphicFrameLocks noChangeAspect="1"/>
          </p:cNvGraphicFramePr>
          <p:nvPr/>
        </p:nvGraphicFramePr>
        <p:xfrm>
          <a:off x="533400" y="1066800"/>
          <a:ext cx="8194309" cy="5181600"/>
        </p:xfrm>
        <a:graphic>
          <a:graphicData uri="http://schemas.openxmlformats.org/presentationml/2006/ole">
            <p:oleObj spid="_x0000_s12290" name="Bitmap Image" r:id="rId3" imgW="7466667" imgH="4923810"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27</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810000" cy="1905000"/>
          </a:xfrm>
          <a:prstGeom prst="rect">
            <a:avLst/>
          </a:prstGeom>
          <a:solidFill>
            <a:schemeClr val="accent1"/>
          </a:solidFill>
          <a:ln w="9525">
            <a:solidFill>
              <a:schemeClr val="tx1"/>
            </a:solidFill>
            <a:miter lim="800000"/>
            <a:headEnd/>
            <a:tailEnd/>
          </a:ln>
        </p:spPr>
        <p:txBody>
          <a:bodyPr wrap="none" anchor="ctr"/>
          <a:lstStyle/>
          <a:p>
            <a:pPr algn="ctr"/>
            <a:r>
              <a:rPr lang="en-US" sz="2400" b="1" dirty="0"/>
              <a:t>Existing Wind farm</a:t>
            </a:r>
          </a:p>
          <a:p>
            <a:pPr algn="ctr"/>
            <a:r>
              <a:rPr lang="en-US" sz="2400" b="1" dirty="0"/>
              <a:t>IPP/Part of </a:t>
            </a:r>
          </a:p>
          <a:p>
            <a:pPr algn="ctr"/>
            <a:r>
              <a:rPr lang="en-US" sz="2400" b="1" dirty="0"/>
              <a:t>business assets</a:t>
            </a:r>
          </a:p>
          <a:p>
            <a:pPr algn="ctr"/>
            <a:endParaRPr lang="en-US" sz="2400" b="1" dirty="0"/>
          </a:p>
        </p:txBody>
      </p:sp>
      <p:sp>
        <p:nvSpPr>
          <p:cNvPr id="3" name="Line 3"/>
          <p:cNvSpPr>
            <a:spLocks noChangeShapeType="1"/>
          </p:cNvSpPr>
          <p:nvPr/>
        </p:nvSpPr>
        <p:spPr bwMode="auto">
          <a:xfrm>
            <a:off x="4038600" y="1066800"/>
            <a:ext cx="1905000" cy="1143000"/>
          </a:xfrm>
          <a:prstGeom prst="line">
            <a:avLst/>
          </a:prstGeom>
          <a:noFill/>
          <a:ln w="9525">
            <a:solidFill>
              <a:schemeClr val="tx1"/>
            </a:solidFill>
            <a:round/>
            <a:headEnd/>
            <a:tailEnd type="triangle" w="med" len="med"/>
          </a:ln>
        </p:spPr>
        <p:txBody>
          <a:bodyPr/>
          <a:lstStyle/>
          <a:p>
            <a:endParaRPr lang="en-US"/>
          </a:p>
        </p:txBody>
      </p:sp>
      <p:sp>
        <p:nvSpPr>
          <p:cNvPr id="4" name="Oval 4"/>
          <p:cNvSpPr>
            <a:spLocks noChangeArrowheads="1"/>
          </p:cNvSpPr>
          <p:nvPr/>
        </p:nvSpPr>
        <p:spPr bwMode="auto">
          <a:xfrm>
            <a:off x="5867400" y="1371600"/>
            <a:ext cx="2743200" cy="2209800"/>
          </a:xfrm>
          <a:prstGeom prst="ellipse">
            <a:avLst/>
          </a:prstGeom>
          <a:solidFill>
            <a:schemeClr val="accent1"/>
          </a:solidFill>
          <a:ln w="9525">
            <a:solidFill>
              <a:schemeClr val="tx1"/>
            </a:solidFill>
            <a:round/>
            <a:headEnd/>
            <a:tailEnd/>
          </a:ln>
        </p:spPr>
        <p:txBody>
          <a:bodyPr wrap="none" anchor="ctr"/>
          <a:lstStyle/>
          <a:p>
            <a:pPr algn="ctr"/>
            <a:r>
              <a:rPr lang="en-US" b="1"/>
              <a:t>Acquisition </a:t>
            </a:r>
          </a:p>
          <a:p>
            <a:pPr algn="ctr"/>
            <a:r>
              <a:rPr lang="en-US" b="1"/>
              <a:t>By existing business </a:t>
            </a:r>
          </a:p>
          <a:p>
            <a:pPr algn="ctr"/>
            <a:r>
              <a:rPr lang="en-US" b="1"/>
              <a:t>For tax saving / Captive</a:t>
            </a:r>
          </a:p>
          <a:p>
            <a:pPr algn="ctr"/>
            <a:r>
              <a:rPr lang="en-US" b="1"/>
              <a:t>Consumption</a:t>
            </a:r>
          </a:p>
          <a:p>
            <a:pPr algn="ctr"/>
            <a:endParaRPr lang="en-US" b="1"/>
          </a:p>
        </p:txBody>
      </p:sp>
      <p:sp>
        <p:nvSpPr>
          <p:cNvPr id="5" name="Text Box 5"/>
          <p:cNvSpPr txBox="1">
            <a:spLocks noChangeArrowheads="1"/>
          </p:cNvSpPr>
          <p:nvPr/>
        </p:nvSpPr>
        <p:spPr bwMode="auto">
          <a:xfrm>
            <a:off x="304800" y="2438400"/>
            <a:ext cx="5257800" cy="3632200"/>
          </a:xfrm>
          <a:prstGeom prst="rect">
            <a:avLst/>
          </a:prstGeom>
          <a:noFill/>
          <a:ln w="9525">
            <a:noFill/>
            <a:miter lim="800000"/>
            <a:headEnd/>
            <a:tailEnd/>
          </a:ln>
        </p:spPr>
        <p:txBody>
          <a:bodyPr>
            <a:spAutoFit/>
          </a:bodyPr>
          <a:lstStyle/>
          <a:p>
            <a:pPr marL="465138" indent="-465138"/>
            <a:r>
              <a:rPr lang="en-US" sz="1600" b="1"/>
              <a:t>Salient and Important Factors inviting Investment.</a:t>
            </a:r>
          </a:p>
          <a:p>
            <a:pPr marL="465138" indent="-465138">
              <a:buFontTx/>
              <a:buChar char="•"/>
            </a:pPr>
            <a:r>
              <a:rPr lang="en-US"/>
              <a:t>Depreciation on new acquired assets</a:t>
            </a:r>
          </a:p>
          <a:p>
            <a:pPr marL="465138" indent="-465138">
              <a:buFontTx/>
              <a:buChar char="•"/>
            </a:pPr>
            <a:r>
              <a:rPr lang="en-US"/>
              <a:t>Acquisition through SPV for tax free income</a:t>
            </a:r>
          </a:p>
          <a:p>
            <a:pPr marL="465138" indent="-465138">
              <a:buFontTx/>
              <a:buChar char="•"/>
            </a:pPr>
            <a:r>
              <a:rPr lang="en-US"/>
              <a:t>PTC</a:t>
            </a:r>
          </a:p>
          <a:p>
            <a:pPr marL="465138" indent="-465138">
              <a:buFontTx/>
              <a:buChar char="•"/>
            </a:pPr>
            <a:r>
              <a:rPr lang="en-US"/>
              <a:t>Carbon Credit</a:t>
            </a:r>
          </a:p>
          <a:p>
            <a:pPr marL="465138" indent="-465138">
              <a:buFontTx/>
              <a:buChar char="•"/>
            </a:pPr>
            <a:r>
              <a:rPr lang="en-US"/>
              <a:t>Verifiable Data of generation</a:t>
            </a:r>
          </a:p>
          <a:p>
            <a:pPr marL="465138" indent="-465138">
              <a:buFontTx/>
              <a:buChar char="•"/>
            </a:pPr>
            <a:r>
              <a:rPr lang="en-US"/>
              <a:t>Value for money known in advance</a:t>
            </a:r>
          </a:p>
          <a:p>
            <a:pPr marL="465138" indent="-465138">
              <a:buFontTx/>
              <a:buChar char="•"/>
            </a:pPr>
            <a:r>
              <a:rPr lang="en-US"/>
              <a:t>Improve the balance sheet strength</a:t>
            </a:r>
          </a:p>
          <a:p>
            <a:pPr marL="465138" indent="-465138">
              <a:buFontTx/>
              <a:buChar char="•"/>
            </a:pPr>
            <a:r>
              <a:rPr lang="en-US"/>
              <a:t>Assets creation in record time </a:t>
            </a:r>
          </a:p>
          <a:p>
            <a:pPr marL="465138" indent="-465138">
              <a:buFontTx/>
              <a:buChar char="•"/>
            </a:pPr>
            <a:r>
              <a:rPr lang="en-US"/>
              <a:t>Good flavor for public Ltd co.</a:t>
            </a:r>
          </a:p>
          <a:p>
            <a:pPr marL="465138" indent="-465138">
              <a:buFontTx/>
              <a:buChar char="•"/>
            </a:pPr>
            <a:r>
              <a:rPr lang="en-US"/>
              <a:t>Easy spin off  assets in later part </a:t>
            </a:r>
          </a:p>
          <a:p>
            <a:pPr marL="465138" indent="-465138">
              <a:buFontTx/>
              <a:buChar char="•"/>
            </a:pPr>
            <a:endParaRPr lang="en-US"/>
          </a:p>
          <a:p>
            <a:pPr marL="465138" indent="-465138">
              <a:buFontTx/>
              <a:buChar char="•"/>
            </a:pPr>
            <a:endParaRPr lang="en-US"/>
          </a:p>
        </p:txBody>
      </p:sp>
      <p:sp>
        <p:nvSpPr>
          <p:cNvPr id="6" name="TextBox 5"/>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7" name="Footer Placeholder 6"/>
          <p:cNvSpPr>
            <a:spLocks noGrp="1"/>
          </p:cNvSpPr>
          <p:nvPr>
            <p:ph type="ftr" sz="quarter" idx="11"/>
          </p:nvPr>
        </p:nvSpPr>
        <p:spPr/>
        <p:txBody>
          <a:bodyPr/>
          <a:lstStyle/>
          <a:p>
            <a:r>
              <a:rPr lang="en-US" sz="1600" b="1" dirty="0" smtClean="0">
                <a:solidFill>
                  <a:srgbClr val="C00000"/>
                </a:solidFill>
              </a:rPr>
              <a:t>28</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Today’s Discussion :  What it is (hopefully) Not About!</a:t>
            </a:r>
            <a:r>
              <a:rPr kumimoji="0" lang="en-US" sz="4000" b="0" i="0" u="none" strike="noStrike" kern="1200" cap="none" spc="0" normalizeH="0" baseline="0" noProof="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Object 5"/>
          <p:cNvGraphicFramePr>
            <a:graphicFrameLocks noChangeAspect="1"/>
          </p:cNvGraphicFramePr>
          <p:nvPr/>
        </p:nvGraphicFramePr>
        <p:xfrm>
          <a:off x="457200" y="1219200"/>
          <a:ext cx="8153400" cy="5029200"/>
        </p:xfrm>
        <a:graphic>
          <a:graphicData uri="http://schemas.openxmlformats.org/presentationml/2006/ole">
            <p:oleObj spid="_x0000_s1026" name="Bitmap Image" r:id="rId3" imgW="5800000" imgH="4610744"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6" name="Footer Placeholder 5"/>
          <p:cNvSpPr>
            <a:spLocks noGrp="1"/>
          </p:cNvSpPr>
          <p:nvPr>
            <p:ph type="ftr" sz="quarter" idx="11"/>
          </p:nvPr>
        </p:nvSpPr>
        <p:spPr/>
        <p:txBody>
          <a:bodyPr/>
          <a:lstStyle/>
          <a:p>
            <a:r>
              <a:rPr lang="en-US" sz="1600" b="1" dirty="0" smtClean="0">
                <a:solidFill>
                  <a:srgbClr val="C00000"/>
                </a:solidFill>
              </a:rPr>
              <a:t>2</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28600" y="228600"/>
          <a:ext cx="8763000" cy="5334000"/>
        </p:xfrm>
        <a:graphic>
          <a:graphicData uri="http://schemas.openxmlformats.org/presentationml/2006/ole">
            <p:oleObj spid="_x0000_s13314" name="SmartDraw" r:id="rId3" imgW="10262520" imgH="6035040" progId="">
              <p:embed/>
            </p:oleObj>
          </a:graphicData>
        </a:graphic>
      </p:graphicFrame>
      <p:sp>
        <p:nvSpPr>
          <p:cNvPr id="3" name="Text Box 3"/>
          <p:cNvSpPr txBox="1">
            <a:spLocks noChangeArrowheads="1"/>
          </p:cNvSpPr>
          <p:nvPr/>
        </p:nvSpPr>
        <p:spPr bwMode="auto">
          <a:xfrm>
            <a:off x="228600" y="5638800"/>
            <a:ext cx="8686800" cy="581025"/>
          </a:xfrm>
          <a:prstGeom prst="rect">
            <a:avLst/>
          </a:prstGeom>
          <a:solidFill>
            <a:srgbClr val="FFFF99"/>
          </a:solidFill>
          <a:ln w="9525">
            <a:noFill/>
            <a:miter lim="800000"/>
            <a:headEnd/>
            <a:tailEnd/>
          </a:ln>
        </p:spPr>
        <p:txBody>
          <a:bodyPr>
            <a:spAutoFit/>
          </a:bodyPr>
          <a:lstStyle/>
          <a:p>
            <a:pPr algn="ctr">
              <a:spcBef>
                <a:spcPct val="50000"/>
              </a:spcBef>
            </a:pPr>
            <a:r>
              <a:rPr lang="en-US" sz="1600" b="1" dirty="0">
                <a:solidFill>
                  <a:srgbClr val="008000"/>
                </a:solidFill>
              </a:rPr>
              <a:t>EPIDECOM – Engineering, Procurement, Installation, Development, Erection, Commissioning, Operation and Maintenance</a:t>
            </a:r>
            <a:r>
              <a:rPr lang="en-US" sz="1600" b="1" dirty="0"/>
              <a:t>.</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29</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6019800" cy="1371600"/>
          </a:xfrm>
          <a:prstGeom prst="rect">
            <a:avLst/>
          </a:prstGeom>
          <a:ln>
            <a:solidFill>
              <a:schemeClr val="accent2"/>
            </a:solid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2"/>
                </a:solidFill>
                <a:effectLst/>
                <a:uLnTx/>
                <a:uFillTx/>
                <a:latin typeface="+mj-lt"/>
                <a:ea typeface="+mj-ea"/>
                <a:cs typeface="+mj-cs"/>
              </a:rPr>
              <a:t>Posers with case study</a:t>
            </a:r>
          </a:p>
        </p:txBody>
      </p:sp>
      <p:sp>
        <p:nvSpPr>
          <p:cNvPr id="3" name="Rectangle 3"/>
          <p:cNvSpPr txBox="1">
            <a:spLocks noChangeArrowheads="1"/>
          </p:cNvSpPr>
          <p:nvPr/>
        </p:nvSpPr>
        <p:spPr>
          <a:xfrm>
            <a:off x="457200" y="1600200"/>
            <a:ext cx="8229600" cy="4343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1.</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sng" strike="noStrike" kern="1200" cap="none" spc="0" normalizeH="0" baseline="0" noProof="0" dirty="0" smtClean="0">
                <a:ln>
                  <a:noFill/>
                </a:ln>
                <a:solidFill>
                  <a:srgbClr val="CC3300"/>
                </a:solidFill>
                <a:effectLst/>
                <a:uLnTx/>
                <a:uFillTx/>
                <a:latin typeface="+mn-lt"/>
                <a:ea typeface="+mn-ea"/>
                <a:cs typeface="+mn-cs"/>
              </a:rPr>
              <a:t>Accounting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Recognition of CER as Revenue or Capital Receipt?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Accounting for CER – Accrual or Actual Receipt Basis.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Cost of Validation of project for CER – Revenue or deferred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Trading of CER and its Accounting as commodity – derivatives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Advance receipt of Future CERs and Exchange Fluctuations.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2.     </a:t>
            </a:r>
            <a:r>
              <a:rPr kumimoji="0" lang="en-US" sz="1600" b="1" i="0" u="sng" strike="noStrike" kern="1200" cap="none" spc="0" normalizeH="0" baseline="0" noProof="0" dirty="0" smtClean="0">
                <a:ln>
                  <a:noFill/>
                </a:ln>
                <a:solidFill>
                  <a:srgbClr val="FF0066"/>
                </a:solidFill>
                <a:effectLst/>
                <a:uLnTx/>
                <a:uFillTx/>
                <a:latin typeface="+mn-lt"/>
                <a:ea typeface="+mn-ea"/>
                <a:cs typeface="+mn-cs"/>
              </a:rPr>
              <a:t>Valuation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Valuation of CER at the end of the accounting period.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Whether CER is Intangible Asset or a Commodity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3.     </a:t>
            </a:r>
            <a:r>
              <a:rPr kumimoji="0" lang="en-US" sz="1600" b="1" i="0" u="sng" strike="noStrike" kern="1200" cap="none" spc="0" normalizeH="0" baseline="0" noProof="0" dirty="0" smtClean="0">
                <a:ln>
                  <a:noFill/>
                </a:ln>
                <a:solidFill>
                  <a:srgbClr val="006600"/>
                </a:solidFill>
                <a:effectLst/>
                <a:uLnTx/>
                <a:uFillTx/>
                <a:latin typeface="+mn-lt"/>
                <a:ea typeface="+mn-ea"/>
                <a:cs typeface="+mn-cs"/>
              </a:rPr>
              <a:t>Taxation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Taxability of CER under Income Tax Act, 1961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Applicability of VAT on sale of CER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4" descr="Discussion Group at CT Resident course"/>
          <p:cNvPicPr>
            <a:picLocks noChangeAspect="1" noChangeArrowheads="1"/>
          </p:cNvPicPr>
          <p:nvPr/>
        </p:nvPicPr>
        <p:blipFill>
          <a:blip r:embed="rId2" cstate="print"/>
          <a:srcRect/>
          <a:stretch>
            <a:fillRect/>
          </a:stretch>
        </p:blipFill>
        <p:spPr>
          <a:xfrm>
            <a:off x="6553200" y="228600"/>
            <a:ext cx="2286000" cy="1447800"/>
          </a:xfrm>
          <a:prstGeom prst="rect">
            <a:avLst/>
          </a:prstGeom>
          <a:noFill/>
        </p:spPr>
      </p:pic>
      <p:sp>
        <p:nvSpPr>
          <p:cNvPr id="5" name="TextBox 4"/>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6" name="Footer Placeholder 5"/>
          <p:cNvSpPr>
            <a:spLocks noGrp="1"/>
          </p:cNvSpPr>
          <p:nvPr>
            <p:ph type="ftr" sz="quarter" idx="11"/>
          </p:nvPr>
        </p:nvSpPr>
        <p:spPr/>
        <p:txBody>
          <a:bodyPr/>
          <a:lstStyle/>
          <a:p>
            <a:r>
              <a:rPr lang="en-US" sz="1600" b="1" dirty="0" smtClean="0">
                <a:solidFill>
                  <a:srgbClr val="C00000"/>
                </a:solidFill>
              </a:rPr>
              <a:t>30</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accent2"/>
                </a:solidFill>
                <a:effectLst/>
                <a:uLnTx/>
                <a:uFillTx/>
                <a:latin typeface="+mj-lt"/>
                <a:ea typeface="+mj-ea"/>
                <a:cs typeface="+mj-cs"/>
              </a:rPr>
              <a:t>Case Study: Gujarat </a:t>
            </a:r>
            <a:r>
              <a:rPr kumimoji="0" lang="en-US" sz="2400" b="0" i="0" u="none" strike="noStrike" kern="1200" cap="none" spc="0" normalizeH="0" baseline="0" noProof="0" dirty="0" err="1" smtClean="0">
                <a:ln>
                  <a:noFill/>
                </a:ln>
                <a:solidFill>
                  <a:schemeClr val="accent2"/>
                </a:solidFill>
                <a:effectLst/>
                <a:uLnTx/>
                <a:uFillTx/>
                <a:latin typeface="+mj-lt"/>
                <a:ea typeface="+mj-ea"/>
                <a:cs typeface="+mj-cs"/>
              </a:rPr>
              <a:t>Fluorochemicals</a:t>
            </a:r>
            <a:r>
              <a:rPr kumimoji="0" lang="en-US" sz="2400" b="0" i="0" u="none" strike="noStrike" kern="1200" cap="none" spc="0" normalizeH="0" baseline="0" noProof="0" dirty="0" smtClean="0">
                <a:ln>
                  <a:noFill/>
                </a:ln>
                <a:solidFill>
                  <a:schemeClr val="accent2"/>
                </a:solidFill>
                <a:effectLst/>
                <a:uLnTx/>
                <a:uFillTx/>
                <a:latin typeface="+mj-lt"/>
                <a:ea typeface="+mj-ea"/>
                <a:cs typeface="+mj-cs"/>
              </a:rPr>
              <a:t> ltd</a:t>
            </a:r>
            <a:br>
              <a:rPr kumimoji="0" lang="en-US" sz="2400" b="0" i="0" u="none" strike="noStrike" kern="1200" cap="none" spc="0" normalizeH="0" baseline="0" noProof="0" dirty="0" smtClean="0">
                <a:ln>
                  <a:noFill/>
                </a:ln>
                <a:solidFill>
                  <a:schemeClr val="accent2"/>
                </a:solidFill>
                <a:effectLst/>
                <a:uLnTx/>
                <a:uFillTx/>
                <a:latin typeface="+mj-lt"/>
                <a:ea typeface="+mj-ea"/>
                <a:cs typeface="+mj-cs"/>
              </a:rPr>
            </a:br>
            <a:r>
              <a:rPr kumimoji="0" lang="en-US" sz="2400" b="0" i="0" u="none" strike="noStrike" kern="1200" cap="none" spc="0" normalizeH="0" baseline="0" noProof="0" dirty="0" smtClean="0">
                <a:ln>
                  <a:noFill/>
                </a:ln>
                <a:solidFill>
                  <a:schemeClr val="accent2"/>
                </a:solidFill>
                <a:effectLst/>
                <a:uLnTx/>
                <a:uFillTx/>
                <a:latin typeface="+mj-lt"/>
                <a:ea typeface="+mj-ea"/>
                <a:cs typeface="+mj-cs"/>
              </a:rPr>
              <a:t>(</a:t>
            </a:r>
            <a:r>
              <a:rPr kumimoji="0" lang="en-US" sz="2400" b="0" i="0" u="none" strike="noStrike" kern="1200" cap="none" spc="0" normalizeH="0" baseline="0" noProof="0" dirty="0" err="1" smtClean="0">
                <a:ln>
                  <a:noFill/>
                </a:ln>
                <a:solidFill>
                  <a:schemeClr val="accent2"/>
                </a:solidFill>
                <a:effectLst/>
                <a:uLnTx/>
                <a:uFillTx/>
                <a:latin typeface="+mj-lt"/>
                <a:ea typeface="+mj-ea"/>
                <a:cs typeface="+mj-cs"/>
              </a:rPr>
              <a:t>Source:</a:t>
            </a:r>
            <a:r>
              <a:rPr kumimoji="0" lang="en-US" sz="1800" b="0" i="0" u="none" strike="noStrike" kern="1200" cap="none" spc="0" normalizeH="0" baseline="0" noProof="0" dirty="0" err="1" smtClean="0">
                <a:ln>
                  <a:noFill/>
                </a:ln>
                <a:solidFill>
                  <a:schemeClr val="accent2"/>
                </a:solidFill>
                <a:effectLst/>
                <a:uLnTx/>
                <a:uFillTx/>
                <a:latin typeface="+mj-lt"/>
                <a:ea typeface="+mj-ea"/>
                <a:cs typeface="+mj-cs"/>
              </a:rPr>
              <a:t>http</a:t>
            </a:r>
            <a:r>
              <a:rPr kumimoji="0" lang="en-US" sz="1800" b="0" i="0" u="none" strike="noStrike" kern="1200" cap="none" spc="0" normalizeH="0" baseline="0" noProof="0" dirty="0" smtClean="0">
                <a:ln>
                  <a:noFill/>
                </a:ln>
                <a:solidFill>
                  <a:schemeClr val="accent2"/>
                </a:solidFill>
                <a:effectLst/>
                <a:uLnTx/>
                <a:uFillTx/>
                <a:latin typeface="+mj-lt"/>
                <a:ea typeface="+mj-ea"/>
                <a:cs typeface="+mj-cs"/>
              </a:rPr>
              <a:t>://</a:t>
            </a:r>
            <a:r>
              <a:rPr kumimoji="0" lang="en-US" sz="1800" b="0" i="0" u="none" strike="noStrike" kern="1200" cap="none" spc="0" normalizeH="0" baseline="0" noProof="0" dirty="0" err="1" smtClean="0">
                <a:ln>
                  <a:noFill/>
                </a:ln>
                <a:solidFill>
                  <a:schemeClr val="accent2"/>
                </a:solidFill>
                <a:effectLst/>
                <a:uLnTx/>
                <a:uFillTx/>
                <a:latin typeface="+mj-lt"/>
                <a:ea typeface="+mj-ea"/>
                <a:cs typeface="+mj-cs"/>
              </a:rPr>
              <a:t>cdm.unfccc.int</a:t>
            </a:r>
            <a:r>
              <a:rPr kumimoji="0" lang="en-US" sz="1800" b="0" i="0" u="none" strike="noStrike" kern="1200" cap="none" spc="0" normalizeH="0" baseline="0" noProof="0" dirty="0" smtClean="0">
                <a:ln>
                  <a:noFill/>
                </a:ln>
                <a:solidFill>
                  <a:schemeClr val="accent2"/>
                </a:solidFill>
                <a:effectLst/>
                <a:uLnTx/>
                <a:uFillTx/>
                <a:latin typeface="+mj-lt"/>
                <a:ea typeface="+mj-ea"/>
                <a:cs typeface="+mj-cs"/>
              </a:rPr>
              <a:t>/Projects)</a:t>
            </a:r>
          </a:p>
        </p:txBody>
      </p:sp>
      <p:sp>
        <p:nvSpPr>
          <p:cNvPr id="3" name="Rectangle 3"/>
          <p:cNvSpPr txBox="1">
            <a:spLocks noChangeArrowheads="1"/>
          </p:cNvSpPr>
          <p:nvPr/>
        </p:nvSpPr>
        <p:spPr>
          <a:xfrm>
            <a:off x="457200" y="1219200"/>
            <a:ext cx="8229600" cy="4906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Project 0001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lang="en-US" b="1" dirty="0" smtClean="0"/>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Project for GHG emission reduction by thermal oxidation of HFC 23 in Gujarat, India.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Project title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Project for GHG emission reduction by thermal oxidation of HFC 23 in Gujarat, India. </a:t>
            </a:r>
          </a:p>
          <a:p>
            <a:pPr marL="344488" marR="0" lvl="0" indent="-344488"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2"/>
              </a:rPr>
              <a:t> project design document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(591 KB)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3"/>
              </a:rPr>
              <a:t> registration request form</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(181 KB)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Host Parties India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4"/>
              </a:rPr>
              <a:t>approval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(904 KB)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5"/>
              </a:rPr>
              <a:t>authorization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(904 KB)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Authorized Participants: Gujarat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Fluoro</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chemicals Ltd.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Other Parties Involved Japan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6"/>
              </a:rPr>
              <a:t> approval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(2435 KB)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7"/>
              </a:rPr>
              <a:t> authorization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(2435 KB)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Authorized Participants: Sumitomo Corporation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Netherlands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8"/>
              </a:rPr>
              <a:t> approval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(235 KB)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9"/>
              </a:rPr>
              <a:t> authorization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(235 KB)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Authorized Participants: Noble Carbon Credits Limited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United Kingdom of Great Britain and Northern Ireland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10"/>
              </a:rPr>
              <a:t> approval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(113 KB)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10"/>
              </a:rPr>
              <a:t> authorization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(113 KB)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Authorized Participants: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Ineos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Fluor Ltd, EDF Trading Ltd.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Italy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11"/>
              </a:rPr>
              <a:t> approval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(194 KB)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11"/>
              </a:rPr>
              <a:t> authorization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(194 KB)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Authorized Participants: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Enel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Trade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S.p.A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Switzerland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 involved indirectly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12"/>
              </a:rPr>
              <a:t> approval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(88 KB) </a:t>
            </a:r>
            <a:r>
              <a:rPr kumimoji="0" lang="en-US" sz="1800" b="0" i="0" u="none" strike="noStrike" kern="1200" cap="none" spc="0" normalizeH="0" baseline="0" noProof="0" dirty="0" smtClean="0">
                <a:ln>
                  <a:noFill/>
                </a:ln>
                <a:solidFill>
                  <a:schemeClr val="tx1"/>
                </a:solidFill>
                <a:effectLst/>
                <a:uLnTx/>
                <a:uFillTx/>
                <a:latin typeface="+mn-lt"/>
                <a:ea typeface="+mn-ea"/>
                <a:cs typeface="+mn-cs"/>
                <a:hlinkClick r:id="rId13"/>
              </a:rPr>
              <a:t> authorization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(88 KB) </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en-US" sz="1800" b="0" i="0" u="none" strike="noStrike" kern="1200" cap="none" spc="0" normalizeH="0" baseline="0" noProof="0" dirty="0" smtClean="0">
                <a:ln>
                  <a:noFill/>
                </a:ln>
                <a:solidFill>
                  <a:schemeClr val="tx1"/>
                </a:solidFill>
                <a:effectLst/>
                <a:uLnTx/>
                <a:uFillTx/>
                <a:latin typeface="+mn-lt"/>
                <a:ea typeface="+mn-ea"/>
                <a:cs typeface="+mn-cs"/>
              </a:rPr>
              <a:t>Authorized Participants: Gujarat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Fluorochemicals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Ltd.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31</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2"/>
                </a:solidFill>
                <a:effectLst/>
                <a:uLnTx/>
                <a:uFillTx/>
                <a:latin typeface="+mj-lt"/>
                <a:ea typeface="+mj-ea"/>
                <a:cs typeface="+mj-cs"/>
              </a:rPr>
              <a:t>Case Study: Gujarat </a:t>
            </a:r>
            <a:r>
              <a:rPr kumimoji="0" lang="en-US" sz="2800" b="0" i="0" u="none" strike="noStrike" kern="1200" cap="none" spc="0" normalizeH="0" baseline="0" noProof="0" dirty="0" err="1" smtClean="0">
                <a:ln>
                  <a:noFill/>
                </a:ln>
                <a:solidFill>
                  <a:schemeClr val="accent2"/>
                </a:solidFill>
                <a:effectLst/>
                <a:uLnTx/>
                <a:uFillTx/>
                <a:latin typeface="+mj-lt"/>
                <a:ea typeface="+mj-ea"/>
                <a:cs typeface="+mj-cs"/>
              </a:rPr>
              <a:t>Fluorochemicals</a:t>
            </a:r>
            <a:r>
              <a:rPr kumimoji="0" lang="en-US" sz="2800" b="0" i="0" u="none" strike="noStrike" kern="1200" cap="none" spc="0" normalizeH="0" baseline="0" noProof="0" dirty="0" smtClean="0">
                <a:ln>
                  <a:noFill/>
                </a:ln>
                <a:solidFill>
                  <a:schemeClr val="accent2"/>
                </a:solidFill>
                <a:effectLst/>
                <a:uLnTx/>
                <a:uFillTx/>
                <a:latin typeface="+mj-lt"/>
                <a:ea typeface="+mj-ea"/>
                <a:cs typeface="+mj-cs"/>
              </a:rPr>
              <a:t> ltd</a:t>
            </a:r>
            <a:br>
              <a:rPr kumimoji="0" lang="en-US" sz="2800" b="0" i="0" u="none" strike="noStrike" kern="1200" cap="none" spc="0" normalizeH="0" baseline="0" noProof="0" dirty="0" smtClean="0">
                <a:ln>
                  <a:noFill/>
                </a:ln>
                <a:solidFill>
                  <a:schemeClr val="accent2"/>
                </a:solidFill>
                <a:effectLst/>
                <a:uLnTx/>
                <a:uFillTx/>
                <a:latin typeface="+mj-lt"/>
                <a:ea typeface="+mj-ea"/>
                <a:cs typeface="+mj-cs"/>
              </a:rPr>
            </a:br>
            <a:r>
              <a:rPr kumimoji="0" lang="en-US" sz="2800" b="0" i="0" u="none" strike="noStrike" kern="1200" cap="none" spc="0" normalizeH="0" baseline="0" noProof="0" dirty="0" smtClean="0">
                <a:ln>
                  <a:noFill/>
                </a:ln>
                <a:solidFill>
                  <a:schemeClr val="accent2"/>
                </a:solidFill>
                <a:effectLst/>
                <a:uLnTx/>
                <a:uFillTx/>
                <a:latin typeface="+mj-lt"/>
                <a:ea typeface="+mj-ea"/>
                <a:cs typeface="+mj-cs"/>
              </a:rPr>
              <a:t>(</a:t>
            </a:r>
            <a:r>
              <a:rPr kumimoji="0" lang="en-US" sz="2800" b="0" i="0" u="none" strike="noStrike" kern="1200" cap="none" spc="0" normalizeH="0" baseline="0" noProof="0" dirty="0" err="1" smtClean="0">
                <a:ln>
                  <a:noFill/>
                </a:ln>
                <a:solidFill>
                  <a:schemeClr val="accent2"/>
                </a:solidFill>
                <a:effectLst/>
                <a:uLnTx/>
                <a:uFillTx/>
                <a:latin typeface="+mj-lt"/>
                <a:ea typeface="+mj-ea"/>
                <a:cs typeface="+mj-cs"/>
              </a:rPr>
              <a:t>Source:</a:t>
            </a:r>
            <a:r>
              <a:rPr kumimoji="0" lang="en-US" sz="2000" b="0" i="0" u="none" strike="noStrike" kern="1200" cap="none" spc="0" normalizeH="0" baseline="0" noProof="0" dirty="0" err="1" smtClean="0">
                <a:ln>
                  <a:noFill/>
                </a:ln>
                <a:solidFill>
                  <a:schemeClr val="accent2"/>
                </a:solidFill>
                <a:effectLst/>
                <a:uLnTx/>
                <a:uFillTx/>
                <a:latin typeface="+mj-lt"/>
                <a:ea typeface="+mj-ea"/>
                <a:cs typeface="+mj-cs"/>
              </a:rPr>
              <a:t>http</a:t>
            </a:r>
            <a:r>
              <a:rPr kumimoji="0" lang="en-US" sz="2000" b="0" i="0" u="none" strike="noStrike" kern="1200" cap="none" spc="0" normalizeH="0" baseline="0" noProof="0" dirty="0" smtClean="0">
                <a:ln>
                  <a:noFill/>
                </a:ln>
                <a:solidFill>
                  <a:schemeClr val="accent2"/>
                </a:solidFill>
                <a:effectLst/>
                <a:uLnTx/>
                <a:uFillTx/>
                <a:latin typeface="+mj-lt"/>
                <a:ea typeface="+mj-ea"/>
                <a:cs typeface="+mj-cs"/>
              </a:rPr>
              <a:t>://</a:t>
            </a:r>
            <a:r>
              <a:rPr kumimoji="0" lang="en-US" sz="2000" b="0" i="0" u="none" strike="noStrike" kern="1200" cap="none" spc="0" normalizeH="0" baseline="0" noProof="0" dirty="0" err="1" smtClean="0">
                <a:ln>
                  <a:noFill/>
                </a:ln>
                <a:solidFill>
                  <a:schemeClr val="accent2"/>
                </a:solidFill>
                <a:effectLst/>
                <a:uLnTx/>
                <a:uFillTx/>
                <a:latin typeface="+mj-lt"/>
                <a:ea typeface="+mj-ea"/>
                <a:cs typeface="+mj-cs"/>
              </a:rPr>
              <a:t>cdm.unfccc.int</a:t>
            </a:r>
            <a:r>
              <a:rPr kumimoji="0" lang="en-US" sz="2000" b="0" i="0" u="none" strike="noStrike" kern="1200" cap="none" spc="0" normalizeH="0" baseline="0" noProof="0" dirty="0" smtClean="0">
                <a:ln>
                  <a:noFill/>
                </a:ln>
                <a:solidFill>
                  <a:schemeClr val="accent2"/>
                </a:solidFill>
                <a:effectLst/>
                <a:uLnTx/>
                <a:uFillTx/>
                <a:latin typeface="+mj-lt"/>
                <a:ea typeface="+mj-ea"/>
                <a:cs typeface="+mj-cs"/>
              </a:rPr>
              <a:t>/Projects)</a:t>
            </a:r>
          </a:p>
        </p:txBody>
      </p:sp>
      <p:sp>
        <p:nvSpPr>
          <p:cNvPr id="3" name="Rectangle 3"/>
          <p:cNvSpPr txBox="1">
            <a:spLocks noChangeArrowheads="1"/>
          </p:cNvSpPr>
          <p:nvPr/>
        </p:nvSpPr>
        <p:spPr>
          <a:xfrm>
            <a:off x="457200" y="1295400"/>
            <a:ext cx="83058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Activity Category ( </a:t>
            </a:r>
            <a:r>
              <a:rPr lang="en-US" sz="1600" b="1" dirty="0" err="1" smtClean="0"/>
              <a:t>i</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es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lang="en-US" sz="1600" b="1" dirty="0" smtClean="0"/>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project is principally categorized in: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Sectoral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Scope 11: "Fugitive emissions from production and consumption of halocarbons and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sulphur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hexafluoride“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Activity Scale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LARGE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Methodologies Used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2" tooltip="Incineration of HFC 23 Waste Streams"/>
              </a:rPr>
              <a:t>AM0001 ver. 2</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 Incineration of HFC 23 Waste Streams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Amount of Reductions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3,000,000 metric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tonnes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CO2 equivalent per annum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Fee level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USD 30000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Validation Report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3"/>
              </a:rPr>
              <a:t> Explanation of taking due account of comments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(83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4"/>
              </a:rPr>
              <a:t> List of documents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(89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5"/>
              </a:rPr>
              <a:t> List of interviewed persons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(51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6"/>
              </a:rPr>
              <a:t> Modalities of communication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(4421 KB)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Other documents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(descriptions provided by the DOE)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 Validation report GFL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(178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8"/>
              </a:rPr>
              <a:t> Annex B: Validation Protocol GFL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(1244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9"/>
              </a:rPr>
              <a:t> Annex C: Gujarat Pollution Control Board No Objection Certificate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(4417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0"/>
              </a:rPr>
              <a:t> Validation Opinion GFL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(336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1"/>
              </a:rPr>
              <a:t> Ozone Rules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(19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2"/>
              </a:rPr>
              <a:t> Crediting period change request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(29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3"/>
              </a:rPr>
              <a:t> DOE crediting period confirmation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(93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Public availability information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Validation report will be made publicly available through the registration process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4"/>
              </a:rPr>
              <a:t> Compilation of all comments received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(83 KB)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32</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accent2"/>
                </a:solidFill>
                <a:effectLst/>
                <a:uLnTx/>
                <a:uFillTx/>
                <a:latin typeface="+mj-lt"/>
                <a:ea typeface="+mj-ea"/>
                <a:cs typeface="+mj-cs"/>
              </a:rPr>
              <a:t>Case Study: Gujarat Fluorochemicals ltd</a:t>
            </a:r>
            <a:br>
              <a:rPr kumimoji="0" lang="en-US" sz="2800" b="0" i="0" u="none" strike="noStrike" kern="1200" cap="none" spc="0" normalizeH="0" baseline="0" noProof="0" smtClean="0">
                <a:ln>
                  <a:noFill/>
                </a:ln>
                <a:solidFill>
                  <a:schemeClr val="accent2"/>
                </a:solidFill>
                <a:effectLst/>
                <a:uLnTx/>
                <a:uFillTx/>
                <a:latin typeface="+mj-lt"/>
                <a:ea typeface="+mj-ea"/>
                <a:cs typeface="+mj-cs"/>
              </a:rPr>
            </a:br>
            <a:r>
              <a:rPr kumimoji="0" lang="en-US" sz="2800" b="0" i="0" u="none" strike="noStrike" kern="1200" cap="none" spc="0" normalizeH="0" baseline="0" noProof="0" smtClean="0">
                <a:ln>
                  <a:noFill/>
                </a:ln>
                <a:solidFill>
                  <a:schemeClr val="accent2"/>
                </a:solidFill>
                <a:effectLst/>
                <a:uLnTx/>
                <a:uFillTx/>
                <a:latin typeface="+mj-lt"/>
                <a:ea typeface="+mj-ea"/>
                <a:cs typeface="+mj-cs"/>
              </a:rPr>
              <a:t>(Source:</a:t>
            </a:r>
            <a:r>
              <a:rPr kumimoji="0" lang="en-US" sz="2000" b="0" i="0" u="none" strike="noStrike" kern="1200" cap="none" spc="0" normalizeH="0" baseline="0" noProof="0" smtClean="0">
                <a:ln>
                  <a:noFill/>
                </a:ln>
                <a:solidFill>
                  <a:schemeClr val="accent2"/>
                </a:solidFill>
                <a:effectLst/>
                <a:uLnTx/>
                <a:uFillTx/>
                <a:latin typeface="+mj-lt"/>
                <a:ea typeface="+mj-ea"/>
                <a:cs typeface="+mj-cs"/>
              </a:rPr>
              <a:t>http://cdm.unfccc.int/Projects)</a:t>
            </a:r>
            <a:endParaRPr kumimoji="0" lang="en-US" sz="2000" b="0" i="0" u="none" strike="noStrike" kern="1200" cap="none" spc="0" normalizeH="0" baseline="0" noProof="0" dirty="0" smtClean="0">
              <a:ln>
                <a:noFill/>
              </a:ln>
              <a:solidFill>
                <a:schemeClr val="accent2"/>
              </a:solidFill>
              <a:effectLst/>
              <a:uLnTx/>
              <a:uFillTx/>
              <a:latin typeface="+mj-lt"/>
              <a:ea typeface="+mj-ea"/>
              <a:cs typeface="+mj-cs"/>
            </a:endParaRPr>
          </a:p>
        </p:txBody>
      </p:sp>
      <p:sp>
        <p:nvSpPr>
          <p:cNvPr id="3" name="Rectangle 3"/>
          <p:cNvSpPr txBox="1">
            <a:spLocks noChangeArrowheads="1"/>
          </p:cNvSpPr>
          <p:nvPr/>
        </p:nvSpPr>
        <p:spPr>
          <a:xfrm>
            <a:off x="457200" y="1371600"/>
            <a:ext cx="8229600" cy="47545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R</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egistration Date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08 Mar 05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2"/>
              </a:rPr>
              <a:t>(view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Crediting Period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13 Feb 06 - 12 Feb 16 (Fixed)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Changed from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01 Oct 05 - 30 Nov 15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Requests for Issuance and related documentation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3"/>
              </a:rPr>
              <a:t>  01 Oct 2005 - 02 Mar 2006</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(482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83355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4"/>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5"/>
              </a:rPr>
              <a:t> 03 Mar 2006 - 30 Apr 2006</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(492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884339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6"/>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 01 May 2006 - 31 Jul 2006</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(153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1157472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8"/>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33</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accent2"/>
                </a:solidFill>
                <a:effectLst/>
                <a:uLnTx/>
                <a:uFillTx/>
                <a:latin typeface="+mj-lt"/>
                <a:ea typeface="+mj-ea"/>
                <a:cs typeface="+mj-cs"/>
              </a:rPr>
              <a:t>Case Study: Gujarat Fluorochemicals ltd</a:t>
            </a:r>
            <a:br>
              <a:rPr kumimoji="0" lang="en-US" sz="2800" b="0" i="0" u="none" strike="noStrike" kern="1200" cap="none" spc="0" normalizeH="0" baseline="0" noProof="0" smtClean="0">
                <a:ln>
                  <a:noFill/>
                </a:ln>
                <a:solidFill>
                  <a:schemeClr val="accent2"/>
                </a:solidFill>
                <a:effectLst/>
                <a:uLnTx/>
                <a:uFillTx/>
                <a:latin typeface="+mj-lt"/>
                <a:ea typeface="+mj-ea"/>
                <a:cs typeface="+mj-cs"/>
              </a:rPr>
            </a:br>
            <a:r>
              <a:rPr kumimoji="0" lang="en-US" sz="2800" b="0" i="0" u="none" strike="noStrike" kern="1200" cap="none" spc="0" normalizeH="0" baseline="0" noProof="0" smtClean="0">
                <a:ln>
                  <a:noFill/>
                </a:ln>
                <a:solidFill>
                  <a:schemeClr val="accent2"/>
                </a:solidFill>
                <a:effectLst/>
                <a:uLnTx/>
                <a:uFillTx/>
                <a:latin typeface="+mj-lt"/>
                <a:ea typeface="+mj-ea"/>
                <a:cs typeface="+mj-cs"/>
              </a:rPr>
              <a:t>(Source:</a:t>
            </a:r>
            <a:r>
              <a:rPr kumimoji="0" lang="en-US" sz="2000" b="0" i="0" u="none" strike="noStrike" kern="1200" cap="none" spc="0" normalizeH="0" baseline="0" noProof="0" smtClean="0">
                <a:ln>
                  <a:noFill/>
                </a:ln>
                <a:solidFill>
                  <a:schemeClr val="accent2"/>
                </a:solidFill>
                <a:effectLst/>
                <a:uLnTx/>
                <a:uFillTx/>
                <a:latin typeface="+mj-lt"/>
                <a:ea typeface="+mj-ea"/>
                <a:cs typeface="+mj-cs"/>
              </a:rPr>
              <a:t>http://cdm.unfccc.int/Projects)</a:t>
            </a:r>
            <a:endParaRPr kumimoji="0" lang="en-US" sz="2000" b="0" i="0" u="none" strike="noStrike" kern="1200" cap="none" spc="0" normalizeH="0" baseline="0" noProof="0" dirty="0" smtClean="0">
              <a:ln>
                <a:noFill/>
              </a:ln>
              <a:solidFill>
                <a:schemeClr val="accent2"/>
              </a:solidFill>
              <a:effectLst/>
              <a:uLnTx/>
              <a:uFillTx/>
              <a:latin typeface="+mj-lt"/>
              <a:ea typeface="+mj-ea"/>
              <a:cs typeface="+mj-cs"/>
            </a:endParaRPr>
          </a:p>
        </p:txBody>
      </p:sp>
      <p:sp>
        <p:nvSpPr>
          <p:cNvPr id="3" name="Rectangle 3"/>
          <p:cNvSpPr txBox="1">
            <a:spLocks noChangeArrowheads="1"/>
          </p:cNvSpPr>
          <p:nvPr/>
        </p:nvSpPr>
        <p:spPr>
          <a:xfrm>
            <a:off x="457200" y="1295400"/>
            <a:ext cx="82296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	Monitoring report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2"/>
              </a:rPr>
              <a:t> 01 Aug 2006 - 10 Sep 2006</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(226 KB)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776460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3"/>
              </a:rPr>
              <a:t>[Full view and history]</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4"/>
              </a:rPr>
              <a:t> 11 Sep 2006 - 31 Oct 2006</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(530 KB)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822794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5"/>
              </a:rPr>
              <a:t>[Full view and history]</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6"/>
              </a:rPr>
              <a:t> 01 Nov 2006 - 03 Dec 2006</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(152 KB)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564233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7"/>
              </a:rPr>
              <a:t>[Full view and history]</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8"/>
              </a:rPr>
              <a:t> 04 Dec 2006 - 31 Dec 2006</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(203 KB)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600920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9"/>
              </a:rPr>
              <a:t>[Full view and history]</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0"/>
              </a:rPr>
              <a:t> 01 Jan 2007 - 12 Feb 2007</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(204 KB)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841070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1"/>
              </a:rPr>
              <a:t>[Full view and history]</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34</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accent2"/>
                </a:solidFill>
                <a:effectLst/>
                <a:uLnTx/>
                <a:uFillTx/>
                <a:latin typeface="+mj-lt"/>
                <a:ea typeface="+mj-ea"/>
                <a:cs typeface="+mj-cs"/>
              </a:rPr>
              <a:t>Case Study: Gujarat Fluorochemicals ltd</a:t>
            </a:r>
            <a:br>
              <a:rPr kumimoji="0" lang="en-US" sz="2800" b="0" i="0" u="none" strike="noStrike" kern="1200" cap="none" spc="0" normalizeH="0" baseline="0" noProof="0" smtClean="0">
                <a:ln>
                  <a:noFill/>
                </a:ln>
                <a:solidFill>
                  <a:schemeClr val="accent2"/>
                </a:solidFill>
                <a:effectLst/>
                <a:uLnTx/>
                <a:uFillTx/>
                <a:latin typeface="+mj-lt"/>
                <a:ea typeface="+mj-ea"/>
                <a:cs typeface="+mj-cs"/>
              </a:rPr>
            </a:br>
            <a:r>
              <a:rPr kumimoji="0" lang="en-US" sz="2800" b="0" i="0" u="none" strike="noStrike" kern="1200" cap="none" spc="0" normalizeH="0" baseline="0" noProof="0" smtClean="0">
                <a:ln>
                  <a:noFill/>
                </a:ln>
                <a:solidFill>
                  <a:schemeClr val="accent2"/>
                </a:solidFill>
                <a:effectLst/>
                <a:uLnTx/>
                <a:uFillTx/>
                <a:latin typeface="+mj-lt"/>
                <a:ea typeface="+mj-ea"/>
                <a:cs typeface="+mj-cs"/>
              </a:rPr>
              <a:t>(Source:</a:t>
            </a:r>
            <a:r>
              <a:rPr kumimoji="0" lang="en-US" sz="2000" b="0" i="0" u="none" strike="noStrike" kern="1200" cap="none" spc="0" normalizeH="0" baseline="0" noProof="0" smtClean="0">
                <a:ln>
                  <a:noFill/>
                </a:ln>
                <a:solidFill>
                  <a:schemeClr val="accent2"/>
                </a:solidFill>
                <a:effectLst/>
                <a:uLnTx/>
                <a:uFillTx/>
                <a:latin typeface="+mj-lt"/>
                <a:ea typeface="+mj-ea"/>
                <a:cs typeface="+mj-cs"/>
              </a:rPr>
              <a:t>http://cdm.unfccc.int/Projects)</a:t>
            </a:r>
            <a:endParaRPr kumimoji="0" lang="en-US" sz="2000" b="0" i="0" u="none" strike="noStrike" kern="1200" cap="none" spc="0" normalizeH="0" baseline="0" noProof="0" dirty="0" smtClean="0">
              <a:ln>
                <a:noFill/>
              </a:ln>
              <a:solidFill>
                <a:schemeClr val="accent2"/>
              </a:solidFill>
              <a:effectLst/>
              <a:uLnTx/>
              <a:uFillTx/>
              <a:latin typeface="+mj-lt"/>
              <a:ea typeface="+mj-ea"/>
              <a:cs typeface="+mj-cs"/>
            </a:endParaRPr>
          </a:p>
        </p:txBody>
      </p:sp>
      <p:sp>
        <p:nvSpPr>
          <p:cNvPr id="3" name="Rectangle 3"/>
          <p:cNvSpPr txBox="1">
            <a:spLocks noChangeArrowheads="1"/>
          </p:cNvSpPr>
          <p:nvPr/>
        </p:nvSpPr>
        <p:spPr>
          <a:xfrm>
            <a:off x="457200" y="1295400"/>
            <a:ext cx="82296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r>
            <a:br>
              <a:rPr kumimoji="0" lang="en-US" sz="10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2"/>
              </a:rPr>
              <a:t> 13 Feb 2007 - 31 Mar 2007</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(153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917135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3"/>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4"/>
              </a:rPr>
              <a:t> 01 Apr 2007 - 05 May 2007</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(154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487529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5"/>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6"/>
              </a:rPr>
              <a:t> 06 May 2007 - 31 Jul 2007</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(176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1852977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8"/>
              </a:rPr>
              <a:t> 01 Aug 2007 - 31 Oct 2007</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(203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1630165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9"/>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0"/>
              </a:rPr>
              <a:t> 01 Nov 2007 - 31 Dec 2007</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(241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1142872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1"/>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2"/>
              </a:rPr>
              <a:t> 01 Jan 2008 - 12 Feb 2008</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(205 KB)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1" i="0" u="none" strike="noStrike" kern="1200" cap="none" spc="0" normalizeH="0" baseline="0" noProof="0" dirty="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1186357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3"/>
              </a:rPr>
              <a:t>[Full view and history]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35</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t>Case Study: Gujarat </a:t>
            </a:r>
            <a:r>
              <a:rPr kumimoji="0" lang="en-US" sz="2800" i="0" u="none" strike="noStrike" kern="1200" cap="none" spc="0" normalizeH="0" baseline="0" noProof="0" dirty="0" err="1" smtClean="0">
                <a:ln>
                  <a:noFill/>
                </a:ln>
                <a:solidFill>
                  <a:schemeClr val="accent6">
                    <a:lumMod val="50000"/>
                  </a:schemeClr>
                </a:solidFill>
                <a:effectLst/>
                <a:uLnTx/>
                <a:uFillTx/>
                <a:latin typeface="+mj-lt"/>
                <a:ea typeface="+mj-ea"/>
                <a:cs typeface="+mj-cs"/>
              </a:rPr>
              <a:t>Fluorochemicals</a:t>
            </a:r>
            <a: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t> ltd</a:t>
            </a:r>
            <a:b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br>
            <a: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t>(</a:t>
            </a:r>
            <a:r>
              <a:rPr kumimoji="0" lang="en-US" sz="2800" i="0" u="none" strike="noStrike" kern="1200" cap="none" spc="0" normalizeH="0" baseline="0" noProof="0" dirty="0" err="1" smtClean="0">
                <a:ln>
                  <a:noFill/>
                </a:ln>
                <a:solidFill>
                  <a:schemeClr val="accent6">
                    <a:lumMod val="50000"/>
                  </a:schemeClr>
                </a:solidFill>
                <a:effectLst/>
                <a:uLnTx/>
                <a:uFillTx/>
                <a:latin typeface="+mj-lt"/>
                <a:ea typeface="+mj-ea"/>
                <a:cs typeface="+mj-cs"/>
              </a:rPr>
              <a:t>Source:</a:t>
            </a:r>
            <a:r>
              <a:rPr kumimoji="0" lang="en-US" sz="2000" i="0" u="none" strike="noStrike" kern="1200" cap="none" spc="0" normalizeH="0" baseline="0" noProof="0" dirty="0" err="1" smtClean="0">
                <a:ln>
                  <a:noFill/>
                </a:ln>
                <a:solidFill>
                  <a:schemeClr val="accent6">
                    <a:lumMod val="50000"/>
                  </a:schemeClr>
                </a:solidFill>
                <a:effectLst/>
                <a:uLnTx/>
                <a:uFillTx/>
                <a:latin typeface="+mj-lt"/>
                <a:ea typeface="+mj-ea"/>
                <a:cs typeface="+mj-cs"/>
              </a:rPr>
              <a:t>http</a:t>
            </a:r>
            <a:r>
              <a:rPr kumimoji="0" lang="en-US" sz="2000" i="0" u="none" strike="noStrike" kern="1200" cap="none" spc="0" normalizeH="0" baseline="0" noProof="0" dirty="0" smtClean="0">
                <a:ln>
                  <a:noFill/>
                </a:ln>
                <a:solidFill>
                  <a:schemeClr val="accent6">
                    <a:lumMod val="50000"/>
                  </a:schemeClr>
                </a:solidFill>
                <a:effectLst/>
                <a:uLnTx/>
                <a:uFillTx/>
                <a:latin typeface="+mj-lt"/>
                <a:ea typeface="+mj-ea"/>
                <a:cs typeface="+mj-cs"/>
              </a:rPr>
              <a:t>://</a:t>
            </a:r>
            <a:r>
              <a:rPr kumimoji="0" lang="en-US" sz="2000" i="0" u="none" strike="noStrike" kern="1200" cap="none" spc="0" normalizeH="0" baseline="0" noProof="0" dirty="0" err="1" smtClean="0">
                <a:ln>
                  <a:noFill/>
                </a:ln>
                <a:solidFill>
                  <a:schemeClr val="accent6">
                    <a:lumMod val="50000"/>
                  </a:schemeClr>
                </a:solidFill>
                <a:effectLst/>
                <a:uLnTx/>
                <a:uFillTx/>
                <a:latin typeface="+mj-lt"/>
                <a:ea typeface="+mj-ea"/>
                <a:cs typeface="+mj-cs"/>
              </a:rPr>
              <a:t>cdm.unfccc.int</a:t>
            </a:r>
            <a:r>
              <a:rPr kumimoji="0" lang="en-US" sz="2000" i="0" u="none" strike="noStrike" kern="1200" cap="none" spc="0" normalizeH="0" baseline="0" noProof="0" dirty="0" smtClean="0">
                <a:ln>
                  <a:noFill/>
                </a:ln>
                <a:solidFill>
                  <a:schemeClr val="accent6">
                    <a:lumMod val="50000"/>
                  </a:schemeClr>
                </a:solidFill>
                <a:effectLst/>
                <a:uLnTx/>
                <a:uFillTx/>
                <a:latin typeface="+mj-lt"/>
                <a:ea typeface="+mj-ea"/>
                <a:cs typeface="+mj-cs"/>
              </a:rPr>
              <a:t>/Projects)</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2"/>
              </a:rPr>
              <a:t> 13 Feb 2008 - 31 Mar 2008</a:t>
            </a:r>
            <a:r>
              <a:rPr kumimoji="0" lang="en-US" sz="1600" b="0" i="0" u="none" strike="noStrike" kern="1200" cap="none" spc="0" normalizeH="0" baseline="0" noProof="0" smtClean="0">
                <a:ln>
                  <a:noFill/>
                </a:ln>
                <a:solidFill>
                  <a:schemeClr val="tx1"/>
                </a:solidFill>
                <a:effectLst/>
                <a:uLnTx/>
                <a:uFillTx/>
                <a:latin typeface="+mn-lt"/>
                <a:ea typeface="+mn-ea"/>
                <a:cs typeface="+mn-cs"/>
              </a:rPr>
              <a:t> (424 KB)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smtClean="0">
                <a:ln>
                  <a:noFill/>
                </a:ln>
                <a:solidFill>
                  <a:schemeClr val="tx1"/>
                </a:solidFill>
                <a:effectLst/>
                <a:uLnTx/>
                <a:uFillTx/>
                <a:latin typeface="+mn-lt"/>
                <a:ea typeface="+mn-ea"/>
                <a:cs typeface="+mn-cs"/>
              </a:rPr>
              <a:t>: 1108191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3"/>
              </a:rPr>
              <a:t>[Full view and history]</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4"/>
              </a:rPr>
              <a:t> 01 Apr 2008 - 31 May 2008</a:t>
            </a:r>
            <a:r>
              <a:rPr kumimoji="0" lang="en-US" sz="1600" b="0" i="0" u="none" strike="noStrike" kern="1200" cap="none" spc="0" normalizeH="0" baseline="0" noProof="0" smtClean="0">
                <a:ln>
                  <a:noFill/>
                </a:ln>
                <a:solidFill>
                  <a:schemeClr val="tx1"/>
                </a:solidFill>
                <a:effectLst/>
                <a:uLnTx/>
                <a:uFillTx/>
                <a:latin typeface="+mn-lt"/>
                <a:ea typeface="+mn-ea"/>
                <a:cs typeface="+mn-cs"/>
              </a:rPr>
              <a:t> (636 KB)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smtClean="0">
                <a:ln>
                  <a:noFill/>
                </a:ln>
                <a:solidFill>
                  <a:schemeClr val="tx1"/>
                </a:solidFill>
                <a:effectLst/>
                <a:uLnTx/>
                <a:uFillTx/>
                <a:latin typeface="+mn-lt"/>
                <a:ea typeface="+mn-ea"/>
                <a:cs typeface="+mn-cs"/>
              </a:rPr>
              <a:t>: Issued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smtClean="0">
                <a:ln>
                  <a:noFill/>
                </a:ln>
                <a:solidFill>
                  <a:schemeClr val="tx1"/>
                </a:solidFill>
                <a:effectLst/>
                <a:uLnTx/>
                <a:uFillTx/>
                <a:latin typeface="+mn-lt"/>
                <a:ea typeface="+mn-ea"/>
                <a:cs typeface="+mn-cs"/>
              </a:rPr>
              <a:t>: 1510855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5"/>
              </a:rPr>
              <a:t>[Full view and history]</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6"/>
              </a:rPr>
              <a:t> 01 Jun 2008 - 31 Jul 2008</a:t>
            </a:r>
            <a:r>
              <a:rPr kumimoji="0" lang="en-US" sz="1600" b="0" i="0" u="none" strike="noStrike" kern="1200" cap="none" spc="0" normalizeH="0" baseline="0" noProof="0" smtClean="0">
                <a:ln>
                  <a:noFill/>
                </a:ln>
                <a:solidFill>
                  <a:schemeClr val="tx1"/>
                </a:solidFill>
                <a:effectLst/>
                <a:uLnTx/>
                <a:uFillTx/>
                <a:latin typeface="+mn-lt"/>
                <a:ea typeface="+mn-ea"/>
                <a:cs typeface="+mn-cs"/>
              </a:rPr>
              <a:t> (647 KB)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smtClean="0">
                <a:ln>
                  <a:noFill/>
                </a:ln>
                <a:solidFill>
                  <a:schemeClr val="tx1"/>
                </a:solidFill>
                <a:effectLst/>
                <a:uLnTx/>
                <a:uFillTx/>
                <a:latin typeface="+mn-lt"/>
                <a:ea typeface="+mn-ea"/>
                <a:cs typeface="+mn-cs"/>
              </a:rPr>
              <a:t>: Request for review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smtClean="0">
                <a:ln>
                  <a:noFill/>
                </a:ln>
                <a:solidFill>
                  <a:schemeClr val="tx1"/>
                </a:solidFill>
                <a:effectLst/>
                <a:uLnTx/>
                <a:uFillTx/>
                <a:latin typeface="+mn-lt"/>
                <a:ea typeface="+mn-ea"/>
                <a:cs typeface="+mn-cs"/>
              </a:rPr>
              <a:t>: 1299638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7"/>
              </a:rPr>
              <a:t>[Full view and history]</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rPr>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8"/>
              </a:rPr>
              <a:t> 01 Aug 2008 - 30 Sep 2008</a:t>
            </a:r>
            <a:r>
              <a:rPr kumimoji="0" lang="en-US" sz="1600" b="0" i="0" u="none" strike="noStrike" kern="1200" cap="none" spc="0" normalizeH="0" baseline="0" noProof="0" smtClean="0">
                <a:ln>
                  <a:noFill/>
                </a:ln>
                <a:solidFill>
                  <a:schemeClr val="tx1"/>
                </a:solidFill>
                <a:effectLst/>
                <a:uLnTx/>
                <a:uFillTx/>
                <a:latin typeface="+mn-lt"/>
                <a:ea typeface="+mn-ea"/>
                <a:cs typeface="+mn-cs"/>
              </a:rPr>
              <a:t> (626 KB)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1" i="0" u="none" strike="noStrike" kern="1200" cap="none" spc="0" normalizeH="0" baseline="0" noProof="0" smtClean="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smtClean="0">
                <a:ln>
                  <a:noFill/>
                </a:ln>
                <a:solidFill>
                  <a:schemeClr val="tx1"/>
                </a:solidFill>
                <a:effectLst/>
                <a:uLnTx/>
                <a:uFillTx/>
                <a:latin typeface="+mn-lt"/>
                <a:ea typeface="+mn-ea"/>
                <a:cs typeface="+mn-cs"/>
              </a:rPr>
              <a:t>: Awaiting issuance request </a:t>
            </a:r>
            <a:br>
              <a:rPr kumimoji="0" lang="en-US" sz="1600" b="0" i="0" u="none" strike="noStrike" kern="1200" cap="none" spc="0" normalizeH="0" baseline="0" noProof="0" smtClean="0">
                <a:ln>
                  <a:noFill/>
                </a:ln>
                <a:solidFill>
                  <a:schemeClr val="tx1"/>
                </a:solidFill>
                <a:effectLst/>
                <a:uLnTx/>
                <a:uFillTx/>
                <a:latin typeface="+mn-lt"/>
                <a:ea typeface="+mn-ea"/>
                <a:cs typeface="+mn-cs"/>
              </a:rPr>
            </a:br>
            <a:r>
              <a:rPr kumimoji="0" lang="en-US" sz="1600" b="0" i="0" u="none" strike="noStrike" kern="1200" cap="none" spc="0" normalizeH="0" baseline="0" noProof="0" smtClean="0">
                <a:ln>
                  <a:noFill/>
                </a:ln>
                <a:solidFill>
                  <a:schemeClr val="tx1"/>
                </a:solidFill>
                <a:effectLst/>
                <a:uLnTx/>
                <a:uFillTx/>
                <a:latin typeface="+mn-lt"/>
                <a:ea typeface="+mn-ea"/>
                <a:cs typeface="+mn-cs"/>
                <a:hlinkClick r:id="rId9"/>
              </a:rPr>
              <a:t>[Full view and history]</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36</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t>Case Study: Gujarat </a:t>
            </a:r>
            <a:r>
              <a:rPr kumimoji="0" lang="en-US" sz="2800" i="0" u="none" strike="noStrike" kern="1200" cap="none" spc="0" normalizeH="0" baseline="0" noProof="0" dirty="0" err="1" smtClean="0">
                <a:ln>
                  <a:noFill/>
                </a:ln>
                <a:solidFill>
                  <a:schemeClr val="accent6">
                    <a:lumMod val="50000"/>
                  </a:schemeClr>
                </a:solidFill>
                <a:effectLst/>
                <a:uLnTx/>
                <a:uFillTx/>
                <a:latin typeface="+mj-lt"/>
                <a:ea typeface="+mj-ea"/>
                <a:cs typeface="+mj-cs"/>
              </a:rPr>
              <a:t>Fluorochemicals</a:t>
            </a:r>
            <a: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t> ltd</a:t>
            </a:r>
            <a:b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br>
            <a:r>
              <a:rPr kumimoji="0" lang="en-US" sz="2800" i="0" u="none" strike="noStrike" kern="1200" cap="none" spc="0" normalizeH="0" baseline="0" noProof="0" dirty="0" smtClean="0">
                <a:ln>
                  <a:noFill/>
                </a:ln>
                <a:solidFill>
                  <a:schemeClr val="accent6">
                    <a:lumMod val="50000"/>
                  </a:schemeClr>
                </a:solidFill>
                <a:effectLst/>
                <a:uLnTx/>
                <a:uFillTx/>
                <a:latin typeface="+mj-lt"/>
                <a:ea typeface="+mj-ea"/>
                <a:cs typeface="+mj-cs"/>
              </a:rPr>
              <a:t>   </a:t>
            </a:r>
            <a:r>
              <a:rPr kumimoji="0" lang="en-US" sz="1600" i="0" u="none" strike="noStrike" kern="1200" cap="none" spc="0" normalizeH="0" baseline="0" noProof="0" dirty="0" smtClean="0">
                <a:ln>
                  <a:noFill/>
                </a:ln>
                <a:solidFill>
                  <a:schemeClr val="accent6">
                    <a:lumMod val="50000"/>
                  </a:schemeClr>
                </a:solidFill>
                <a:effectLst/>
                <a:uLnTx/>
                <a:uFillTx/>
                <a:latin typeface="+mj-lt"/>
                <a:ea typeface="+mj-ea"/>
                <a:cs typeface="+mj-cs"/>
              </a:rPr>
              <a:t>(</a:t>
            </a:r>
            <a:r>
              <a:rPr kumimoji="0" lang="en-US" sz="1600" i="0" u="none" strike="noStrike" kern="1200" cap="none" spc="0" normalizeH="0" baseline="0" noProof="0" dirty="0" err="1" smtClean="0">
                <a:ln>
                  <a:noFill/>
                </a:ln>
                <a:solidFill>
                  <a:schemeClr val="accent6">
                    <a:lumMod val="50000"/>
                  </a:schemeClr>
                </a:solidFill>
                <a:effectLst/>
                <a:uLnTx/>
                <a:uFillTx/>
                <a:latin typeface="+mj-lt"/>
                <a:ea typeface="+mj-ea"/>
                <a:cs typeface="+mj-cs"/>
              </a:rPr>
              <a:t>Source:http</a:t>
            </a:r>
            <a:r>
              <a:rPr kumimoji="0" lang="en-US" sz="1600" i="0" u="none" strike="noStrike" kern="1200" cap="none" spc="0" normalizeH="0" baseline="0" noProof="0" dirty="0" smtClean="0">
                <a:ln>
                  <a:noFill/>
                </a:ln>
                <a:solidFill>
                  <a:schemeClr val="accent6">
                    <a:lumMod val="50000"/>
                  </a:schemeClr>
                </a:solidFill>
                <a:effectLst/>
                <a:uLnTx/>
                <a:uFillTx/>
                <a:latin typeface="+mj-lt"/>
                <a:ea typeface="+mj-ea"/>
                <a:cs typeface="+mj-cs"/>
              </a:rPr>
              <a:t>://</a:t>
            </a:r>
            <a:r>
              <a:rPr kumimoji="0" lang="en-US" sz="1600" i="0" u="none" strike="noStrike" kern="1200" cap="none" spc="0" normalizeH="0" baseline="0" noProof="0" dirty="0" err="1" smtClean="0">
                <a:ln>
                  <a:noFill/>
                </a:ln>
                <a:solidFill>
                  <a:schemeClr val="accent6">
                    <a:lumMod val="50000"/>
                  </a:schemeClr>
                </a:solidFill>
                <a:effectLst/>
                <a:uLnTx/>
                <a:uFillTx/>
                <a:latin typeface="+mj-lt"/>
                <a:ea typeface="+mj-ea"/>
                <a:cs typeface="+mj-cs"/>
              </a:rPr>
              <a:t>www.gfl.co.in</a:t>
            </a:r>
            <a:r>
              <a:rPr lang="en-US" sz="1600" dirty="0" smtClean="0">
                <a:solidFill>
                  <a:schemeClr val="accent6">
                    <a:lumMod val="50000"/>
                  </a:schemeClr>
                </a:solidFill>
                <a:latin typeface="+mj-lt"/>
                <a:ea typeface="+mj-ea"/>
                <a:cs typeface="+mj-cs"/>
              </a:rPr>
              <a:t>)</a:t>
            </a:r>
            <a:endParaRPr kumimoji="0" lang="en-US" sz="1600" i="0" u="none" strike="noStrike" kern="1200" cap="none" spc="0" normalizeH="0" baseline="0" noProof="0" dirty="0" smtClean="0">
              <a:ln>
                <a:noFill/>
              </a:ln>
              <a:solidFill>
                <a:schemeClr val="accent6">
                  <a:lumMod val="50000"/>
                </a:schemeClr>
              </a:solidFill>
              <a:effectLst/>
              <a:uLnTx/>
              <a:uFillTx/>
              <a:latin typeface="+mj-lt"/>
              <a:ea typeface="+mj-ea"/>
              <a:cs typeface="+mj-cs"/>
            </a:endParaRPr>
          </a:p>
        </p:txBody>
      </p:sp>
      <p:sp>
        <p:nvSpPr>
          <p:cNvPr id="3" name="Rectangle 3"/>
          <p:cNvSpPr txBox="1">
            <a:spLocks noChangeArrowheads="1"/>
          </p:cNvSpPr>
          <p:nvPr/>
        </p:nvSpPr>
        <p:spPr>
          <a:xfrm>
            <a:off x="457200" y="1371601"/>
            <a:ext cx="8229600" cy="4648200"/>
          </a:xfrm>
          <a:prstGeom prst="rect">
            <a:avLst/>
          </a:prstGeom>
        </p:spPr>
        <p:txBody>
          <a:bodyPr/>
          <a:lstStyle/>
          <a:p>
            <a:pPr marR="0" lvl="0" algn="just" defTabSz="914400" rtl="0" eaLnBrk="1" fontAlgn="auto" latinLnBrk="0" hangingPunct="1">
              <a:lnSpc>
                <a:spcPct val="80000"/>
              </a:lnSpc>
              <a:spcBef>
                <a:spcPct val="20000"/>
              </a:spcBef>
              <a:spcAft>
                <a:spcPts val="0"/>
              </a:spcAft>
              <a:buClrTx/>
              <a:buSzTx/>
              <a:buFontTx/>
              <a:buNone/>
              <a:tabLst/>
              <a:defRPr/>
            </a:pPr>
            <a:r>
              <a:rPr kumimoji="0" lang="en-US" sz="2400" b="1" i="1" u="none" strike="noStrike" kern="1200" cap="none" spc="0" normalizeH="0" baseline="0" noProof="0" dirty="0" smtClean="0">
                <a:ln>
                  <a:noFill/>
                </a:ln>
                <a:effectLst/>
                <a:uLnTx/>
                <a:uFillTx/>
                <a:latin typeface="+mn-lt"/>
                <a:ea typeface="+mn-ea"/>
                <a:cs typeface="+mn-cs"/>
              </a:rPr>
              <a:t>Carbon Credits Business </a:t>
            </a:r>
            <a:r>
              <a:rPr kumimoji="0" lang="en-US" sz="2400" b="0" i="0" u="none" strike="noStrike" kern="1200" cap="none" spc="0" normalizeH="0" baseline="0" noProof="0" dirty="0" smtClean="0">
                <a:ln>
                  <a:noFill/>
                </a:ln>
                <a:effectLst/>
                <a:uLnTx/>
                <a:uFillTx/>
                <a:latin typeface="+mn-lt"/>
                <a:ea typeface="+mn-ea"/>
                <a:cs typeface="+mn-cs"/>
              </a:rPr>
              <a:t>Driven by its strong beliefs in the principles of Sustainable Development and Corporate Social Responsibility, GFL has developed a UNFCCC-compliant Clean Development Mechanism Project, which earns “carbon credits” by the thermal oxidation of a waste gas, HFC23, in its refrigerant gas manufacturing plant. </a:t>
            </a:r>
            <a:r>
              <a:rPr kumimoji="0" lang="en-US" sz="2400" b="1" i="0" u="none" strike="noStrike" kern="1200" cap="none" spc="0" normalizeH="0" baseline="0" noProof="0" dirty="0" smtClean="0">
                <a:ln>
                  <a:noFill/>
                </a:ln>
                <a:effectLst/>
                <a:uLnTx/>
                <a:uFillTx/>
                <a:latin typeface="+mn-lt"/>
                <a:ea typeface="+mn-ea"/>
                <a:cs typeface="+mn-cs"/>
              </a:rPr>
              <a:t>This was the first CDM Project in the world to seek registration under the Kyoto Protocol,</a:t>
            </a:r>
            <a:r>
              <a:rPr kumimoji="0" lang="en-US" sz="2400" b="0" i="0" u="none" strike="noStrike" kern="1200" cap="none" spc="0" normalizeH="0" baseline="0" noProof="0" dirty="0" smtClean="0">
                <a:ln>
                  <a:noFill/>
                </a:ln>
                <a:effectLst/>
                <a:uLnTx/>
                <a:uFillTx/>
                <a:latin typeface="+mn-lt"/>
                <a:ea typeface="+mn-ea"/>
                <a:cs typeface="+mn-cs"/>
              </a:rPr>
              <a:t> and has been approved by the Governments of India, United Kingdom, Netherlands, Japan and Italy. Since commencement, this project has reduced 13 million tones of greenhouse gas emissions, and the carbon credits so earned have been sold to leading companies across the globe for compliance purposes.</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37</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1295400"/>
            <a:ext cx="51053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6083" name="Picture 3"/>
          <p:cNvPicPr>
            <a:picLocks noChangeAspect="1" noChangeArrowheads="1"/>
          </p:cNvPicPr>
          <p:nvPr/>
        </p:nvPicPr>
        <p:blipFill>
          <a:blip r:embed="rId2" cstate="print">
            <a:lum contrast="27000"/>
          </a:blip>
          <a:srcRect/>
          <a:stretch>
            <a:fillRect/>
          </a:stretch>
        </p:blipFill>
        <p:spPr bwMode="auto">
          <a:xfrm>
            <a:off x="0" y="3352800"/>
            <a:ext cx="9144000" cy="3287516"/>
          </a:xfrm>
          <a:prstGeom prst="rect">
            <a:avLst/>
          </a:prstGeom>
          <a:noFill/>
          <a:ln w="9525">
            <a:noFill/>
            <a:miter lim="800000"/>
            <a:headEnd/>
            <a:tailEnd/>
          </a:ln>
          <a:effectLst/>
        </p:spPr>
      </p:pic>
      <p:pic>
        <p:nvPicPr>
          <p:cNvPr id="46085" name="Picture 5" descr="http://pammvi.files.wordpress.com/2010/03/carbon-credits.jpg"/>
          <p:cNvPicPr>
            <a:picLocks noChangeAspect="1" noChangeArrowheads="1"/>
          </p:cNvPicPr>
          <p:nvPr/>
        </p:nvPicPr>
        <p:blipFill>
          <a:blip r:embed="rId3" cstate="print"/>
          <a:srcRect/>
          <a:stretch>
            <a:fillRect/>
          </a:stretch>
        </p:blipFill>
        <p:spPr bwMode="auto">
          <a:xfrm>
            <a:off x="228600" y="228600"/>
            <a:ext cx="3057525" cy="2971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249362"/>
          </a:xfrm>
          <a:prstGeom prst="rect">
            <a:avLst/>
          </a:prstGeom>
          <a:solidFill>
            <a:srgbClr val="AAF4B1"/>
          </a:solidFill>
          <a:ln>
            <a:solidFill>
              <a:schemeClr val="bg1"/>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Why Electrical Power  and at what speed ?</a:t>
            </a:r>
          </a:p>
        </p:txBody>
      </p:sp>
      <p:sp>
        <p:nvSpPr>
          <p:cNvPr id="3" name="Rectangle 3"/>
          <p:cNvSpPr txBox="1">
            <a:spLocks noChangeArrowheads="1"/>
          </p:cNvSpPr>
          <p:nvPr/>
        </p:nvSpPr>
        <p:spPr>
          <a:xfrm>
            <a:off x="457200" y="1828800"/>
            <a:ext cx="8229600" cy="4297363"/>
          </a:xfrm>
          <a:prstGeom prst="rect">
            <a:avLst/>
          </a:prstGeom>
          <a:solidFill>
            <a:srgbClr val="C9A8F6"/>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National growth by Industrialisation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Oxygen of  Industrialisation is Power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Elasticity ratio of GDP to Power is 1.25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Power demand by 2020 would be appoximately 250,000 MW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Can Renewable energy be alternative?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India’s initiatives for Renewable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3</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Total Installed Capacity:  Power for All by 2012</a:t>
            </a:r>
            <a:r>
              <a:rPr kumimoji="0" lang="en-US"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sz="3200" b="1" i="0" u="none" strike="noStrike" kern="1200" cap="none" spc="0" normalizeH="0" baseline="0" noProof="0" dirty="0" smtClean="0">
                <a:ln>
                  <a:noFill/>
                </a:ln>
                <a:solidFill>
                  <a:schemeClr val="tx2"/>
                </a:solidFill>
                <a:effectLst/>
                <a:uLnTx/>
                <a:uFillTx/>
                <a:latin typeface="+mj-lt"/>
                <a:ea typeface="+mj-ea"/>
                <a:cs typeface="+mj-cs"/>
              </a:rPr>
            </a:br>
            <a:endParaRPr kumimoji="0" lang="en-US" sz="32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Content Placeholder 6"/>
          <p:cNvSpPr txBox="1">
            <a:spLocks/>
          </p:cNvSpPr>
          <p:nvPr/>
        </p:nvSpPr>
        <p:spPr>
          <a:xfrm>
            <a:off x="457200" y="1676399"/>
            <a:ext cx="4800600" cy="43434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Sector      MW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State Sector	86,358.65	 42.54</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Central Sector   60,682.63                   29.89</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Private Sector    55,937.75                   27.55</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Total            2,02,979.03</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pic>
        <p:nvPicPr>
          <p:cNvPr id="21506" name="Picture 2" descr="http://www.dailystocktip.com/wp-content/uploads/2011/06/carbon.jpg"/>
          <p:cNvPicPr>
            <a:picLocks noChangeAspect="1" noChangeArrowheads="1"/>
          </p:cNvPicPr>
          <p:nvPr/>
        </p:nvPicPr>
        <p:blipFill>
          <a:blip r:embed="rId2" cstate="print"/>
          <a:srcRect/>
          <a:stretch>
            <a:fillRect/>
          </a:stretch>
        </p:blipFill>
        <p:spPr bwMode="auto">
          <a:xfrm>
            <a:off x="5105400" y="1676400"/>
            <a:ext cx="3733800" cy="4267200"/>
          </a:xfrm>
          <a:prstGeom prst="rect">
            <a:avLst/>
          </a:prstGeom>
          <a:ln/>
        </p:spPr>
        <p:style>
          <a:lnRef idx="2">
            <a:schemeClr val="accent1"/>
          </a:lnRef>
          <a:fillRef idx="1">
            <a:schemeClr val="lt1"/>
          </a:fillRef>
          <a:effectRef idx="0">
            <a:schemeClr val="accent1"/>
          </a:effectRef>
          <a:fontRef idx="minor">
            <a:schemeClr val="dk1"/>
          </a:fontRef>
        </p:style>
      </p:pic>
      <p:sp>
        <p:nvSpPr>
          <p:cNvPr id="6" name="Footer Placeholder 5"/>
          <p:cNvSpPr>
            <a:spLocks noGrp="1"/>
          </p:cNvSpPr>
          <p:nvPr>
            <p:ph type="ftr" sz="quarter" idx="11"/>
          </p:nvPr>
        </p:nvSpPr>
        <p:spPr/>
        <p:txBody>
          <a:bodyPr/>
          <a:lstStyle/>
          <a:p>
            <a:r>
              <a:rPr lang="en-US" sz="1600" b="1" dirty="0" smtClean="0">
                <a:solidFill>
                  <a:srgbClr val="C00000"/>
                </a:solidFill>
              </a:rPr>
              <a:t>4</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Energy input mix 0f Resources  in Indian Power Generation</a:t>
            </a:r>
            <a:br>
              <a:rPr kumimoji="0" lang="en-US" sz="2000" b="1" i="0" u="none" strike="noStrike" kern="1200" cap="none" spc="0" normalizeH="0" baseline="0" noProof="0" dirty="0" smtClean="0">
                <a:ln>
                  <a:noFill/>
                </a:ln>
                <a:solidFill>
                  <a:schemeClr val="tx2"/>
                </a:solidFill>
                <a:effectLst/>
                <a:uLnTx/>
                <a:uFillTx/>
                <a:latin typeface="+mj-lt"/>
                <a:ea typeface="+mj-ea"/>
                <a:cs typeface="+mj-cs"/>
              </a:rPr>
            </a:br>
            <a:r>
              <a:rPr kumimoji="0" lang="en-US" sz="20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1400" b="1" i="0" u="none" strike="noStrike" kern="1200" cap="none" spc="0" normalizeH="0" baseline="0" noProof="0" dirty="0" smtClean="0">
                <a:ln>
                  <a:noFill/>
                </a:ln>
                <a:solidFill>
                  <a:schemeClr val="tx2"/>
                </a:solidFill>
                <a:effectLst/>
                <a:uLnTx/>
                <a:uFillTx/>
                <a:latin typeface="+mj-lt"/>
                <a:ea typeface="+mj-ea"/>
                <a:cs typeface="+mj-cs"/>
              </a:rPr>
              <a:t>(Source: www.powermin.nic.in)</a:t>
            </a:r>
            <a:br>
              <a:rPr kumimoji="0" lang="en-US" sz="1400" b="1" i="0" u="none" strike="noStrike" kern="1200" cap="none" spc="0" normalizeH="0" baseline="0" noProof="0" dirty="0" smtClean="0">
                <a:ln>
                  <a:noFill/>
                </a:ln>
                <a:solidFill>
                  <a:schemeClr val="tx2"/>
                </a:solidFill>
                <a:effectLst/>
                <a:uLnTx/>
                <a:uFillTx/>
                <a:latin typeface="+mj-lt"/>
                <a:ea typeface="+mj-ea"/>
                <a:cs typeface="+mj-cs"/>
              </a:rPr>
            </a:br>
            <a:r>
              <a:rPr kumimoji="0" lang="en-US" sz="1400" b="1" i="0" u="none" strike="noStrike" kern="1200" cap="none" spc="0" normalizeH="0" baseline="0" noProof="0" dirty="0" smtClean="0">
                <a:ln>
                  <a:noFill/>
                </a:ln>
                <a:solidFill>
                  <a:schemeClr val="tx1"/>
                </a:solidFill>
                <a:effectLst/>
                <a:uLnTx/>
                <a:uFillTx/>
                <a:latin typeface="+mj-lt"/>
                <a:ea typeface="+mj-ea"/>
                <a:cs typeface="+mj-cs"/>
              </a:rPr>
              <a:t/>
            </a:r>
            <a:br>
              <a:rPr kumimoji="0" lang="en-US" sz="14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accent2"/>
                </a:solidFill>
                <a:effectLst/>
                <a:uLnTx/>
                <a:uFillTx/>
                <a:latin typeface="+mj-lt"/>
                <a:ea typeface="+mj-ea"/>
                <a:cs typeface="+mj-cs"/>
              </a:rPr>
              <a:t>MWs 145797.97 as on 31-6-2008</a:t>
            </a:r>
          </a:p>
        </p:txBody>
      </p:sp>
      <p:sp>
        <p:nvSpPr>
          <p:cNvPr id="3" name="Rectangle 7"/>
          <p:cNvSpPr>
            <a:spLocks noChangeArrowheads="1"/>
          </p:cNvSpPr>
          <p:nvPr/>
        </p:nvSpPr>
        <p:spPr bwMode="auto">
          <a:xfrm>
            <a:off x="457200" y="1676400"/>
            <a:ext cx="8305800" cy="4370427"/>
          </a:xfrm>
          <a:prstGeom prst="rect">
            <a:avLst/>
          </a:prstGeom>
          <a:noFill/>
          <a:ln w="9525">
            <a:noFill/>
            <a:miter lim="800000"/>
            <a:headEnd/>
            <a:tailEnd/>
          </a:ln>
        </p:spPr>
        <p:txBody>
          <a:bodyPr>
            <a:spAutoFit/>
          </a:bodyPr>
          <a:lstStyle/>
          <a:p>
            <a:r>
              <a:rPr lang="en-US" sz="2000" dirty="0" smtClean="0"/>
              <a:t>	Fuel 			  MW                  </a:t>
            </a:r>
            <a:r>
              <a:rPr lang="en-US" sz="3200" dirty="0" smtClean="0"/>
              <a:t> </a:t>
            </a:r>
            <a:r>
              <a:rPr lang="en-US" sz="2000" dirty="0" smtClean="0"/>
              <a:t>% age</a:t>
            </a:r>
            <a:endParaRPr lang="en-US" sz="1100" dirty="0"/>
          </a:p>
          <a:p>
            <a:r>
              <a:rPr lang="en-US" sz="1100" dirty="0"/>
              <a:t> </a:t>
            </a:r>
          </a:p>
          <a:p>
            <a:r>
              <a:rPr lang="en-US" sz="1600" dirty="0" smtClean="0"/>
              <a:t>	Total </a:t>
            </a:r>
            <a:r>
              <a:rPr lang="en-US" sz="1600" dirty="0"/>
              <a:t>Thermal                                      </a:t>
            </a:r>
            <a:r>
              <a:rPr lang="en-US" sz="1600" dirty="0" smtClean="0"/>
              <a:t>134635.18            </a:t>
            </a:r>
            <a:r>
              <a:rPr lang="en-US" sz="2400" dirty="0" smtClean="0"/>
              <a:t> 66.31</a:t>
            </a:r>
            <a:endParaRPr lang="en-US" sz="2400" dirty="0"/>
          </a:p>
          <a:p>
            <a:r>
              <a:rPr lang="en-US" sz="1100" dirty="0"/>
              <a:t> </a:t>
            </a:r>
          </a:p>
          <a:p>
            <a:r>
              <a:rPr lang="en-US" sz="1600" dirty="0"/>
              <a:t>                              </a:t>
            </a:r>
            <a:r>
              <a:rPr lang="en-US" sz="1600" dirty="0" smtClean="0"/>
              <a:t>Coal                            	 114,782.38                 56.54</a:t>
            </a:r>
            <a:endParaRPr lang="en-US" sz="1600" dirty="0"/>
          </a:p>
          <a:p>
            <a:r>
              <a:rPr lang="en-US" sz="1600" dirty="0"/>
              <a:t> </a:t>
            </a:r>
          </a:p>
          <a:p>
            <a:r>
              <a:rPr lang="en-US" sz="1600" dirty="0"/>
              <a:t>                             </a:t>
            </a:r>
            <a:r>
              <a:rPr lang="en-US" sz="1600" dirty="0" smtClean="0"/>
              <a:t> </a:t>
            </a:r>
            <a:r>
              <a:rPr lang="en-US" sz="1600" dirty="0"/>
              <a:t>Gas                          </a:t>
            </a:r>
            <a:r>
              <a:rPr lang="en-US" sz="1600" dirty="0" smtClean="0"/>
              <a:t>                    18,653.05                   9.18</a:t>
            </a:r>
            <a:endParaRPr lang="en-US" sz="1600" dirty="0"/>
          </a:p>
          <a:p>
            <a:r>
              <a:rPr lang="en-US" sz="1600" dirty="0"/>
              <a:t> </a:t>
            </a:r>
          </a:p>
          <a:p>
            <a:r>
              <a:rPr lang="en-US" sz="1600" dirty="0"/>
              <a:t>                     </a:t>
            </a:r>
            <a:r>
              <a:rPr lang="en-US" sz="1600" dirty="0" smtClean="0"/>
              <a:t>         </a:t>
            </a:r>
            <a:r>
              <a:rPr lang="en-US" sz="1600" dirty="0"/>
              <a:t>Oil                                    </a:t>
            </a:r>
            <a:r>
              <a:rPr lang="en-US" sz="1600" dirty="0" smtClean="0"/>
              <a:t>              1,199.75                   0.59</a:t>
            </a:r>
            <a:endParaRPr lang="en-US" sz="1100" dirty="0"/>
          </a:p>
          <a:p>
            <a:r>
              <a:rPr lang="en-US" sz="1100" dirty="0"/>
              <a:t> </a:t>
            </a:r>
          </a:p>
          <a:p>
            <a:r>
              <a:rPr lang="en-US" sz="1400" dirty="0" smtClean="0"/>
              <a:t>	Hydro </a:t>
            </a:r>
            <a:r>
              <a:rPr lang="en-US" sz="1400" dirty="0"/>
              <a:t>(Renewable)                            </a:t>
            </a:r>
            <a:r>
              <a:rPr lang="en-US" sz="1400" dirty="0" smtClean="0"/>
              <a:t>             </a:t>
            </a:r>
            <a:r>
              <a:rPr lang="en-US" sz="1400" dirty="0"/>
              <a:t>39,060.40             </a:t>
            </a:r>
            <a:r>
              <a:rPr lang="en-US" sz="1400" dirty="0" smtClean="0"/>
              <a:t>       </a:t>
            </a:r>
            <a:r>
              <a:rPr lang="en-US" sz="1400" dirty="0"/>
              <a:t>19.24</a:t>
            </a:r>
          </a:p>
          <a:p>
            <a:r>
              <a:rPr lang="en-US" sz="1400" dirty="0"/>
              <a:t> </a:t>
            </a:r>
          </a:p>
          <a:p>
            <a:r>
              <a:rPr lang="en-US" sz="1400" dirty="0" smtClean="0"/>
              <a:t>	Nuclear                                                                 </a:t>
            </a:r>
            <a:r>
              <a:rPr lang="en-US" sz="1400" dirty="0"/>
              <a:t>4,780.00               </a:t>
            </a:r>
            <a:r>
              <a:rPr lang="en-US" sz="1400" dirty="0" smtClean="0"/>
              <a:t>      2.35</a:t>
            </a:r>
            <a:endParaRPr lang="en-US" sz="1400" dirty="0"/>
          </a:p>
          <a:p>
            <a:r>
              <a:rPr lang="en-US" sz="1400" dirty="0"/>
              <a:t> </a:t>
            </a:r>
            <a:endParaRPr lang="en-US" sz="1400" dirty="0" smtClean="0"/>
          </a:p>
          <a:p>
            <a:r>
              <a:rPr lang="en-US" sz="1400" dirty="0" smtClean="0"/>
              <a:t>	RES** (MNRE)                                                   24,503.45                  12.07</a:t>
            </a:r>
          </a:p>
          <a:p>
            <a:r>
              <a:rPr lang="en-US" sz="1400" dirty="0" smtClean="0"/>
              <a:t> </a:t>
            </a:r>
            <a:endParaRPr lang="en-US" sz="1400" dirty="0"/>
          </a:p>
          <a:p>
            <a:r>
              <a:rPr lang="en-US" sz="1400" dirty="0" smtClean="0"/>
              <a:t>	Total                                                                 </a:t>
            </a:r>
            <a:r>
              <a:rPr lang="en-US" sz="1400" dirty="0"/>
              <a:t>2,02,979.03           </a:t>
            </a:r>
            <a:r>
              <a:rPr lang="en-US" sz="1400" dirty="0" smtClean="0"/>
              <a:t>     </a:t>
            </a:r>
            <a:r>
              <a:rPr lang="en-US" sz="1400" dirty="0"/>
              <a:t>100.00</a:t>
            </a:r>
            <a:endParaRPr lang="en-US" sz="1100" dirty="0"/>
          </a:p>
          <a:p>
            <a:r>
              <a:rPr lang="en-US" sz="1100" dirty="0"/>
              <a:t>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5</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il-petrodollar_wars.jpg"/>
          <p:cNvPicPr>
            <a:picLocks noChangeAspect="1"/>
          </p:cNvPicPr>
          <p:nvPr/>
        </p:nvPicPr>
        <p:blipFill>
          <a:blip r:embed="rId2" cstate="print">
            <a:duotone>
              <a:schemeClr val="accent1">
                <a:shade val="45000"/>
                <a:satMod val="135000"/>
              </a:schemeClr>
              <a:prstClr val="white"/>
            </a:duotone>
          </a:blip>
          <a:stretch>
            <a:fillRect/>
          </a:stretch>
        </p:blipFill>
        <p:spPr>
          <a:xfrm>
            <a:off x="-158644" y="-450744"/>
            <a:ext cx="9607444" cy="7308744"/>
          </a:xfrm>
          <a:prstGeom prst="rect">
            <a:avLst/>
          </a:prstGeom>
        </p:spPr>
      </p:pic>
      <p:pic>
        <p:nvPicPr>
          <p:cNvPr id="4" name="Content Placeholder 5">
            <a:hlinkClick r:id="rId3" action="ppaction://hlinkpres?slideindex=1&amp;slidetitle="/>
          </p:cNvPr>
          <p:cNvPicPr>
            <a:picLocks noChangeArrowheads="1"/>
          </p:cNvPicPr>
          <p:nvPr/>
        </p:nvPicPr>
        <p:blipFill>
          <a:blip r:embed="rId4" cstate="print"/>
          <a:srcRect/>
          <a:stretch>
            <a:fillRect/>
          </a:stretch>
        </p:blipFill>
        <p:spPr bwMode="auto">
          <a:xfrm>
            <a:off x="139700" y="152400"/>
            <a:ext cx="9004300" cy="6413500"/>
          </a:xfrm>
          <a:prstGeom prst="rect">
            <a:avLst/>
          </a:prstGeom>
          <a:noFill/>
          <a:ln w="9525">
            <a:noFill/>
            <a:miter lim="800000"/>
            <a:headEnd/>
            <a:tailEnd/>
          </a:ln>
        </p:spPr>
      </p:pic>
      <p:sp>
        <p:nvSpPr>
          <p:cNvPr id="5" name="TextBox 4"/>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6" name="Footer Placeholder 5"/>
          <p:cNvSpPr>
            <a:spLocks noGrp="1"/>
          </p:cNvSpPr>
          <p:nvPr>
            <p:ph type="ftr" sz="quarter" idx="11"/>
          </p:nvPr>
        </p:nvSpPr>
        <p:spPr/>
        <p:txBody>
          <a:bodyPr/>
          <a:lstStyle/>
          <a:p>
            <a:r>
              <a:rPr lang="en-US" sz="1600" b="1" dirty="0" smtClean="0">
                <a:solidFill>
                  <a:srgbClr val="C00000"/>
                </a:solidFill>
              </a:rPr>
              <a:t>6</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228600" y="274638"/>
            <a:ext cx="84582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World Marketed Energy Use by Fuel Type : 1980 to 2030</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Object 8"/>
          <p:cNvGraphicFramePr>
            <a:graphicFrameLocks noChangeAspect="1"/>
          </p:cNvGraphicFramePr>
          <p:nvPr/>
        </p:nvGraphicFramePr>
        <p:xfrm>
          <a:off x="527050" y="1143000"/>
          <a:ext cx="8089900" cy="4983163"/>
        </p:xfrm>
        <a:graphic>
          <a:graphicData uri="http://schemas.openxmlformats.org/presentationml/2006/ole">
            <p:oleObj spid="_x0000_s2050" name="Bitmap Image" r:id="rId3" imgW="6504762" imgH="3638095" progId="PBrush">
              <p:embed/>
            </p:oleObj>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7</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And if things go really well, we may hopefully never see this again (??!!)</a:t>
            </a:r>
          </a:p>
        </p:txBody>
      </p:sp>
      <p:pic>
        <p:nvPicPr>
          <p:cNvPr id="3075" name="Picture 3"/>
          <p:cNvPicPr>
            <a:picLocks noChangeAspect="1" noChangeArrowheads="1"/>
          </p:cNvPicPr>
          <p:nvPr/>
        </p:nvPicPr>
        <p:blipFill>
          <a:blip r:embed="rId2" cstate="print"/>
          <a:srcRect/>
          <a:stretch>
            <a:fillRect/>
          </a:stretch>
        </p:blipFill>
        <p:spPr bwMode="auto">
          <a:xfrm>
            <a:off x="381000" y="1295400"/>
            <a:ext cx="8153400" cy="5029200"/>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smtClean="0"/>
              <a:t>P.K. Modi &amp; Co.              15.07.2012 </a:t>
            </a:r>
            <a:endParaRPr lang="en-US" b="1" dirty="0"/>
          </a:p>
        </p:txBody>
      </p:sp>
      <p:sp>
        <p:nvSpPr>
          <p:cNvPr id="5" name="Footer Placeholder 4"/>
          <p:cNvSpPr>
            <a:spLocks noGrp="1"/>
          </p:cNvSpPr>
          <p:nvPr>
            <p:ph type="ftr" sz="quarter" idx="11"/>
          </p:nvPr>
        </p:nvSpPr>
        <p:spPr/>
        <p:txBody>
          <a:bodyPr/>
          <a:lstStyle/>
          <a:p>
            <a:r>
              <a:rPr lang="en-US" sz="1600" b="1" dirty="0" smtClean="0">
                <a:solidFill>
                  <a:srgbClr val="C00000"/>
                </a:solidFill>
              </a:rPr>
              <a:t>8</a:t>
            </a:r>
            <a:endParaRPr lang="en-US" sz="16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1245</Words>
  <Application>Microsoft Office PowerPoint</Application>
  <PresentationFormat>On-screen Show (4:3)</PresentationFormat>
  <Paragraphs>397</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Bitmap Image</vt:lpstr>
      <vt:lpstr>SmartDraw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JAYESH</dc:creator>
  <cp:lastModifiedBy>pkm</cp:lastModifiedBy>
  <cp:revision>23</cp:revision>
  <dcterms:created xsi:type="dcterms:W3CDTF">2012-07-11T06:38:42Z</dcterms:created>
  <dcterms:modified xsi:type="dcterms:W3CDTF">2013-12-25T07:43:18Z</dcterms:modified>
</cp:coreProperties>
</file>