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1" r:id="rId6"/>
    <p:sldId id="262" r:id="rId7"/>
    <p:sldId id="263" r:id="rId8"/>
    <p:sldId id="264" r:id="rId9"/>
    <p:sldId id="265" r:id="rId10"/>
    <p:sldId id="274" r:id="rId11"/>
    <p:sldId id="275" r:id="rId12"/>
    <p:sldId id="276" r:id="rId13"/>
    <p:sldId id="266" r:id="rId14"/>
    <p:sldId id="267" r:id="rId15"/>
    <p:sldId id="268" r:id="rId16"/>
    <p:sldId id="269" r:id="rId17"/>
    <p:sldId id="289" r:id="rId18"/>
    <p:sldId id="270" r:id="rId19"/>
    <p:sldId id="271" r:id="rId20"/>
    <p:sldId id="272" r:id="rId21"/>
    <p:sldId id="273" r:id="rId22"/>
    <p:sldId id="277" r:id="rId23"/>
    <p:sldId id="280" r:id="rId24"/>
    <p:sldId id="281" r:id="rId25"/>
    <p:sldId id="282" r:id="rId26"/>
    <p:sldId id="283" r:id="rId27"/>
    <p:sldId id="284" r:id="rId28"/>
    <p:sldId id="279" r:id="rId29"/>
    <p:sldId id="285" r:id="rId30"/>
    <p:sldId id="286" r:id="rId31"/>
    <p:sldId id="287" r:id="rId32"/>
    <p:sldId id="288"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Untitled Section" id="{2C7278C2-B4B2-43A9-A0EF-64955EA46BF9}">
          <p14:sldIdLst>
            <p14:sldId id="256"/>
            <p14:sldId id="257"/>
            <p14:sldId id="258"/>
            <p14:sldId id="259"/>
            <p14:sldId id="261"/>
            <p14:sldId id="262"/>
            <p14:sldId id="263"/>
            <p14:sldId id="264"/>
            <p14:sldId id="265"/>
            <p14:sldId id="274"/>
            <p14:sldId id="275"/>
            <p14:sldId id="276"/>
            <p14:sldId id="266"/>
            <p14:sldId id="267"/>
            <p14:sldId id="268"/>
            <p14:sldId id="269"/>
            <p14:sldId id="289"/>
            <p14:sldId id="270"/>
            <p14:sldId id="271"/>
            <p14:sldId id="272"/>
            <p14:sldId id="273"/>
            <p14:sldId id="277"/>
            <p14:sldId id="280"/>
            <p14:sldId id="281"/>
            <p14:sldId id="282"/>
            <p14:sldId id="283"/>
            <p14:sldId id="284"/>
            <p14:sldId id="279"/>
            <p14:sldId id="285"/>
            <p14:sldId id="286"/>
            <p14:sldId id="287"/>
            <p14:sldId id="288"/>
            <p14:sldId id="29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746" y="-102"/>
      </p:cViewPr>
      <p:guideLst>
        <p:guide orient="horz" pos="2160"/>
        <p:guide pos="2880"/>
      </p:guideLst>
    </p:cSldViewPr>
  </p:slideViewPr>
  <p:notesTextViewPr>
    <p:cViewPr>
      <p:scale>
        <a:sx n="1" d="1"/>
        <a:sy n="1" d="1"/>
      </p:scale>
      <p:origin x="0" y="0"/>
    </p:cViewPr>
  </p:notesTextViewPr>
  <p:sorterViewPr>
    <p:cViewPr>
      <p:scale>
        <a:sx n="100" d="100"/>
        <a:sy n="100" d="100"/>
      </p:scale>
      <p:origin x="0" y="99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D766C6-D39E-4635-940F-537B3CDCDA5F}" type="datetimeFigureOut">
              <a:rPr lang="en-US" smtClean="0"/>
              <a:pPr/>
              <a:t>10/28/2013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9EEA1E-577F-47CF-BB2D-E4DECC09BC04}" type="slidenum">
              <a:rPr lang="en-US" smtClean="0"/>
              <a:pPr/>
              <a:t>‹#›</a:t>
            </a:fld>
            <a:endParaRPr lang="en-US"/>
          </a:p>
        </p:txBody>
      </p:sp>
    </p:spTree>
    <p:extLst>
      <p:ext uri="{BB962C8B-B14F-4D97-AF65-F5344CB8AC3E}">
        <p14:creationId xmlns:p14="http://schemas.microsoft.com/office/powerpoint/2010/main" xmlns="" val="655495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2F9681-10B1-4462-918A-1B2548193627}" type="datetime1">
              <a:rPr lang="en-US" smtClean="0"/>
              <a:pPr/>
              <a:t>10/28/2013</a:t>
            </a:fld>
            <a:endParaRPr lang="en-US"/>
          </a:p>
        </p:txBody>
      </p:sp>
      <p:sp>
        <p:nvSpPr>
          <p:cNvPr id="5" name="Footer Placeholder 4"/>
          <p:cNvSpPr>
            <a:spLocks noGrp="1"/>
          </p:cNvSpPr>
          <p:nvPr>
            <p:ph type="ftr" sz="quarter" idx="11"/>
          </p:nvPr>
        </p:nvSpPr>
        <p:spPr/>
        <p:txBody>
          <a:bodyPr/>
          <a:lstStyle/>
          <a:p>
            <a:r>
              <a:rPr lang="en-US" smtClean="0"/>
              <a:t>WIRC - AHMEDABAD - 26.10.2013</a:t>
            </a:r>
            <a:endParaRPr lang="en-US"/>
          </a:p>
        </p:txBody>
      </p:sp>
      <p:sp>
        <p:nvSpPr>
          <p:cNvPr id="6" name="Slide Number Placeholder 5"/>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271904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9CC47-D84B-45C6-86DB-9ADBBB1A9D45}" type="datetime1">
              <a:rPr lang="en-US" smtClean="0"/>
              <a:pPr/>
              <a:t>10/28/2013</a:t>
            </a:fld>
            <a:endParaRPr lang="en-US"/>
          </a:p>
        </p:txBody>
      </p:sp>
      <p:sp>
        <p:nvSpPr>
          <p:cNvPr id="5" name="Footer Placeholder 4"/>
          <p:cNvSpPr>
            <a:spLocks noGrp="1"/>
          </p:cNvSpPr>
          <p:nvPr>
            <p:ph type="ftr" sz="quarter" idx="11"/>
          </p:nvPr>
        </p:nvSpPr>
        <p:spPr/>
        <p:txBody>
          <a:bodyPr/>
          <a:lstStyle/>
          <a:p>
            <a:r>
              <a:rPr lang="en-US" smtClean="0"/>
              <a:t>WIRC - AHMEDABAD - 26.10.2013</a:t>
            </a:r>
            <a:endParaRPr lang="en-US"/>
          </a:p>
        </p:txBody>
      </p:sp>
      <p:sp>
        <p:nvSpPr>
          <p:cNvPr id="6" name="Slide Number Placeholder 5"/>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396457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9F392-4867-44FF-BBE7-7E06EF920C68}" type="datetime1">
              <a:rPr lang="en-US" smtClean="0"/>
              <a:pPr/>
              <a:t>10/28/2013</a:t>
            </a:fld>
            <a:endParaRPr lang="en-US"/>
          </a:p>
        </p:txBody>
      </p:sp>
      <p:sp>
        <p:nvSpPr>
          <p:cNvPr id="5" name="Footer Placeholder 4"/>
          <p:cNvSpPr>
            <a:spLocks noGrp="1"/>
          </p:cNvSpPr>
          <p:nvPr>
            <p:ph type="ftr" sz="quarter" idx="11"/>
          </p:nvPr>
        </p:nvSpPr>
        <p:spPr/>
        <p:txBody>
          <a:bodyPr/>
          <a:lstStyle/>
          <a:p>
            <a:r>
              <a:rPr lang="en-US" smtClean="0"/>
              <a:t>WIRC - AHMEDABAD - 26.10.2013</a:t>
            </a:r>
            <a:endParaRPr lang="en-US"/>
          </a:p>
        </p:txBody>
      </p:sp>
      <p:sp>
        <p:nvSpPr>
          <p:cNvPr id="6" name="Slide Number Placeholder 5"/>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215212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2F19A5-427B-4169-8A55-465299B9C30F}" type="datetime1">
              <a:rPr lang="en-US" smtClean="0"/>
              <a:pPr/>
              <a:t>10/28/2013</a:t>
            </a:fld>
            <a:endParaRPr lang="en-US"/>
          </a:p>
        </p:txBody>
      </p:sp>
      <p:sp>
        <p:nvSpPr>
          <p:cNvPr id="5" name="Footer Placeholder 4"/>
          <p:cNvSpPr>
            <a:spLocks noGrp="1"/>
          </p:cNvSpPr>
          <p:nvPr>
            <p:ph type="ftr" sz="quarter" idx="11"/>
          </p:nvPr>
        </p:nvSpPr>
        <p:spPr/>
        <p:txBody>
          <a:bodyPr/>
          <a:lstStyle/>
          <a:p>
            <a:r>
              <a:rPr lang="en-US" smtClean="0"/>
              <a:t>WIRC - AHMEDABAD - 26.10.2013</a:t>
            </a:r>
            <a:endParaRPr lang="en-US"/>
          </a:p>
        </p:txBody>
      </p:sp>
      <p:sp>
        <p:nvSpPr>
          <p:cNvPr id="6" name="Slide Number Placeholder 5"/>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173968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C93E9E-48B7-4F5C-A645-CDE355382146}" type="datetime1">
              <a:rPr lang="en-US" smtClean="0"/>
              <a:pPr/>
              <a:t>10/28/2013</a:t>
            </a:fld>
            <a:endParaRPr lang="en-US"/>
          </a:p>
        </p:txBody>
      </p:sp>
      <p:sp>
        <p:nvSpPr>
          <p:cNvPr id="5" name="Footer Placeholder 4"/>
          <p:cNvSpPr>
            <a:spLocks noGrp="1"/>
          </p:cNvSpPr>
          <p:nvPr>
            <p:ph type="ftr" sz="quarter" idx="11"/>
          </p:nvPr>
        </p:nvSpPr>
        <p:spPr/>
        <p:txBody>
          <a:bodyPr/>
          <a:lstStyle/>
          <a:p>
            <a:r>
              <a:rPr lang="en-US" smtClean="0"/>
              <a:t>WIRC - AHMEDABAD - 26.10.2013</a:t>
            </a:r>
            <a:endParaRPr lang="en-US"/>
          </a:p>
        </p:txBody>
      </p:sp>
      <p:sp>
        <p:nvSpPr>
          <p:cNvPr id="6" name="Slide Number Placeholder 5"/>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242022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501F53-F783-4E5F-B829-59C6283A6250}" type="datetime1">
              <a:rPr lang="en-US" smtClean="0"/>
              <a:pPr/>
              <a:t>10/28/2013</a:t>
            </a:fld>
            <a:endParaRPr lang="en-US"/>
          </a:p>
        </p:txBody>
      </p:sp>
      <p:sp>
        <p:nvSpPr>
          <p:cNvPr id="6" name="Footer Placeholder 5"/>
          <p:cNvSpPr>
            <a:spLocks noGrp="1"/>
          </p:cNvSpPr>
          <p:nvPr>
            <p:ph type="ftr" sz="quarter" idx="11"/>
          </p:nvPr>
        </p:nvSpPr>
        <p:spPr/>
        <p:txBody>
          <a:bodyPr/>
          <a:lstStyle/>
          <a:p>
            <a:r>
              <a:rPr lang="en-US" smtClean="0"/>
              <a:t>WIRC - AHMEDABAD - 26.10.2013</a:t>
            </a:r>
            <a:endParaRPr lang="en-US"/>
          </a:p>
        </p:txBody>
      </p:sp>
      <p:sp>
        <p:nvSpPr>
          <p:cNvPr id="7" name="Slide Number Placeholder 6"/>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2839868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B9FF88-D9B5-4628-B6BD-9401BAB640E9}" type="datetime1">
              <a:rPr lang="en-US" smtClean="0"/>
              <a:pPr/>
              <a:t>10/28/2013</a:t>
            </a:fld>
            <a:endParaRPr lang="en-US"/>
          </a:p>
        </p:txBody>
      </p:sp>
      <p:sp>
        <p:nvSpPr>
          <p:cNvPr id="8" name="Footer Placeholder 7"/>
          <p:cNvSpPr>
            <a:spLocks noGrp="1"/>
          </p:cNvSpPr>
          <p:nvPr>
            <p:ph type="ftr" sz="quarter" idx="11"/>
          </p:nvPr>
        </p:nvSpPr>
        <p:spPr/>
        <p:txBody>
          <a:bodyPr/>
          <a:lstStyle/>
          <a:p>
            <a:r>
              <a:rPr lang="en-US" smtClean="0"/>
              <a:t>WIRC - AHMEDABAD - 26.10.2013</a:t>
            </a:r>
            <a:endParaRPr lang="en-US"/>
          </a:p>
        </p:txBody>
      </p:sp>
      <p:sp>
        <p:nvSpPr>
          <p:cNvPr id="9" name="Slide Number Placeholder 8"/>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356778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045680-A2B4-4E36-BE21-A395372D5A8D}" type="datetime1">
              <a:rPr lang="en-US" smtClean="0"/>
              <a:pPr/>
              <a:t>10/28/2013</a:t>
            </a:fld>
            <a:endParaRPr lang="en-US"/>
          </a:p>
        </p:txBody>
      </p:sp>
      <p:sp>
        <p:nvSpPr>
          <p:cNvPr id="4" name="Footer Placeholder 3"/>
          <p:cNvSpPr>
            <a:spLocks noGrp="1"/>
          </p:cNvSpPr>
          <p:nvPr>
            <p:ph type="ftr" sz="quarter" idx="11"/>
          </p:nvPr>
        </p:nvSpPr>
        <p:spPr/>
        <p:txBody>
          <a:bodyPr/>
          <a:lstStyle/>
          <a:p>
            <a:r>
              <a:rPr lang="en-US" smtClean="0"/>
              <a:t>WIRC - AHMEDABAD - 26.10.2013</a:t>
            </a:r>
            <a:endParaRPr lang="en-US"/>
          </a:p>
        </p:txBody>
      </p:sp>
      <p:sp>
        <p:nvSpPr>
          <p:cNvPr id="5" name="Slide Number Placeholder 4"/>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355053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C0A25-AC79-447D-8111-4E2AB258CFC7}" type="datetime1">
              <a:rPr lang="en-US" smtClean="0"/>
              <a:pPr/>
              <a:t>10/28/2013</a:t>
            </a:fld>
            <a:endParaRPr lang="en-US"/>
          </a:p>
        </p:txBody>
      </p:sp>
      <p:sp>
        <p:nvSpPr>
          <p:cNvPr id="3" name="Footer Placeholder 2"/>
          <p:cNvSpPr>
            <a:spLocks noGrp="1"/>
          </p:cNvSpPr>
          <p:nvPr>
            <p:ph type="ftr" sz="quarter" idx="11"/>
          </p:nvPr>
        </p:nvSpPr>
        <p:spPr/>
        <p:txBody>
          <a:bodyPr/>
          <a:lstStyle/>
          <a:p>
            <a:r>
              <a:rPr lang="en-US" smtClean="0"/>
              <a:t>WIRC - AHMEDABAD - 26.10.2013</a:t>
            </a:r>
            <a:endParaRPr lang="en-US"/>
          </a:p>
        </p:txBody>
      </p:sp>
      <p:sp>
        <p:nvSpPr>
          <p:cNvPr id="4" name="Slide Number Placeholder 3"/>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324125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8338A-1516-461B-8339-AF1E71E186D7}" type="datetime1">
              <a:rPr lang="en-US" smtClean="0"/>
              <a:pPr/>
              <a:t>10/28/2013</a:t>
            </a:fld>
            <a:endParaRPr lang="en-US"/>
          </a:p>
        </p:txBody>
      </p:sp>
      <p:sp>
        <p:nvSpPr>
          <p:cNvPr id="6" name="Footer Placeholder 5"/>
          <p:cNvSpPr>
            <a:spLocks noGrp="1"/>
          </p:cNvSpPr>
          <p:nvPr>
            <p:ph type="ftr" sz="quarter" idx="11"/>
          </p:nvPr>
        </p:nvSpPr>
        <p:spPr/>
        <p:txBody>
          <a:bodyPr/>
          <a:lstStyle/>
          <a:p>
            <a:r>
              <a:rPr lang="en-US" smtClean="0"/>
              <a:t>WIRC - AHMEDABAD - 26.10.2013</a:t>
            </a:r>
            <a:endParaRPr lang="en-US"/>
          </a:p>
        </p:txBody>
      </p:sp>
      <p:sp>
        <p:nvSpPr>
          <p:cNvPr id="7" name="Slide Number Placeholder 6"/>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141976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816046-FBE2-4E0D-A23A-E5B97D871C15}" type="datetime1">
              <a:rPr lang="en-US" smtClean="0"/>
              <a:pPr/>
              <a:t>10/28/2013</a:t>
            </a:fld>
            <a:endParaRPr lang="en-US"/>
          </a:p>
        </p:txBody>
      </p:sp>
      <p:sp>
        <p:nvSpPr>
          <p:cNvPr id="6" name="Footer Placeholder 5"/>
          <p:cNvSpPr>
            <a:spLocks noGrp="1"/>
          </p:cNvSpPr>
          <p:nvPr>
            <p:ph type="ftr" sz="quarter" idx="11"/>
          </p:nvPr>
        </p:nvSpPr>
        <p:spPr/>
        <p:txBody>
          <a:bodyPr/>
          <a:lstStyle/>
          <a:p>
            <a:r>
              <a:rPr lang="en-US" smtClean="0"/>
              <a:t>WIRC - AHMEDABAD - 26.10.2013</a:t>
            </a:r>
            <a:endParaRPr lang="en-US"/>
          </a:p>
        </p:txBody>
      </p:sp>
      <p:sp>
        <p:nvSpPr>
          <p:cNvPr id="7" name="Slide Number Placeholder 6"/>
          <p:cNvSpPr>
            <a:spLocks noGrp="1"/>
          </p:cNvSpPr>
          <p:nvPr>
            <p:ph type="sldNum" sz="quarter" idx="12"/>
          </p:nvPr>
        </p:nvSpPr>
        <p:spPr/>
        <p:txBody>
          <a:body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31751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CA92C-F928-42E0-9DC0-90F250D23662}" type="datetime1">
              <a:rPr lang="en-US" smtClean="0"/>
              <a:pPr/>
              <a:t>10/28/2013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WIRC - AHMEDABAD - 26.10.2013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B18AE-07FF-451A-9F04-90CB9C672992}" type="slidenum">
              <a:rPr lang="en-US" smtClean="0"/>
              <a:pPr/>
              <a:t>‹#›</a:t>
            </a:fld>
            <a:endParaRPr lang="en-US"/>
          </a:p>
        </p:txBody>
      </p:sp>
    </p:spTree>
    <p:extLst>
      <p:ext uri="{BB962C8B-B14F-4D97-AF65-F5344CB8AC3E}">
        <p14:creationId xmlns:p14="http://schemas.microsoft.com/office/powerpoint/2010/main" xmlns="" val="2630829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0772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ame 7"/>
          <p:cNvSpPr/>
          <p:nvPr/>
        </p:nvSpPr>
        <p:spPr>
          <a:xfrm>
            <a:off x="685800" y="838200"/>
            <a:ext cx="7696200" cy="129540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371600" y="1229380"/>
            <a:ext cx="6553200" cy="523220"/>
          </a:xfrm>
          <a:prstGeom prst="rect">
            <a:avLst/>
          </a:prstGeom>
          <a:noFill/>
        </p:spPr>
        <p:txBody>
          <a:bodyPr wrap="square" rtlCol="0">
            <a:spAutoFit/>
          </a:bodyPr>
          <a:lstStyle/>
          <a:p>
            <a:pPr algn="ctr"/>
            <a:r>
              <a:rPr lang="en-US" sz="2800" b="1" dirty="0" smtClean="0">
                <a:solidFill>
                  <a:srgbClr val="002060"/>
                </a:solidFill>
              </a:rPr>
              <a:t>WORKSHOP ON COMPANIES ACT, 2013</a:t>
            </a:r>
            <a:endParaRPr lang="en-US" sz="2800" b="1" dirty="0">
              <a:solidFill>
                <a:srgbClr val="002060"/>
              </a:solidFill>
            </a:endParaRPr>
          </a:p>
        </p:txBody>
      </p:sp>
      <p:sp>
        <p:nvSpPr>
          <p:cNvPr id="10" name="TextBox 9"/>
          <p:cNvSpPr txBox="1"/>
          <p:nvPr/>
        </p:nvSpPr>
        <p:spPr>
          <a:xfrm>
            <a:off x="685800" y="2738735"/>
            <a:ext cx="7696200" cy="830997"/>
          </a:xfrm>
          <a:prstGeom prst="rect">
            <a:avLst/>
          </a:prstGeom>
          <a:noFill/>
        </p:spPr>
        <p:txBody>
          <a:bodyPr wrap="square" rtlCol="0">
            <a:spAutoFit/>
          </a:bodyPr>
          <a:lstStyle/>
          <a:p>
            <a:pPr algn="ctr"/>
            <a:r>
              <a:rPr lang="en-US" sz="2400" b="1" dirty="0" smtClean="0">
                <a:solidFill>
                  <a:srgbClr val="002060"/>
                </a:solidFill>
              </a:rPr>
              <a:t>Challenges and Opportunities for  Chartered Accountants</a:t>
            </a:r>
          </a:p>
          <a:p>
            <a:pPr algn="ctr"/>
            <a:r>
              <a:rPr lang="en-US" sz="2400" b="1" dirty="0" smtClean="0">
                <a:solidFill>
                  <a:srgbClr val="002060"/>
                </a:solidFill>
              </a:rPr>
              <a:t>PART - 2</a:t>
            </a: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400800" y="6218237"/>
            <a:ext cx="2133600" cy="365125"/>
          </a:xfrm>
        </p:spPr>
        <p:txBody>
          <a:bodyPr/>
          <a:lstStyle/>
          <a:p>
            <a:fld id="{FDAB18AE-07FF-451A-9F04-90CB9C672992}" type="slidenum">
              <a:rPr lang="en-US" sz="1800" b="1" smtClean="0"/>
              <a:pPr/>
              <a:t>1</a:t>
            </a:fld>
            <a:r>
              <a:rPr lang="en-US" sz="1800" b="1" dirty="0" smtClean="0"/>
              <a:t> </a:t>
            </a:r>
            <a:endParaRPr lang="en-US" b="1" dirty="0"/>
          </a:p>
        </p:txBody>
      </p:sp>
      <p:pic>
        <p:nvPicPr>
          <p:cNvPr id="18" name="Picture 1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962400" y="4572000"/>
            <a:ext cx="1193800" cy="6948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9" name="Curved Right Arrow 18"/>
          <p:cNvSpPr/>
          <p:nvPr/>
        </p:nvSpPr>
        <p:spPr>
          <a:xfrm>
            <a:off x="1953815" y="4128195"/>
            <a:ext cx="1627585" cy="158680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Curved Left Arrow 19"/>
          <p:cNvSpPr/>
          <p:nvPr/>
        </p:nvSpPr>
        <p:spPr>
          <a:xfrm>
            <a:off x="5486400" y="4128195"/>
            <a:ext cx="1447800" cy="158680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4215313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10</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505967582"/>
              </p:ext>
            </p:extLst>
          </p:nvPr>
        </p:nvGraphicFramePr>
        <p:xfrm>
          <a:off x="685800" y="914399"/>
          <a:ext cx="7696200" cy="509016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3220727">
                <a:tc>
                  <a:txBody>
                    <a:bodyPr/>
                    <a:lstStyle/>
                    <a:p>
                      <a:pPr algn="just"/>
                      <a:r>
                        <a:rPr lang="en-US" sz="1400" dirty="0" smtClean="0"/>
                        <a:t>68(11)</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(j) Such</a:t>
                      </a:r>
                      <a:r>
                        <a:rPr lang="en-US" sz="1400" baseline="0" dirty="0" smtClean="0"/>
                        <a:t> buy back to be completed within one year from date of the passing of special resolution at the general meeting or resolution by the Board of Directors.</a:t>
                      </a:r>
                    </a:p>
                    <a:p>
                      <a:pPr marL="0" indent="0" algn="just">
                        <a:buFont typeface="Arial" panose="020B0604020202020204" pitchFamily="34" charset="0"/>
                        <a:buNone/>
                      </a:pPr>
                      <a:r>
                        <a:rPr lang="en-US" sz="1400" baseline="0" dirty="0" smtClean="0"/>
                        <a:t>(k) Such buy back is from the persons specified in section 68(5).</a:t>
                      </a:r>
                    </a:p>
                    <a:p>
                      <a:pPr marL="0" indent="0" algn="just">
                        <a:buFont typeface="Arial" panose="020B0604020202020204" pitchFamily="34" charset="0"/>
                        <a:buNone/>
                      </a:pPr>
                      <a:r>
                        <a:rPr lang="en-US" sz="1400" baseline="0" dirty="0" smtClean="0"/>
                        <a:t>(l) A declaration of solvency as prescribed in section 68(6) is filed with the Registrar and by the listed company also with SEBI duly verified as prescribed before making the buy back.</a:t>
                      </a:r>
                    </a:p>
                    <a:p>
                      <a:pPr marL="0" indent="0" algn="just">
                        <a:buFont typeface="Arial" panose="020B0604020202020204" pitchFamily="34" charset="0"/>
                        <a:buNone/>
                      </a:pPr>
                      <a:r>
                        <a:rPr lang="en-US" sz="1400" baseline="0" dirty="0" smtClean="0"/>
                        <a:t>(m) After buy back extinguish and physically destroy the shares or securities so bought back within seven days of completion of buy back.</a:t>
                      </a:r>
                    </a:p>
                    <a:p>
                      <a:pPr marL="0" indent="0" algn="just">
                        <a:buFont typeface="Arial" panose="020B0604020202020204" pitchFamily="34" charset="0"/>
                        <a:buNone/>
                      </a:pPr>
                      <a:r>
                        <a:rPr lang="en-US" sz="1400" baseline="0" dirty="0" smtClean="0"/>
                        <a:t>(n) Not to make a further issue of same kind of shares or  other securities within six months except issue of bonus, shares or conversion of warrants, stock option scheme or sweat equity or conversion of preference shares or debentures into equity shares.</a:t>
                      </a:r>
                    </a:p>
                    <a:p>
                      <a:pPr marL="0" indent="0" algn="just">
                        <a:buFont typeface="Arial" panose="020B0604020202020204" pitchFamily="34" charset="0"/>
                        <a:buNone/>
                      </a:pPr>
                      <a:r>
                        <a:rPr lang="en-US" sz="1400" baseline="0" dirty="0" smtClean="0"/>
                        <a:t>(o) File with the Registrar a return of buy back within thirty days of completion of buy back and by a listed company also with SEBI.</a:t>
                      </a:r>
                    </a:p>
                    <a:p>
                      <a:pPr marL="0" indent="0" algn="just">
                        <a:buFont typeface="Arial" panose="020B0604020202020204" pitchFamily="34" charset="0"/>
                        <a:buNone/>
                      </a:pPr>
                      <a:endParaRPr lang="en-US" sz="1400" dirty="0"/>
                    </a:p>
                  </a:txBody>
                  <a:tcPr>
                    <a:lnB w="12700" cap="flat" cmpd="sng" algn="ctr">
                      <a:solidFill>
                        <a:schemeClr val="tx1"/>
                      </a:solidFill>
                      <a:prstDash val="solid"/>
                      <a:round/>
                      <a:headEnd type="none" w="med" len="med"/>
                      <a:tailEnd type="none" w="med" len="med"/>
                    </a:lnB>
                  </a:tcPr>
                </a:tc>
                <a:tc>
                  <a:txBody>
                    <a:bodyPr/>
                    <a:lstStyle/>
                    <a:p>
                      <a:pPr algn="just"/>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279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11</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382383372"/>
              </p:ext>
            </p:extLst>
          </p:nvPr>
        </p:nvGraphicFramePr>
        <p:xfrm>
          <a:off x="685800" y="914399"/>
          <a:ext cx="7696200" cy="5129752"/>
        </p:xfrm>
        <a:graphic>
          <a:graphicData uri="http://schemas.openxmlformats.org/drawingml/2006/table">
            <a:tbl>
              <a:tblPr firstRow="1" bandRow="1">
                <a:tableStyleId>{5940675A-B579-460E-94D1-54222C63F5DA}</a:tableStyleId>
              </a:tblPr>
              <a:tblGrid>
                <a:gridCol w="990600"/>
                <a:gridCol w="4140200"/>
                <a:gridCol w="2565400"/>
              </a:tblGrid>
              <a:tr h="428212">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2048289">
                <a:tc>
                  <a:txBody>
                    <a:bodyPr/>
                    <a:lstStyle/>
                    <a:p>
                      <a:pPr algn="just"/>
                      <a:r>
                        <a:rPr lang="en-US" sz="1400" dirty="0" smtClean="0"/>
                        <a:t>68(11)</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baseline="0" dirty="0" smtClean="0"/>
                        <a:t>Listed company’s buy back of shares or other specified securities not compliant with SEBI Regulations for buy back.</a:t>
                      </a:r>
                    </a:p>
                    <a:p>
                      <a:pPr marL="0" indent="0" algn="just">
                        <a:buFont typeface="Arial" panose="020B0604020202020204" pitchFamily="34" charset="0"/>
                        <a:buNone/>
                      </a:pP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dirty="0" smtClean="0"/>
                        <a:t>Company fine not less than one lakh rupees which may extend to three lakh rupees.</a:t>
                      </a:r>
                    </a:p>
                    <a:p>
                      <a:pPr algn="just"/>
                      <a:r>
                        <a:rPr lang="en-US" sz="1400" dirty="0" smtClean="0"/>
                        <a:t>Officer in default</a:t>
                      </a:r>
                      <a:r>
                        <a:rPr lang="en-US" sz="1400" baseline="0" dirty="0" smtClean="0"/>
                        <a:t> – imprisonment for a term which may extend to three years or fine not less than one lakh rupees which may extend to three lakh rupees or with both [Section 68(11)]</a:t>
                      </a:r>
                      <a:endParaRPr lang="en-US" sz="1400" dirty="0"/>
                    </a:p>
                  </a:txBody>
                  <a:tcPr>
                    <a:lnB w="12700" cap="flat" cmpd="sng" algn="ctr">
                      <a:solidFill>
                        <a:schemeClr val="tx1"/>
                      </a:solidFill>
                      <a:prstDash val="solid"/>
                      <a:round/>
                      <a:headEnd type="none" w="med" len="med"/>
                      <a:tailEnd type="none" w="med" len="med"/>
                    </a:lnB>
                  </a:tcPr>
                </a:tc>
              </a:tr>
              <a:tr h="2476500">
                <a:tc>
                  <a:txBody>
                    <a:bodyPr/>
                    <a:lstStyle/>
                    <a:p>
                      <a:pPr algn="just"/>
                      <a:r>
                        <a:rPr lang="en-US" sz="1400" dirty="0" smtClean="0"/>
                        <a:t>86</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anose="020B0604020202020204" pitchFamily="34" charset="0"/>
                        <a:buChar char="•"/>
                      </a:pPr>
                      <a:r>
                        <a:rPr lang="en-US" sz="1400" dirty="0" smtClean="0"/>
                        <a:t>Failure to register</a:t>
                      </a:r>
                      <a:r>
                        <a:rPr lang="en-US" sz="1400" baseline="0" dirty="0" smtClean="0"/>
                        <a:t> charges on or property or assets or undertaking (whether situated in or outside India, Whether tangible or intangible and whether charge created in our outside India) with the Registrar within thirty days of such creation, as may be prescribed or within a period three hundred days of such creation as may be allowed by the Registrar with prescribed additional fees.</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dirty="0" smtClean="0"/>
                        <a:t>Company</a:t>
                      </a:r>
                      <a:r>
                        <a:rPr lang="en-US" sz="1400" baseline="0" dirty="0" smtClean="0"/>
                        <a:t> – fine not less than one lakh rupees which may extend to ten lakh rupees.</a:t>
                      </a:r>
                    </a:p>
                    <a:p>
                      <a:pPr algn="just"/>
                      <a:r>
                        <a:rPr lang="en-US" sz="1400" baseline="0" dirty="0" smtClean="0"/>
                        <a:t>Officer in default – imprisonment for a term which may extend to 6 months or with find not less than twenty five thousand rupees which may extend to one lakh rupees or with both.</a:t>
                      </a:r>
                    </a:p>
                    <a:p>
                      <a:pPr algn="just"/>
                      <a:r>
                        <a:rPr lang="en-US" sz="1400" baseline="0" dirty="0" smtClean="0"/>
                        <a:t>(section 86)</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663829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12</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404935974"/>
              </p:ext>
            </p:extLst>
          </p:nvPr>
        </p:nvGraphicFramePr>
        <p:xfrm>
          <a:off x="685800" y="914399"/>
          <a:ext cx="7696200" cy="5129752"/>
        </p:xfrm>
        <a:graphic>
          <a:graphicData uri="http://schemas.openxmlformats.org/drawingml/2006/table">
            <a:tbl>
              <a:tblPr firstRow="1" bandRow="1">
                <a:tableStyleId>{5940675A-B579-460E-94D1-54222C63F5DA}</a:tableStyleId>
              </a:tblPr>
              <a:tblGrid>
                <a:gridCol w="990600"/>
                <a:gridCol w="4140200"/>
                <a:gridCol w="2565400"/>
              </a:tblGrid>
              <a:tr h="428212">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2048289">
                <a:tc>
                  <a:txBody>
                    <a:bodyPr/>
                    <a:lstStyle/>
                    <a:p>
                      <a:pPr algn="just"/>
                      <a:r>
                        <a:rPr lang="en-US" sz="1400" dirty="0" smtClean="0"/>
                        <a:t>86</a:t>
                      </a:r>
                      <a:endParaRPr lang="en-US" sz="1400" dirty="0"/>
                    </a:p>
                  </a:txBody>
                  <a:tcPr>
                    <a:lnB w="12700" cap="flat" cmpd="sng" algn="ctr">
                      <a:solidFill>
                        <a:schemeClr val="tx1"/>
                      </a:solidFill>
                      <a:prstDash val="solid"/>
                      <a:round/>
                      <a:headEnd type="none" w="med" len="med"/>
                      <a:tailEnd type="none" w="med" len="med"/>
                    </a:lnB>
                  </a:tcPr>
                </a:tc>
                <a:tc>
                  <a:txBody>
                    <a:bodyPr/>
                    <a:lstStyle/>
                    <a:p>
                      <a:pPr marL="285750" indent="-285750" algn="just">
                        <a:buFont typeface="Arial" panose="020B0604020202020204" pitchFamily="34" charset="0"/>
                        <a:buChar char="•"/>
                      </a:pPr>
                      <a:r>
                        <a:rPr lang="en-US" sz="1400" dirty="0" smtClean="0"/>
                        <a:t>Failure</a:t>
                      </a:r>
                      <a:r>
                        <a:rPr lang="en-US" sz="1400" baseline="0" dirty="0" smtClean="0"/>
                        <a:t> to register with ROC modification of terms/ conditions or extend of operation of any change.</a:t>
                      </a:r>
                    </a:p>
                    <a:p>
                      <a:pPr marL="285750" indent="-285750" algn="just">
                        <a:buFont typeface="Arial" panose="020B0604020202020204" pitchFamily="34" charset="0"/>
                        <a:buChar char="•"/>
                      </a:pPr>
                      <a:r>
                        <a:rPr lang="en-US" sz="1400" baseline="0" dirty="0" smtClean="0"/>
                        <a:t>Failure to register with ROC acquisition of property subject to change.</a:t>
                      </a:r>
                    </a:p>
                    <a:p>
                      <a:pPr marL="285750" indent="-285750" algn="just">
                        <a:buFont typeface="Arial" panose="020B0604020202020204" pitchFamily="34" charset="0"/>
                        <a:buChar char="•"/>
                      </a:pPr>
                      <a:r>
                        <a:rPr lang="en-US" sz="1400" baseline="0" dirty="0" smtClean="0"/>
                        <a:t>Failure to give intimation of payment or satisfaction in full within thirty days  such payment or satisfaction.</a:t>
                      </a:r>
                    </a:p>
                    <a:p>
                      <a:pPr marL="285750" indent="-285750" algn="just">
                        <a:buFont typeface="Arial" panose="020B0604020202020204" pitchFamily="34" charset="0"/>
                        <a:buChar char="•"/>
                      </a:pPr>
                      <a:r>
                        <a:rPr lang="en-US" sz="1400" baseline="0" dirty="0" smtClean="0"/>
                        <a:t>Failure to keep at its registered office a register of charges in the prescribed manner and to allow inspection of such register.</a:t>
                      </a:r>
                      <a:endParaRPr lang="en-US" sz="1400" dirty="0"/>
                    </a:p>
                  </a:txBody>
                  <a:tcPr>
                    <a:lnB w="12700" cap="flat" cmpd="sng" algn="ctr">
                      <a:solidFill>
                        <a:schemeClr val="tx1"/>
                      </a:solidFill>
                      <a:prstDash val="solid"/>
                      <a:round/>
                      <a:headEnd type="none" w="med" len="med"/>
                      <a:tailEnd type="none" w="med" len="med"/>
                    </a:lnB>
                  </a:tcPr>
                </a:tc>
                <a:tc>
                  <a:txBody>
                    <a:bodyPr/>
                    <a:lstStyle/>
                    <a:p>
                      <a:pPr algn="just"/>
                      <a:endParaRPr lang="en-US" sz="1400" dirty="0"/>
                    </a:p>
                  </a:txBody>
                  <a:tcPr>
                    <a:lnB w="12700" cap="flat" cmpd="sng" algn="ctr">
                      <a:solidFill>
                        <a:schemeClr val="tx1"/>
                      </a:solidFill>
                      <a:prstDash val="solid"/>
                      <a:round/>
                      <a:headEnd type="none" w="med" len="med"/>
                      <a:tailEnd type="none" w="med" len="med"/>
                    </a:lnB>
                  </a:tcPr>
                </a:tc>
              </a:tr>
              <a:tr h="2476500">
                <a:tc>
                  <a:txBody>
                    <a:bodyPr/>
                    <a:lstStyle/>
                    <a:p>
                      <a:pPr algn="just"/>
                      <a:r>
                        <a:rPr lang="en-US" sz="1400" dirty="0" smtClean="0"/>
                        <a:t>91(2)</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Failure to give</a:t>
                      </a:r>
                      <a:r>
                        <a:rPr lang="en-US" sz="1400" baseline="0" dirty="0" smtClean="0"/>
                        <a:t> 7 days previous notice as prescribed or giving shorter notice and closing the register of members, or of debenture holders or of other security holders or </a:t>
                      </a:r>
                    </a:p>
                    <a:p>
                      <a:pPr marL="285750" indent="-285750" algn="just">
                        <a:buFont typeface="Arial" panose="020B0604020202020204" pitchFamily="34" charset="0"/>
                        <a:buChar char="•"/>
                      </a:pPr>
                      <a:r>
                        <a:rPr lang="en-US" sz="1400" baseline="0" dirty="0" smtClean="0"/>
                        <a:t>Keeping such registers closed for any period or periods exceeding in aggregate 45 days in a year or exceeding 30 days at any one time.</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dirty="0" smtClean="0"/>
                        <a:t>Company and every officer in default – penalties of five</a:t>
                      </a:r>
                      <a:r>
                        <a:rPr lang="en-US" sz="1400" baseline="0" dirty="0" smtClean="0"/>
                        <a:t> thousand rupees for every day during which the register is closed but not exceeding one lakh rupees </a:t>
                      </a:r>
                    </a:p>
                    <a:p>
                      <a:pPr algn="just"/>
                      <a:r>
                        <a:rPr lang="en-US" sz="1400" baseline="0" dirty="0" smtClean="0"/>
                        <a:t>[section 91(2)]</a:t>
                      </a:r>
                    </a:p>
                    <a:p>
                      <a:pPr algn="just"/>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760279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13</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4028883592"/>
              </p:ext>
            </p:extLst>
          </p:nvPr>
        </p:nvGraphicFramePr>
        <p:xfrm>
          <a:off x="685800" y="914399"/>
          <a:ext cx="7696200" cy="542544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dirty="0" smtClean="0"/>
                        <a:t>102</a:t>
                      </a:r>
                      <a:endParaRPr lang="en-US" sz="1400" dirty="0"/>
                    </a:p>
                  </a:txBody>
                  <a:tcPr/>
                </a:tc>
                <a:tc>
                  <a:txBody>
                    <a:bodyPr/>
                    <a:lstStyle/>
                    <a:p>
                      <a:pPr marL="0" indent="0" algn="just">
                        <a:buFont typeface="Arial" panose="020B0604020202020204" pitchFamily="34" charset="0"/>
                        <a:buNone/>
                      </a:pPr>
                      <a:r>
                        <a:rPr lang="en-US" sz="1400" dirty="0" smtClean="0"/>
                        <a:t>Default in complying with the provisions of section 102 i.e.:</a:t>
                      </a:r>
                    </a:p>
                    <a:p>
                      <a:pPr marL="400050" indent="-400050" algn="just">
                        <a:buFont typeface="Arial" panose="020B0604020202020204" pitchFamily="34" charset="0"/>
                        <a:buAutoNum type="romanLcParenBoth"/>
                      </a:pPr>
                      <a:r>
                        <a:rPr lang="en-US" sz="1400" baseline="0" dirty="0" smtClean="0"/>
                        <a:t>To set out an explanatory statement containing material facts of each item of special business to be transacted at a general meeting.</a:t>
                      </a:r>
                    </a:p>
                    <a:p>
                      <a:pPr marL="400050" indent="-400050" algn="just">
                        <a:buFont typeface="Arial" panose="020B0604020202020204" pitchFamily="34" charset="0"/>
                        <a:buAutoNum type="romanLcParenBoth"/>
                      </a:pPr>
                      <a:r>
                        <a:rPr lang="en-US" sz="1400" baseline="0" dirty="0" smtClean="0"/>
                        <a:t>To specify the nature of the concern or interest financial or otherwise of every director and the manager and of every other key managerial personnel and relatives of the said persons.</a:t>
                      </a:r>
                    </a:p>
                    <a:p>
                      <a:pPr marL="400050" indent="-400050" algn="just">
                        <a:buFont typeface="Arial" panose="020B0604020202020204" pitchFamily="34" charset="0"/>
                        <a:buAutoNum type="romanLcParenBoth"/>
                      </a:pPr>
                      <a:r>
                        <a:rPr lang="en-US" sz="1400" baseline="0" dirty="0" smtClean="0"/>
                        <a:t>To specify any other information and facts that  may enable the members to understand the meaning scope and implications of the items of business and to take a decision thereon.</a:t>
                      </a:r>
                    </a:p>
                    <a:p>
                      <a:pPr marL="400050" indent="-400050" algn="just">
                        <a:buFont typeface="Arial" panose="020B0604020202020204" pitchFamily="34" charset="0"/>
                        <a:buAutoNum type="romanLcParenBoth"/>
                      </a:pPr>
                      <a:r>
                        <a:rPr lang="en-US" sz="1400" baseline="0" dirty="0" smtClean="0"/>
                        <a:t>Where any item of special business to be transacted at the meeting relates or  affects any other company, the extent of shareholding interest in that other company of every promoter, director, manager and of every other key managerial personnel of the first mentioned company also to be set out in explanatory statement if such shareholding is not less than two percent of the paid up share capital of that company.</a:t>
                      </a:r>
                      <a:endParaRPr lang="en-US" sz="1400" dirty="0"/>
                    </a:p>
                  </a:txBody>
                  <a:tcPr/>
                </a:tc>
                <a:tc>
                  <a:txBody>
                    <a:bodyPr/>
                    <a:lstStyle/>
                    <a:p>
                      <a:pPr marL="400050" indent="-400050" algn="just">
                        <a:buAutoNum type="romanLcParenBoth"/>
                      </a:pPr>
                      <a:r>
                        <a:rPr lang="en-US" sz="1400" dirty="0" smtClean="0"/>
                        <a:t>On account of non-disclosure or in sufficient disclosure of concern or interest of any promoter director, manager</a:t>
                      </a:r>
                      <a:r>
                        <a:rPr lang="en-US" sz="1400" baseline="0" dirty="0" smtClean="0"/>
                        <a:t> or other key managerial personnel or their relatives – any benefit accruing to such person  shall be held in in trust for the company and such person is liable to compensate the company to the extent of the benefit received by him.</a:t>
                      </a:r>
                      <a:r>
                        <a:rPr lang="en-US" sz="1400" baseline="0" dirty="0"/>
                        <a:t> </a:t>
                      </a:r>
                      <a:r>
                        <a:rPr lang="en-US" sz="1400" baseline="0" dirty="0" smtClean="0"/>
                        <a:t>(section 102(4))</a:t>
                      </a:r>
                    </a:p>
                    <a:p>
                      <a:pPr marL="400050" indent="-400050" algn="just">
                        <a:buAutoNum type="romanLcParenBoth"/>
                      </a:pPr>
                      <a:r>
                        <a:rPr lang="en-US" sz="1200" baseline="0" dirty="0" smtClean="0"/>
                        <a:t>Every promoter director, manager, or other key managerial personnel who is in default  - fine which may extend to fifty thousand rupees or five times the amount of benefit accruing to such person, or any of his relatives whichever is more (section 102(5))</a:t>
                      </a:r>
                      <a:endParaRPr lang="en-US" sz="1400" baseline="0" dirty="0" smtClean="0"/>
                    </a:p>
                  </a:txBody>
                  <a:tcPr/>
                </a:tc>
              </a:tr>
            </a:tbl>
          </a:graphicData>
        </a:graphic>
      </p:graphicFrame>
    </p:spTree>
    <p:extLst>
      <p:ext uri="{BB962C8B-B14F-4D97-AF65-F5344CB8AC3E}">
        <p14:creationId xmlns:p14="http://schemas.microsoft.com/office/powerpoint/2010/main" xmlns="" val="831196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14</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005124769"/>
              </p:ext>
            </p:extLst>
          </p:nvPr>
        </p:nvGraphicFramePr>
        <p:xfrm>
          <a:off x="685800" y="914399"/>
          <a:ext cx="7696200" cy="5183212"/>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dirty="0" smtClean="0"/>
                        <a:t>102</a:t>
                      </a:r>
                      <a:endParaRPr lang="en-US" sz="1400" dirty="0"/>
                    </a:p>
                  </a:txBody>
                  <a:tcPr/>
                </a:tc>
                <a:tc>
                  <a:txBody>
                    <a:bodyPr/>
                    <a:lstStyle/>
                    <a:p>
                      <a:pPr marL="0" indent="0" algn="just">
                        <a:buFont typeface="Arial" panose="020B0604020202020204" pitchFamily="34" charset="0"/>
                        <a:buNone/>
                      </a:pPr>
                      <a:r>
                        <a:rPr lang="en-US" sz="1400" dirty="0" smtClean="0"/>
                        <a:t>(v)</a:t>
                      </a:r>
                      <a:r>
                        <a:rPr lang="en-US" sz="1400" baseline="0" dirty="0" smtClean="0"/>
                        <a:t> Where any document is referred to any business to be transacted  at the meeting, specification of time and place for inspection of such document.</a:t>
                      </a:r>
                      <a:endParaRPr lang="en-US" sz="1400" dirty="0"/>
                    </a:p>
                  </a:txBody>
                  <a:tcPr/>
                </a:tc>
                <a:tc>
                  <a:txBody>
                    <a:bodyPr/>
                    <a:lstStyle/>
                    <a:p>
                      <a:pPr algn="just"/>
                      <a:endParaRPr lang="en-US" sz="1400" dirty="0"/>
                    </a:p>
                  </a:txBody>
                  <a:tcPr/>
                </a:tc>
              </a:tr>
              <a:tr h="1508809">
                <a:tc>
                  <a:txBody>
                    <a:bodyPr/>
                    <a:lstStyle/>
                    <a:p>
                      <a:r>
                        <a:rPr lang="en-US" sz="1400" dirty="0" smtClean="0"/>
                        <a:t>105(3)</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Default</a:t>
                      </a:r>
                      <a:r>
                        <a:rPr lang="en-US" sz="1400" baseline="0" dirty="0" smtClean="0"/>
                        <a:t>  in making a statement regarding members right to vote by proxy(</a:t>
                      </a:r>
                      <a:r>
                        <a:rPr lang="en-US" sz="1400" baseline="0" dirty="0" err="1" smtClean="0"/>
                        <a:t>ies</a:t>
                      </a:r>
                      <a:r>
                        <a:rPr lang="en-US" sz="1400" baseline="0" dirty="0" smtClean="0"/>
                        <a:t>) with reasonable prominence in notice calling the meeting of a company.</a:t>
                      </a:r>
                    </a:p>
                    <a:p>
                      <a:pPr marL="0" indent="0" algn="just">
                        <a:buFont typeface="Arial" panose="020B0604020202020204" pitchFamily="34" charset="0"/>
                        <a:buNone/>
                      </a:pPr>
                      <a:r>
                        <a:rPr lang="en-US" sz="1400" baseline="0" dirty="0" smtClean="0"/>
                        <a:t>(Applicable to co. having share capital/ co. whose articles allow proxy)</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Office in default -  Fine which may extend to </a:t>
                      </a:r>
                      <a:r>
                        <a:rPr lang="en-US" sz="1400" dirty="0" smtClean="0">
                          <a:latin typeface="Rupee Foradian"/>
                        </a:rPr>
                        <a:t>ì 5,000</a:t>
                      </a:r>
                      <a:endParaRPr lang="en-US" sz="1400" dirty="0"/>
                    </a:p>
                  </a:txBody>
                  <a:tcPr>
                    <a:lnB w="12700" cap="flat" cmpd="sng" algn="ctr">
                      <a:solidFill>
                        <a:schemeClr val="tx1"/>
                      </a:solidFill>
                      <a:prstDash val="solid"/>
                      <a:round/>
                      <a:headEnd type="none" w="med" len="med"/>
                      <a:tailEnd type="none" w="med" len="med"/>
                    </a:lnB>
                  </a:tcPr>
                </a:tc>
              </a:tr>
              <a:tr h="1657685">
                <a:tc>
                  <a:txBody>
                    <a:bodyPr/>
                    <a:lstStyle/>
                    <a:p>
                      <a:r>
                        <a:rPr lang="en-US" sz="1400" dirty="0" smtClean="0"/>
                        <a:t>105(5)</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Invitations to</a:t>
                      </a:r>
                      <a:r>
                        <a:rPr lang="en-US" sz="1400" baseline="0" dirty="0" smtClean="0"/>
                        <a:t> members to appoint as proxy a person or one or more persons mentioned in invitations &amp; Invitations issued at Company’s expense.</a:t>
                      </a:r>
                    </a:p>
                    <a:p>
                      <a:pPr marL="0" indent="0" algn="just">
                        <a:buFont typeface="Arial" panose="020B0604020202020204" pitchFamily="34" charset="0"/>
                        <a:buNone/>
                      </a:pP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aseline="0" dirty="0" smtClean="0"/>
                        <a:t>Every officer of the co. who issues such invitation or willfully authorized or permits their issue – Fine which may extend to </a:t>
                      </a:r>
                      <a:r>
                        <a:rPr lang="en-US" sz="1400" baseline="0" dirty="0" smtClean="0">
                          <a:latin typeface="Rupee Foradian"/>
                        </a:rPr>
                        <a:t>ì 1,00,000</a:t>
                      </a:r>
                      <a:endParaRPr lang="en-US" sz="1400" baseline="0"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467836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15</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435624005"/>
              </p:ext>
            </p:extLst>
          </p:nvPr>
        </p:nvGraphicFramePr>
        <p:xfrm>
          <a:off x="685800" y="914399"/>
          <a:ext cx="7696200" cy="4881838"/>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dirty="0" smtClean="0"/>
                        <a:t>111</a:t>
                      </a:r>
                      <a:endParaRPr lang="en-US" sz="1400" dirty="0"/>
                    </a:p>
                  </a:txBody>
                  <a:tcPr/>
                </a:tc>
                <a:tc>
                  <a:txBody>
                    <a:bodyPr/>
                    <a:lstStyle/>
                    <a:p>
                      <a:pPr marL="0" indent="0" algn="just">
                        <a:buFont typeface="Arial" panose="020B0604020202020204" pitchFamily="34" charset="0"/>
                        <a:buNone/>
                      </a:pPr>
                      <a:r>
                        <a:rPr lang="en-US" sz="1400" dirty="0" smtClean="0"/>
                        <a:t>Default to</a:t>
                      </a:r>
                      <a:r>
                        <a:rPr lang="en-US" sz="1400" baseline="0" dirty="0" smtClean="0"/>
                        <a:t> give notice to members of any resolution to be moved or to circulate a statement relating to thereat as per requisition of members in conformity with the provisions of section 111.</a:t>
                      </a:r>
                      <a:endParaRPr lang="en-US" sz="1400" dirty="0"/>
                    </a:p>
                  </a:txBody>
                  <a:tcPr/>
                </a:tc>
                <a:tc>
                  <a:txBody>
                    <a:bodyPr/>
                    <a:lstStyle/>
                    <a:p>
                      <a:pPr algn="just"/>
                      <a:r>
                        <a:rPr lang="en-US" sz="1400" dirty="0" smtClean="0"/>
                        <a:t>Company and every officer in default</a:t>
                      </a:r>
                      <a:r>
                        <a:rPr lang="en-US" sz="1400" baseline="0" dirty="0" smtClean="0"/>
                        <a:t> penalty of twenty five thousand rupees.</a:t>
                      </a:r>
                    </a:p>
                    <a:p>
                      <a:pPr algn="just"/>
                      <a:r>
                        <a:rPr lang="en-US" sz="1400" baseline="0" dirty="0" smtClean="0"/>
                        <a:t>(Section 111(5)</a:t>
                      </a:r>
                      <a:endParaRPr lang="en-US" sz="1400" dirty="0"/>
                    </a:p>
                  </a:txBody>
                  <a:tcPr/>
                </a:tc>
              </a:tr>
              <a:tr h="1508809">
                <a:tc>
                  <a:txBody>
                    <a:bodyPr/>
                    <a:lstStyle/>
                    <a:p>
                      <a:r>
                        <a:rPr lang="en-US" sz="1400" dirty="0" smtClean="0"/>
                        <a:t>127</a:t>
                      </a: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latin typeface="+mn-lt"/>
                          <a:ea typeface="+mn-ea"/>
                          <a:cs typeface="+mn-cs"/>
                        </a:rPr>
                        <a:t>Failure to distribute dividend declared by payment or posting warrants thereof within thirty days from the date of declaration of the shareholder entitled for such dividend. </a:t>
                      </a:r>
                    </a:p>
                    <a:p>
                      <a:pPr algn="just"/>
                      <a:r>
                        <a:rPr lang="en-US" sz="1400" b="0" kern="1200" dirty="0" smtClean="0">
                          <a:solidFill>
                            <a:schemeClr val="tx1"/>
                          </a:solidFill>
                          <a:latin typeface="+mn-lt"/>
                          <a:ea typeface="+mn-ea"/>
                          <a:cs typeface="+mn-cs"/>
                        </a:rPr>
                        <a:t>(provisions not applicable in case specified in the proviso to Section 127)	</a:t>
                      </a:r>
                      <a:endParaRPr lang="en-US" sz="1800" b="0" kern="1200" dirty="0" smtClean="0">
                        <a:solidFill>
                          <a:schemeClr val="tx1"/>
                        </a:solidFill>
                        <a:latin typeface="+mn-lt"/>
                        <a:ea typeface="+mn-ea"/>
                        <a:cs typeface="+mn-cs"/>
                      </a:endParaRPr>
                    </a:p>
                    <a:p>
                      <a:pPr marL="0" indent="0" algn="just">
                        <a:buFont typeface="Arial" panose="020B0604020202020204" pitchFamily="34" charset="0"/>
                        <a:buNone/>
                      </a:pP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latin typeface="+mn-lt"/>
                          <a:ea typeface="+mn-ea"/>
                          <a:cs typeface="+mn-cs"/>
                        </a:rPr>
                        <a:t>Every director of the company knowingly being a party to the default - imprisonment which may extent to two years and with fine not less than one thousand rupees for every day during which such default continues.</a:t>
                      </a:r>
                    </a:p>
                    <a:p>
                      <a:pPr algn="just"/>
                      <a:r>
                        <a:rPr lang="en-US" sz="1400" b="0" kern="1200" dirty="0" smtClean="0">
                          <a:solidFill>
                            <a:schemeClr val="tx1"/>
                          </a:solidFill>
                          <a:latin typeface="+mn-lt"/>
                          <a:ea typeface="+mn-ea"/>
                          <a:cs typeface="+mn-cs"/>
                        </a:rPr>
                        <a:t>Company - to pay simple interest at the rate of eighteen percent per annum during the period for which such default continues (Section 127)</a:t>
                      </a:r>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841672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16</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635922349"/>
              </p:ext>
            </p:extLst>
          </p:nvPr>
        </p:nvGraphicFramePr>
        <p:xfrm>
          <a:off x="685800" y="914399"/>
          <a:ext cx="7696200" cy="513588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b="0" kern="1200" dirty="0" smtClean="0">
                          <a:solidFill>
                            <a:schemeClr val="tx1"/>
                          </a:solidFill>
                          <a:latin typeface="+mn-lt"/>
                          <a:ea typeface="+mn-ea"/>
                          <a:cs typeface="+mn-cs"/>
                        </a:rPr>
                        <a:t>133 (4)(c)</a:t>
                      </a:r>
                      <a:endParaRPr lang="en-US" sz="1100" b="0" dirty="0"/>
                    </a:p>
                  </a:txBody>
                  <a:tcPr/>
                </a:tc>
                <a:tc>
                  <a:txBody>
                    <a:bodyPr/>
                    <a:lstStyle/>
                    <a:p>
                      <a:pPr marL="0" indent="0" algn="just">
                        <a:buFont typeface="Arial" panose="020B0604020202020204" pitchFamily="34" charset="0"/>
                        <a:buNone/>
                      </a:pPr>
                      <a:r>
                        <a:rPr lang="en-US" sz="1400" b="0" kern="1200" dirty="0" smtClean="0">
                          <a:solidFill>
                            <a:schemeClr val="tx1"/>
                          </a:solidFill>
                          <a:latin typeface="+mn-lt"/>
                          <a:ea typeface="+mn-ea"/>
                          <a:cs typeface="+mn-cs"/>
                        </a:rPr>
                        <a:t>Where CA/CA firm's professional or other misconduct is proved in proceedings before NFRA</a:t>
                      </a:r>
                      <a:endParaRPr lang="en-US" sz="1100" b="0" dirty="0"/>
                    </a:p>
                  </a:txBody>
                  <a:tcPr/>
                </a:tc>
                <a:tc>
                  <a:txBody>
                    <a:bodyPr/>
                    <a:lstStyle/>
                    <a:p>
                      <a:pPr algn="just"/>
                      <a:r>
                        <a:rPr lang="en-US" sz="1400" b="0" kern="1200" dirty="0" smtClean="0">
                          <a:solidFill>
                            <a:schemeClr val="tx1"/>
                          </a:solidFill>
                          <a:latin typeface="+mn-lt"/>
                          <a:ea typeface="+mn-ea"/>
                          <a:cs typeface="+mn-cs"/>
                        </a:rPr>
                        <a:t>Penalty not less than </a:t>
                      </a:r>
                      <a:r>
                        <a:rPr lang="en-US" sz="1400" b="0" kern="1200" dirty="0" err="1" smtClean="0">
                          <a:solidFill>
                            <a:schemeClr val="tx1"/>
                          </a:solidFill>
                          <a:latin typeface="+mn-lt"/>
                          <a:ea typeface="+mn-ea"/>
                          <a:cs typeface="+mn-cs"/>
                        </a:rPr>
                        <a:t>Rs</a:t>
                      </a:r>
                      <a:r>
                        <a:rPr lang="en-US" sz="1400" b="0" kern="1200" dirty="0" smtClean="0">
                          <a:solidFill>
                            <a:schemeClr val="tx1"/>
                          </a:solidFill>
                          <a:latin typeface="+mn-lt"/>
                          <a:ea typeface="+mn-ea"/>
                          <a:cs typeface="+mn-cs"/>
                        </a:rPr>
                        <a:t>. 1,00,000 but </a:t>
                      </a:r>
                      <a:r>
                        <a:rPr lang="en-US" sz="1400" b="0" kern="1200" dirty="0" err="1" smtClean="0">
                          <a:solidFill>
                            <a:schemeClr val="tx1"/>
                          </a:solidFill>
                          <a:latin typeface="+mn-lt"/>
                          <a:ea typeface="+mn-ea"/>
                          <a:cs typeface="+mn-cs"/>
                        </a:rPr>
                        <a:t>upto</a:t>
                      </a:r>
                      <a:r>
                        <a:rPr lang="en-US" sz="1400" b="0" kern="1200" dirty="0" smtClean="0">
                          <a:solidFill>
                            <a:schemeClr val="tx1"/>
                          </a:solidFill>
                          <a:latin typeface="+mn-lt"/>
                          <a:ea typeface="+mn-ea"/>
                          <a:cs typeface="+mn-cs"/>
                        </a:rPr>
                        <a:t> 5 times of the fees received - Individual CAs</a:t>
                      </a:r>
                    </a:p>
                    <a:p>
                      <a:pPr algn="just"/>
                      <a:r>
                        <a:rPr lang="en-US" sz="1400" b="0" kern="1200" dirty="0" smtClean="0">
                          <a:solidFill>
                            <a:schemeClr val="tx1"/>
                          </a:solidFill>
                          <a:latin typeface="+mn-lt"/>
                          <a:ea typeface="+mn-ea"/>
                          <a:cs typeface="+mn-cs"/>
                        </a:rPr>
                        <a:t>Penalty not less than Rs.10,00,000 </a:t>
                      </a:r>
                      <a:r>
                        <a:rPr lang="en-US" sz="1400" b="0" kern="1200" dirty="0" err="1" smtClean="0">
                          <a:solidFill>
                            <a:schemeClr val="tx1"/>
                          </a:solidFill>
                          <a:latin typeface="+mn-lt"/>
                          <a:ea typeface="+mn-ea"/>
                          <a:cs typeface="+mn-cs"/>
                        </a:rPr>
                        <a:t>upto</a:t>
                      </a:r>
                      <a:r>
                        <a:rPr lang="en-US" sz="1400" b="0" kern="1200" dirty="0" smtClean="0">
                          <a:solidFill>
                            <a:schemeClr val="tx1"/>
                          </a:solidFill>
                          <a:latin typeface="+mn-lt"/>
                          <a:ea typeface="+mn-ea"/>
                          <a:cs typeface="+mn-cs"/>
                        </a:rPr>
                        <a:t> 10 times frees received - CA firms / LLPs </a:t>
                      </a:r>
                    </a:p>
                    <a:p>
                      <a:pPr algn="just"/>
                      <a:r>
                        <a:rPr lang="en-US" sz="1400" b="0" kern="1200" dirty="0" smtClean="0">
                          <a:solidFill>
                            <a:schemeClr val="tx1"/>
                          </a:solidFill>
                          <a:latin typeface="+mn-lt"/>
                          <a:ea typeface="+mn-ea"/>
                          <a:cs typeface="+mn-cs"/>
                        </a:rPr>
                        <a:t>Debarring member / firm from practice for minimum 6 months and maximum 10 years as decided by NFRA </a:t>
                      </a:r>
                    </a:p>
                    <a:p>
                      <a:pPr algn="just"/>
                      <a:endParaRPr lang="en-US" sz="1100" b="0" dirty="0"/>
                    </a:p>
                  </a:txBody>
                  <a:tcPr/>
                </a:tc>
              </a:tr>
              <a:tr h="1508809">
                <a:tc>
                  <a:txBody>
                    <a:bodyPr/>
                    <a:lstStyle/>
                    <a:p>
                      <a:pPr algn="just"/>
                      <a:r>
                        <a:rPr lang="en-US" sz="1400" b="0" kern="1200" dirty="0" smtClean="0">
                          <a:solidFill>
                            <a:schemeClr val="tx1"/>
                          </a:solidFill>
                          <a:latin typeface="+mn-lt"/>
                          <a:ea typeface="+mn-ea"/>
                          <a:cs typeface="+mn-cs"/>
                        </a:rPr>
                        <a:t>161(1)</a:t>
                      </a:r>
                      <a:endParaRPr lang="en-US" sz="1100" b="0" dirty="0"/>
                    </a:p>
                  </a:txBody>
                  <a:tcPr>
                    <a:lnB w="12700" cap="flat" cmpd="sng" algn="ctr">
                      <a:solidFill>
                        <a:schemeClr val="tx1"/>
                      </a:solidFill>
                      <a:prstDash val="solid"/>
                      <a:round/>
                      <a:headEnd type="none" w="med" len="med"/>
                      <a:tailEnd type="none" w="med" len="med"/>
                    </a:lnB>
                  </a:tcPr>
                </a:tc>
                <a:tc>
                  <a:txBody>
                    <a:bodyPr/>
                    <a:lstStyle/>
                    <a:p>
                      <a:pPr algn="just"/>
                      <a:r>
                        <a:rPr lang="en-US" sz="1400" b="0" dirty="0" smtClean="0"/>
                        <a:t>Appointing as additional director a person who fails to get elected as director</a:t>
                      </a:r>
                    </a:p>
                    <a:p>
                      <a:pPr algn="just"/>
                      <a:r>
                        <a:rPr lang="en-US" sz="1400" b="0" dirty="0" smtClean="0"/>
                        <a:t>If the articles of a c</a:t>
                      </a:r>
                      <a:r>
                        <a:rPr lang="en-US" sz="1400" b="0" baseline="0" dirty="0" smtClean="0"/>
                        <a:t>ompany authorize the Board of Directors, it may appoint any person as an additional director at any time to hold office </a:t>
                      </a:r>
                      <a:r>
                        <a:rPr lang="en-US" sz="1400" b="0" baseline="0" dirty="0" err="1" smtClean="0"/>
                        <a:t>upto</a:t>
                      </a:r>
                      <a:r>
                        <a:rPr lang="en-US" sz="1400" b="0" baseline="0" dirty="0" smtClean="0"/>
                        <a:t> the date of the next annual general meeting or the last date on  which the annual general meeting should have been held, whichever is earlier.</a:t>
                      </a:r>
                    </a:p>
                    <a:p>
                      <a:pPr algn="just"/>
                      <a:r>
                        <a:rPr lang="en-US" sz="1400" b="0" baseline="0" dirty="0" smtClean="0"/>
                        <a:t>The person to be appointed shall not be a person who fails to get appointed as a director in a general meeting,</a:t>
                      </a:r>
                      <a:endParaRPr lang="en-US" sz="1200" b="0" dirty="0"/>
                    </a:p>
                  </a:txBody>
                  <a:tcPr>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mn-lt"/>
                          <a:ea typeface="+mn-ea"/>
                          <a:cs typeface="+mn-cs"/>
                        </a:rPr>
                        <a:t>Company and every officer-in-default for contravention - fine not less than fifty thousand rupees which may extend to five lakh rupees (section 172)</a:t>
                      </a:r>
                    </a:p>
                    <a:p>
                      <a:pPr algn="just"/>
                      <a:endParaRPr lang="en-US" sz="1100" b="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44883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17</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585222701"/>
              </p:ext>
            </p:extLst>
          </p:nvPr>
        </p:nvGraphicFramePr>
        <p:xfrm>
          <a:off x="685800" y="914399"/>
          <a:ext cx="7696200" cy="210312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508809">
                <a:tc>
                  <a:txBody>
                    <a:bodyPr/>
                    <a:lstStyle/>
                    <a:p>
                      <a:pPr algn="just"/>
                      <a:r>
                        <a:rPr lang="en-US" sz="1400" b="0" kern="1200" dirty="0" smtClean="0">
                          <a:solidFill>
                            <a:schemeClr val="tx1"/>
                          </a:solidFill>
                          <a:latin typeface="+mn-lt"/>
                          <a:ea typeface="+mn-ea"/>
                          <a:cs typeface="+mn-cs"/>
                        </a:rPr>
                        <a:t>161(2)</a:t>
                      </a:r>
                      <a:endParaRPr lang="en-US" sz="1100" b="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latin typeface="+mn-lt"/>
                          <a:ea typeface="+mn-ea"/>
                          <a:cs typeface="+mn-cs"/>
                        </a:rPr>
                        <a:t>Appointment of a person as alternate director for more than one director The board of Director if authorized by its articles, or by a resolution passed by the company in general meeting appoint a person not being the alternate Director for any other director in the company, to act as an alternate director for a director who is absent for a period not less than three months from India</a:t>
                      </a:r>
                      <a:endParaRPr lang="en-US" sz="1100" b="0" dirty="0"/>
                    </a:p>
                  </a:txBody>
                  <a:tcPr>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mn-lt"/>
                          <a:ea typeface="+mn-ea"/>
                          <a:cs typeface="+mn-cs"/>
                        </a:rPr>
                        <a:t>Company and every officer-in-default for contravention - fine not less than fifty thousand rupees which may extend to five lakh rupees (section 172)</a:t>
                      </a:r>
                    </a:p>
                    <a:p>
                      <a:pPr algn="just"/>
                      <a:endParaRPr lang="en-US" sz="1100" b="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97939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18</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517707965"/>
              </p:ext>
            </p:extLst>
          </p:nvPr>
        </p:nvGraphicFramePr>
        <p:xfrm>
          <a:off x="685800" y="914399"/>
          <a:ext cx="7696200" cy="5086685"/>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219201">
                <a:tc>
                  <a:txBody>
                    <a:bodyPr/>
                    <a:lstStyle/>
                    <a:p>
                      <a:pPr algn="just"/>
                      <a:r>
                        <a:rPr lang="en-US" sz="1400" b="0" kern="1200" dirty="0" smtClean="0">
                          <a:solidFill>
                            <a:schemeClr val="tx1"/>
                          </a:solidFill>
                          <a:latin typeface="+mn-lt"/>
                          <a:ea typeface="+mn-ea"/>
                          <a:cs typeface="+mn-cs"/>
                        </a:rPr>
                        <a:t>First Provision to 161(2)</a:t>
                      </a:r>
                      <a:endParaRPr lang="en-US" sz="1400" b="0" dirty="0"/>
                    </a:p>
                  </a:txBody>
                  <a:tcPr/>
                </a:tc>
                <a:tc>
                  <a:txBody>
                    <a:bodyPr/>
                    <a:lstStyle/>
                    <a:p>
                      <a:r>
                        <a:rPr lang="en-US" sz="1400" b="0" kern="1200" dirty="0" smtClean="0">
                          <a:solidFill>
                            <a:schemeClr val="tx1"/>
                          </a:solidFill>
                          <a:latin typeface="+mn-lt"/>
                          <a:ea typeface="+mn-ea"/>
                          <a:cs typeface="+mn-cs"/>
                        </a:rPr>
                        <a:t>Alternate director not qualified to be ID is appointed alternate director for ID</a:t>
                      </a:r>
                    </a:p>
                    <a:p>
                      <a:r>
                        <a:rPr lang="en-US" sz="1400" b="0" kern="1200" dirty="0" smtClean="0">
                          <a:solidFill>
                            <a:schemeClr val="tx1"/>
                          </a:solidFill>
                          <a:latin typeface="+mn-lt"/>
                          <a:ea typeface="+mn-ea"/>
                          <a:cs typeface="+mn-cs"/>
                        </a:rPr>
                        <a:t>The person to be so appointed for an independent director should be qualified for appointment as an independent director</a:t>
                      </a:r>
                      <a:endParaRPr lang="en-US" sz="1100" b="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mn-lt"/>
                          <a:ea typeface="+mn-ea"/>
                          <a:cs typeface="+mn-cs"/>
                        </a:rPr>
                        <a:t>Company and every officer-in-default for contravention - fine not less than fifty thousand rupees which may extend to five lakh rupees (section 172)</a:t>
                      </a:r>
                    </a:p>
                    <a:p>
                      <a:pPr algn="just"/>
                      <a:endParaRPr lang="en-US" sz="1100" b="0" dirty="0"/>
                    </a:p>
                  </a:txBody>
                  <a:tcPr/>
                </a:tc>
              </a:tr>
              <a:tr h="1508809">
                <a:tc>
                  <a:txBody>
                    <a:bodyPr/>
                    <a:lstStyle/>
                    <a:p>
                      <a:pPr algn="just"/>
                      <a:r>
                        <a:rPr lang="en-US" sz="1400" b="0" kern="1200" dirty="0" smtClean="0">
                          <a:solidFill>
                            <a:schemeClr val="tx1"/>
                          </a:solidFill>
                          <a:latin typeface="+mn-lt"/>
                          <a:ea typeface="+mn-ea"/>
                          <a:cs typeface="+mn-cs"/>
                        </a:rPr>
                        <a:t>Second</a:t>
                      </a:r>
                    </a:p>
                    <a:p>
                      <a:pPr algn="just"/>
                      <a:r>
                        <a:rPr lang="en-US" sz="1400" b="0" kern="1200" dirty="0" smtClean="0">
                          <a:solidFill>
                            <a:schemeClr val="tx1"/>
                          </a:solidFill>
                          <a:latin typeface="+mn-lt"/>
                          <a:ea typeface="+mn-ea"/>
                          <a:cs typeface="+mn-cs"/>
                        </a:rPr>
                        <a:t>Provision to 161(2)</a:t>
                      </a:r>
                      <a:endParaRPr lang="en-US" sz="1100" b="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latin typeface="+mn-lt"/>
                          <a:ea typeface="+mn-ea"/>
                          <a:cs typeface="+mn-cs"/>
                        </a:rPr>
                        <a:t>Alternate director not vacating office an original director returning to India </a:t>
                      </a:r>
                    </a:p>
                    <a:p>
                      <a:pPr algn="just"/>
                      <a:endParaRPr lang="en-US" sz="1400" b="0" kern="1200" dirty="0" smtClean="0">
                        <a:solidFill>
                          <a:schemeClr val="tx1"/>
                        </a:solidFill>
                        <a:latin typeface="+mn-lt"/>
                        <a:ea typeface="+mn-ea"/>
                        <a:cs typeface="+mn-cs"/>
                      </a:endParaRPr>
                    </a:p>
                    <a:p>
                      <a:pPr algn="just"/>
                      <a:r>
                        <a:rPr lang="en-US" sz="1400" b="0" kern="1200" dirty="0" smtClean="0">
                          <a:solidFill>
                            <a:schemeClr val="tx1"/>
                          </a:solidFill>
                          <a:latin typeface="+mn-lt"/>
                          <a:ea typeface="+mn-ea"/>
                          <a:cs typeface="+mn-cs"/>
                        </a:rPr>
                        <a:t>An alternate director shall not hold office for a period longer than permissible to the director in whose place he is appointed. He shall vacate his office if and when the director in whose place he has been appointed returns to India.</a:t>
                      </a:r>
                      <a:endParaRPr lang="en-US" sz="1100" b="0" dirty="0"/>
                    </a:p>
                  </a:txBody>
                  <a:tcPr>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latin typeface="+mn-lt"/>
                          <a:ea typeface="+mn-ea"/>
                          <a:cs typeface="+mn-cs"/>
                        </a:rPr>
                        <a:t>Company and every officer-in-default for contravention - fine not less than fifty thousand rupees which may extend to five lakh rupees (section 172)</a:t>
                      </a:r>
                    </a:p>
                    <a:p>
                      <a:pPr algn="just"/>
                      <a:endParaRPr lang="en-US" sz="1100" b="0" dirty="0"/>
                    </a:p>
                  </a:txBody>
                  <a:tcPr>
                    <a:lnB w="12700" cap="flat" cmpd="sng" algn="ctr">
                      <a:solidFill>
                        <a:schemeClr val="tx1"/>
                      </a:solidFill>
                      <a:prstDash val="solid"/>
                      <a:round/>
                      <a:headEnd type="none" w="med" len="med"/>
                      <a:tailEnd type="none" w="med" len="med"/>
                    </a:lnB>
                  </a:tcPr>
                </a:tc>
              </a:tr>
              <a:tr h="1657685">
                <a:tc>
                  <a:txBody>
                    <a:bodyPr/>
                    <a:lstStyle/>
                    <a:p>
                      <a:r>
                        <a:rPr lang="en-US" sz="1400" b="0" kern="1200" dirty="0" smtClean="0">
                          <a:solidFill>
                            <a:schemeClr val="tx1"/>
                          </a:solidFill>
                          <a:latin typeface="+mn-lt"/>
                          <a:ea typeface="+mn-ea"/>
                          <a:cs typeface="+mn-cs"/>
                        </a:rPr>
                        <a:t>162(1</a:t>
                      </a:r>
                      <a:r>
                        <a:rPr lang="en-US" sz="1200" b="0" kern="1200" dirty="0" smtClean="0">
                          <a:solidFill>
                            <a:schemeClr val="tx1"/>
                          </a:solidFill>
                          <a:latin typeface="+mn-lt"/>
                          <a:ea typeface="+mn-ea"/>
                          <a:cs typeface="+mn-cs"/>
                        </a:rPr>
                        <a:t>)</a:t>
                      </a:r>
                      <a:endParaRPr lang="en-US" sz="1050" b="0" dirty="0"/>
                    </a:p>
                  </a:txBody>
                  <a:tcPr>
                    <a:lnT w="12700" cap="flat" cmpd="sng" algn="ctr">
                      <a:solidFill>
                        <a:schemeClr val="tx1"/>
                      </a:solidFill>
                      <a:prstDash val="solid"/>
                      <a:round/>
                      <a:headEnd type="none" w="med" len="med"/>
                      <a:tailEnd type="none" w="med" len="med"/>
                    </a:lnT>
                  </a:tcPr>
                </a:tc>
                <a:tc>
                  <a:txBody>
                    <a:bodyPr/>
                    <a:lstStyle/>
                    <a:p>
                      <a:r>
                        <a:rPr lang="en-US" sz="1200" b="0" kern="1200" dirty="0" smtClean="0">
                          <a:solidFill>
                            <a:schemeClr val="tx1"/>
                          </a:solidFill>
                          <a:latin typeface="+mn-lt"/>
                          <a:ea typeface="+mn-ea"/>
                          <a:cs typeface="+mn-cs"/>
                        </a:rPr>
                        <a:t>Moving Single resolution for appointment of 2 or more persons as directors without consent of meeting for such motion</a:t>
                      </a:r>
                    </a:p>
                    <a:p>
                      <a:endParaRPr lang="en-US" sz="1200" b="0" kern="120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At a general meeting of a company moving a single resolution for the appointment of two or more persons as directors of the company without first getting the proposal to move such a motion agreed to at the meeting without any vote being cast against it. </a:t>
                      </a:r>
                      <a:endParaRPr lang="en-US" sz="1050" b="0" dirty="0"/>
                    </a:p>
                  </a:txBody>
                  <a:tcP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latin typeface="+mn-lt"/>
                          <a:ea typeface="+mn-ea"/>
                          <a:cs typeface="+mn-cs"/>
                        </a:rPr>
                        <a:t>Company and every officer-in-default for contravention - fine not less than fifty thousand rupees which may extend to five lakh rupees (section 172)</a:t>
                      </a:r>
                    </a:p>
                    <a:p>
                      <a:endParaRPr lang="en-US" sz="1050" b="0" baseline="0" dirty="0" smtClean="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3194275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19</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434029300"/>
              </p:ext>
            </p:extLst>
          </p:nvPr>
        </p:nvGraphicFramePr>
        <p:xfrm>
          <a:off x="685800" y="914399"/>
          <a:ext cx="7696200" cy="5269614"/>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b="0" dirty="0" smtClean="0"/>
                        <a:t>Section</a:t>
                      </a:r>
                      <a:endParaRPr lang="en-US" sz="1400" b="0" dirty="0"/>
                    </a:p>
                  </a:txBody>
                  <a:tcPr/>
                </a:tc>
                <a:tc>
                  <a:txBody>
                    <a:bodyPr/>
                    <a:lstStyle/>
                    <a:p>
                      <a:r>
                        <a:rPr lang="en-US" sz="1400" b="0" dirty="0" smtClean="0"/>
                        <a:t>Offence</a:t>
                      </a:r>
                      <a:endParaRPr lang="en-US" sz="1400" b="0" dirty="0"/>
                    </a:p>
                  </a:txBody>
                  <a:tcPr/>
                </a:tc>
                <a:tc>
                  <a:txBody>
                    <a:bodyPr/>
                    <a:lstStyle/>
                    <a:p>
                      <a:r>
                        <a:rPr lang="en-US" sz="1400" b="0" dirty="0" smtClean="0"/>
                        <a:t>Penalty / Punishment</a:t>
                      </a:r>
                      <a:endParaRPr lang="en-US" sz="1400" b="0" dirty="0"/>
                    </a:p>
                  </a:txBody>
                  <a:tcPr/>
                </a:tc>
              </a:tr>
              <a:tr h="1711918">
                <a:tc>
                  <a:txBody>
                    <a:bodyPr/>
                    <a:lstStyle/>
                    <a:p>
                      <a:pPr algn="just"/>
                      <a:r>
                        <a:rPr lang="en-US" sz="1400" b="0" kern="1200" dirty="0" smtClean="0">
                          <a:solidFill>
                            <a:schemeClr val="tx1"/>
                          </a:solidFill>
                          <a:effectLst/>
                          <a:latin typeface="+mn-lt"/>
                          <a:ea typeface="+mn-ea"/>
                          <a:cs typeface="+mn-cs"/>
                        </a:rPr>
                        <a:t>180(4)</a:t>
                      </a:r>
                    </a:p>
                    <a:p>
                      <a:pPr algn="just"/>
                      <a:r>
                        <a:rPr lang="en-US" sz="1400" b="0" kern="1200" dirty="0" smtClean="0">
                          <a:solidFill>
                            <a:schemeClr val="tx1"/>
                          </a:solidFill>
                          <a:effectLst/>
                          <a:latin typeface="+mn-lt"/>
                          <a:ea typeface="+mn-ea"/>
                          <a:cs typeface="+mn-cs"/>
                        </a:rPr>
                        <a:t> </a:t>
                      </a:r>
                    </a:p>
                    <a:p>
                      <a:pPr algn="just"/>
                      <a:r>
                        <a:rPr lang="en-US" sz="1400" b="0" kern="1200" dirty="0" smtClean="0">
                          <a:solidFill>
                            <a:schemeClr val="tx1"/>
                          </a:solidFill>
                          <a:effectLst/>
                          <a:latin typeface="+mn-lt"/>
                          <a:ea typeface="+mn-ea"/>
                          <a:cs typeface="+mn-cs"/>
                        </a:rPr>
                        <a:t> </a:t>
                      </a:r>
                    </a:p>
                    <a:p>
                      <a:pPr algn="just"/>
                      <a:r>
                        <a:rPr lang="en-US" sz="1400" b="0" kern="1200" dirty="0" smtClean="0">
                          <a:solidFill>
                            <a:schemeClr val="tx1"/>
                          </a:solidFill>
                          <a:effectLst/>
                          <a:latin typeface="+mn-lt"/>
                          <a:ea typeface="+mn-ea"/>
                          <a:cs typeface="+mn-cs"/>
                        </a:rPr>
                        <a:t> </a:t>
                      </a:r>
                    </a:p>
                    <a:p>
                      <a:pPr algn="just"/>
                      <a:r>
                        <a:rPr lang="en-US" sz="1400" b="0" kern="1200" dirty="0" smtClean="0">
                          <a:solidFill>
                            <a:schemeClr val="tx1"/>
                          </a:solidFill>
                          <a:effectLst/>
                          <a:latin typeface="+mn-lt"/>
                          <a:ea typeface="+mn-ea"/>
                          <a:cs typeface="+mn-cs"/>
                        </a:rPr>
                        <a:t> </a:t>
                      </a:r>
                    </a:p>
                    <a:p>
                      <a:pPr algn="just"/>
                      <a:r>
                        <a:rPr lang="en-US" sz="1400" b="0" kern="1200" dirty="0" smtClean="0">
                          <a:solidFill>
                            <a:schemeClr val="tx1"/>
                          </a:solidFill>
                          <a:effectLst/>
                          <a:latin typeface="+mn-lt"/>
                          <a:ea typeface="+mn-ea"/>
                          <a:cs typeface="+mn-cs"/>
                        </a:rPr>
                        <a:t>Proviso to 180(4)</a:t>
                      </a:r>
                      <a:endParaRPr lang="en-US" sz="1100" b="0" dirty="0"/>
                    </a:p>
                  </a:txBody>
                  <a:tcPr/>
                </a:tc>
                <a:tc>
                  <a:txBody>
                    <a:bodyPr/>
                    <a:lstStyle/>
                    <a:p>
                      <a:pPr algn="just"/>
                      <a:r>
                        <a:rPr lang="en-US" sz="1400" b="0" kern="1200" dirty="0" smtClean="0">
                          <a:solidFill>
                            <a:schemeClr val="tx1"/>
                          </a:solidFill>
                          <a:effectLst/>
                          <a:latin typeface="+mn-lt"/>
                          <a:ea typeface="+mn-ea"/>
                          <a:cs typeface="+mn-cs"/>
                        </a:rPr>
                        <a:t>Such special resolution under section 180(1) (a) may stipulate conditions including conditions regarding the use, disposal or investment of sale proceeds resulting from the transactions.</a:t>
                      </a:r>
                    </a:p>
                    <a:p>
                      <a:pPr algn="just"/>
                      <a:r>
                        <a:rPr lang="en-US" sz="1400" b="0" kern="1200" dirty="0" smtClean="0">
                          <a:solidFill>
                            <a:schemeClr val="tx1"/>
                          </a:solidFill>
                          <a:effectLst/>
                          <a:latin typeface="+mn-lt"/>
                          <a:ea typeface="+mn-ea"/>
                          <a:cs typeface="+mn-cs"/>
                        </a:rPr>
                        <a:t> </a:t>
                      </a:r>
                    </a:p>
                    <a:p>
                      <a:pPr algn="just"/>
                      <a:r>
                        <a:rPr lang="en-US" sz="1400" b="0" kern="1200" dirty="0" smtClean="0">
                          <a:solidFill>
                            <a:schemeClr val="tx1"/>
                          </a:solidFill>
                          <a:effectLst/>
                          <a:latin typeface="+mn-lt"/>
                          <a:ea typeface="+mn-ea"/>
                          <a:cs typeface="+mn-cs"/>
                        </a:rPr>
                        <a:t>This sub-section shall not be deemed to </a:t>
                      </a:r>
                      <a:r>
                        <a:rPr lang="en-US" sz="1400" b="0" kern="1200" dirty="0" err="1" smtClean="0">
                          <a:solidFill>
                            <a:schemeClr val="tx1"/>
                          </a:solidFill>
                          <a:effectLst/>
                          <a:latin typeface="+mn-lt"/>
                          <a:ea typeface="+mn-ea"/>
                          <a:cs typeface="+mn-cs"/>
                        </a:rPr>
                        <a:t>authorise</a:t>
                      </a:r>
                      <a:r>
                        <a:rPr lang="en-US" sz="1400" b="0" kern="1200" dirty="0" smtClean="0">
                          <a:solidFill>
                            <a:schemeClr val="tx1"/>
                          </a:solidFill>
                          <a:effectLst/>
                          <a:latin typeface="+mn-lt"/>
                          <a:ea typeface="+mn-ea"/>
                          <a:cs typeface="+mn-cs"/>
                        </a:rPr>
                        <a:t> the company to effect any reduction in capital except in accordance with the provisions of this act.</a:t>
                      </a:r>
                      <a:endParaRPr lang="en-US" sz="1100" b="0" dirty="0"/>
                    </a:p>
                  </a:txBody>
                  <a:tcPr/>
                </a:tc>
                <a:tc>
                  <a:txBody>
                    <a:bodyPr/>
                    <a:lstStyle/>
                    <a:p>
                      <a:pPr algn="just"/>
                      <a:r>
                        <a:rPr lang="en-US" sz="1400" b="0" dirty="0" smtClean="0"/>
                        <a:t>Company and every officer in default fine which may extend to ten thousand rupees or further fine</a:t>
                      </a:r>
                      <a:r>
                        <a:rPr lang="en-US" sz="1400" b="0" baseline="0" dirty="0" smtClean="0"/>
                        <a:t> which may extend to one thousand rupees for every day after first during which the contravention continue.</a:t>
                      </a:r>
                    </a:p>
                    <a:p>
                      <a:pPr algn="just"/>
                      <a:r>
                        <a:rPr lang="en-US" sz="1400" b="0" baseline="0" dirty="0" smtClean="0"/>
                        <a:t>(Section 450).</a:t>
                      </a:r>
                      <a:endParaRPr lang="en-US" sz="1400" b="0" dirty="0"/>
                    </a:p>
                  </a:txBody>
                  <a:tcPr/>
                </a:tc>
              </a:tr>
              <a:tr h="3166494">
                <a:tc>
                  <a:txBody>
                    <a:bodyPr/>
                    <a:lstStyle/>
                    <a:p>
                      <a:r>
                        <a:rPr lang="en-US" sz="1400" b="0" dirty="0" smtClean="0"/>
                        <a:t>182</a:t>
                      </a:r>
                      <a:endParaRPr lang="en-US" sz="1400" b="0" dirty="0"/>
                    </a:p>
                  </a:txBody>
                  <a:tcPr/>
                </a:tc>
                <a:tc>
                  <a:txBody>
                    <a:bodyPr/>
                    <a:lstStyle/>
                    <a:p>
                      <a:pPr marL="0" indent="0" algn="just">
                        <a:buFont typeface="Arial" panose="020B0604020202020204" pitchFamily="34" charset="0"/>
                        <a:buNone/>
                      </a:pPr>
                      <a:r>
                        <a:rPr lang="en-US" sz="1400" b="0" kern="1200" dirty="0" smtClean="0">
                          <a:solidFill>
                            <a:schemeClr val="tx1"/>
                          </a:solidFill>
                          <a:effectLst/>
                          <a:latin typeface="+mn-lt"/>
                          <a:ea typeface="+mn-ea"/>
                          <a:cs typeface="+mn-cs"/>
                        </a:rPr>
                        <a:t>A Government company contributing any amount/amounts to a political party in violation of the prohibition u/s 182</a:t>
                      </a:r>
                      <a:endParaRPr lang="en-US" sz="1400" b="0" dirty="0"/>
                    </a:p>
                  </a:txBody>
                  <a:tcPr/>
                </a:tc>
                <a:tc>
                  <a:txBody>
                    <a:bodyPr/>
                    <a:lstStyle/>
                    <a:p>
                      <a:pPr algn="just"/>
                      <a:r>
                        <a:rPr lang="en-US" sz="1400" kern="1200" dirty="0" smtClean="0">
                          <a:solidFill>
                            <a:schemeClr val="tx1"/>
                          </a:solidFill>
                          <a:effectLst/>
                          <a:latin typeface="+mn-lt"/>
                          <a:ea typeface="+mn-ea"/>
                          <a:cs typeface="+mn-cs"/>
                        </a:rPr>
                        <a:t>Company-fine-five times the amount of such contribution every officer in default- imprisonment for a term which mat extent to six months and with fine which may amount to five times the amount so contributed.</a:t>
                      </a:r>
                    </a:p>
                    <a:p>
                      <a:pPr algn="just"/>
                      <a:r>
                        <a:rPr lang="en-US" sz="1400" kern="1200" dirty="0" smtClean="0">
                          <a:solidFill>
                            <a:schemeClr val="tx1"/>
                          </a:solidFill>
                          <a:effectLst/>
                          <a:latin typeface="+mn-lt"/>
                          <a:ea typeface="+mn-ea"/>
                          <a:cs typeface="+mn-cs"/>
                        </a:rPr>
                        <a:t>[Section 182(4)]</a:t>
                      </a:r>
                      <a:endParaRPr lang="en-US" sz="1400" b="0" dirty="0"/>
                    </a:p>
                  </a:txBody>
                  <a:tcPr/>
                </a:tc>
              </a:tr>
            </a:tbl>
          </a:graphicData>
        </a:graphic>
      </p:graphicFrame>
    </p:spTree>
    <p:extLst>
      <p:ext uri="{BB962C8B-B14F-4D97-AF65-F5344CB8AC3E}">
        <p14:creationId xmlns:p14="http://schemas.microsoft.com/office/powerpoint/2010/main" xmlns="" val="1698026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82802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81000"/>
            <a:ext cx="6553200" cy="523220"/>
          </a:xfrm>
          <a:prstGeom prst="rect">
            <a:avLst/>
          </a:prstGeom>
          <a:noFill/>
        </p:spPr>
        <p:txBody>
          <a:bodyPr wrap="square" rtlCol="0">
            <a:spAutoFit/>
          </a:bodyPr>
          <a:lstStyle/>
          <a:p>
            <a:pPr algn="ctr"/>
            <a:r>
              <a:rPr lang="en-US" sz="2800" b="1" dirty="0" smtClean="0">
                <a:solidFill>
                  <a:srgbClr val="002060"/>
                </a:solidFill>
              </a:rPr>
              <a:t>WORKSHOP ON COMPANIES ACT, 2013</a:t>
            </a:r>
            <a:endParaRPr lang="en-US" sz="28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3" name="TextBox 12"/>
          <p:cNvSpPr txBox="1"/>
          <p:nvPr/>
        </p:nvSpPr>
        <p:spPr>
          <a:xfrm>
            <a:off x="723900" y="1836003"/>
            <a:ext cx="7696200" cy="954107"/>
          </a:xfrm>
          <a:prstGeom prst="rect">
            <a:avLst/>
          </a:prstGeom>
          <a:noFill/>
        </p:spPr>
        <p:txBody>
          <a:bodyPr wrap="square" rtlCol="0">
            <a:spAutoFit/>
          </a:bodyPr>
          <a:lstStyle/>
          <a:p>
            <a:pPr algn="ctr"/>
            <a:r>
              <a:rPr lang="en-US" sz="2800" b="1" dirty="0" smtClean="0">
                <a:solidFill>
                  <a:srgbClr val="002060"/>
                </a:solidFill>
              </a:rPr>
              <a:t>PENALTIES / PUNISHMENT FOR DEFAULTS </a:t>
            </a:r>
          </a:p>
          <a:p>
            <a:pPr algn="ctr"/>
            <a:r>
              <a:rPr lang="en-US" sz="2800" b="1" dirty="0" smtClean="0">
                <a:solidFill>
                  <a:srgbClr val="002060"/>
                </a:solidFill>
              </a:rPr>
              <a:t>FOR PROVISIONS </a:t>
            </a:r>
            <a:r>
              <a:rPr lang="en-US" sz="2800" b="1" dirty="0" err="1" smtClean="0">
                <a:solidFill>
                  <a:srgbClr val="002060"/>
                </a:solidFill>
              </a:rPr>
              <a:t>w.e.f</a:t>
            </a:r>
            <a:r>
              <a:rPr lang="en-US" sz="2800" b="1" dirty="0" smtClean="0">
                <a:solidFill>
                  <a:srgbClr val="002060"/>
                </a:solidFill>
              </a:rPr>
              <a:t>. 12.09.2013</a:t>
            </a:r>
          </a:p>
        </p:txBody>
      </p:sp>
    </p:spTree>
    <p:extLst>
      <p:ext uri="{BB962C8B-B14F-4D97-AF65-F5344CB8AC3E}">
        <p14:creationId xmlns:p14="http://schemas.microsoft.com/office/powerpoint/2010/main" xmlns="" val="3762195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20</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59673267"/>
              </p:ext>
            </p:extLst>
          </p:nvPr>
        </p:nvGraphicFramePr>
        <p:xfrm>
          <a:off x="685800" y="914399"/>
          <a:ext cx="7696200" cy="440436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3220727">
                <a:tc>
                  <a:txBody>
                    <a:bodyPr/>
                    <a:lstStyle/>
                    <a:p>
                      <a:pPr algn="just"/>
                      <a:r>
                        <a:rPr lang="en-US" sz="1400" dirty="0" smtClean="0"/>
                        <a:t>182</a:t>
                      </a:r>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pPr algn="just"/>
                      <a:endParaRPr lang="en-US" sz="1400" dirty="0" smtClean="0"/>
                    </a:p>
                    <a:p>
                      <a:r>
                        <a:rPr lang="en-US" sz="1400" dirty="0" smtClean="0"/>
                        <a:t>182(1)</a:t>
                      </a: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effectLst/>
                          <a:latin typeface="+mn-lt"/>
                          <a:ea typeface="+mn-ea"/>
                          <a:cs typeface="+mn-cs"/>
                        </a:rPr>
                        <a:t>A non-Government company in existence for less than 3 financial years making contribution to political party</a:t>
                      </a:r>
                    </a:p>
                    <a:p>
                      <a:pPr algn="just"/>
                      <a:r>
                        <a:rPr lang="en-US" sz="1400" b="0" kern="1200" dirty="0" smtClean="0">
                          <a:solidFill>
                            <a:schemeClr val="tx1"/>
                          </a:solidFill>
                          <a:effectLst/>
                          <a:latin typeface="+mn-lt"/>
                          <a:ea typeface="+mn-ea"/>
                          <a:cs typeface="+mn-cs"/>
                        </a:rPr>
                        <a:t> </a:t>
                      </a:r>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indent="0" algn="just">
                        <a:buFont typeface="Arial" panose="020B0604020202020204" pitchFamily="34" charset="0"/>
                        <a:buNone/>
                      </a:pPr>
                      <a:endParaRPr lang="en-US" sz="1100" b="0" dirty="0" smtClean="0"/>
                    </a:p>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Default in complying with the following provisions relating to contribution to any political party by a company (which is in existence for at least 3 financial years) directly or indirectly:- </a:t>
                      </a:r>
                      <a:endParaRPr lang="en-US" sz="1800" b="0" kern="1200" dirty="0" smtClean="0">
                        <a:solidFill>
                          <a:schemeClr val="tx1"/>
                        </a:solidFill>
                        <a:effectLst/>
                        <a:latin typeface="+mn-lt"/>
                        <a:ea typeface="+mn-ea"/>
                        <a:cs typeface="+mn-cs"/>
                      </a:endParaRPr>
                    </a:p>
                    <a:p>
                      <a:pPr marL="0" indent="0" algn="just">
                        <a:buFont typeface="Arial" panose="020B0604020202020204" pitchFamily="34" charset="0"/>
                        <a:buNone/>
                      </a:pP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b="0" kern="1200" dirty="0" smtClean="0">
                          <a:solidFill>
                            <a:schemeClr val="tx1"/>
                          </a:solidFill>
                          <a:effectLst/>
                          <a:latin typeface="+mn-lt"/>
                          <a:ea typeface="+mn-ea"/>
                          <a:cs typeface="+mn-cs"/>
                        </a:rPr>
                        <a:t>Company-fine-five times the amount of such contribution every officer in default-imprisonment for a term which may extend to six months and with fine which may amount to five times the amount so contributed. </a:t>
                      </a:r>
                    </a:p>
                    <a:p>
                      <a:pPr algn="just"/>
                      <a:r>
                        <a:rPr lang="en-US" sz="1400" b="0" kern="1200" dirty="0" smtClean="0">
                          <a:solidFill>
                            <a:schemeClr val="tx1"/>
                          </a:solidFill>
                          <a:effectLst/>
                          <a:latin typeface="+mn-lt"/>
                          <a:ea typeface="+mn-ea"/>
                          <a:cs typeface="+mn-cs"/>
                        </a:rPr>
                        <a:t>[Section 182(4)]</a:t>
                      </a:r>
                    </a:p>
                    <a:p>
                      <a:pPr algn="just"/>
                      <a:endParaRPr lang="en-US" sz="1100" b="0" dirty="0"/>
                    </a:p>
                    <a:p>
                      <a:pPr algn="just"/>
                      <a:r>
                        <a:rPr lang="en-US" sz="1400" kern="1200" dirty="0" smtClean="0">
                          <a:solidFill>
                            <a:schemeClr val="tx1"/>
                          </a:solidFill>
                          <a:effectLst/>
                          <a:latin typeface="+mn-lt"/>
                          <a:ea typeface="+mn-ea"/>
                          <a:cs typeface="+mn-cs"/>
                        </a:rPr>
                        <a:t>Company-fine-five times the amount of such contribution every officer in default- imprisonment for a term which may extend to six months and with fine which may amount to five times the amount so contributed.</a:t>
                      </a:r>
                    </a:p>
                    <a:p>
                      <a:pPr algn="just"/>
                      <a:r>
                        <a:rPr lang="en-US" sz="1400" kern="1200" dirty="0" smtClean="0">
                          <a:solidFill>
                            <a:schemeClr val="tx1"/>
                          </a:solidFill>
                          <a:effectLst/>
                          <a:latin typeface="+mn-lt"/>
                          <a:ea typeface="+mn-ea"/>
                          <a:cs typeface="+mn-cs"/>
                        </a:rPr>
                        <a:t>[Section 182(4)]</a:t>
                      </a:r>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63051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21</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518891803"/>
              </p:ext>
            </p:extLst>
          </p:nvPr>
        </p:nvGraphicFramePr>
        <p:xfrm>
          <a:off x="685800" y="914399"/>
          <a:ext cx="7696200" cy="5183212"/>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487841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1</a:t>
                      </a:r>
                      <a:r>
                        <a:rPr lang="en-US" sz="1400" b="0" kern="1200" baseline="30000" dirty="0" smtClean="0">
                          <a:solidFill>
                            <a:schemeClr val="tx1"/>
                          </a:solidFill>
                          <a:effectLst/>
                          <a:latin typeface="+mn-lt"/>
                          <a:ea typeface="+mn-ea"/>
                          <a:cs typeface="+mn-cs"/>
                        </a:rPr>
                        <a:t>st</a:t>
                      </a:r>
                      <a:r>
                        <a:rPr lang="en-US" sz="1400" b="0" kern="1200" dirty="0" smtClean="0">
                          <a:solidFill>
                            <a:schemeClr val="tx1"/>
                          </a:solidFill>
                          <a:effectLst/>
                          <a:latin typeface="+mn-lt"/>
                          <a:ea typeface="+mn-ea"/>
                          <a:cs typeface="+mn-cs"/>
                        </a:rPr>
                        <a:t> Provision to 182(1)</a:t>
                      </a:r>
                    </a:p>
                    <a:p>
                      <a:pPr algn="just"/>
                      <a:endParaRPr lang="en-US" sz="1100" b="0" dirty="0" smtClean="0"/>
                    </a:p>
                    <a:p>
                      <a:pPr algn="just"/>
                      <a:endParaRPr lang="en-US" sz="1100" b="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2</a:t>
                      </a:r>
                      <a:r>
                        <a:rPr lang="en-US" sz="1400" b="0" kern="1200" baseline="30000" dirty="0" smtClean="0">
                          <a:solidFill>
                            <a:schemeClr val="tx1"/>
                          </a:solidFill>
                          <a:effectLst/>
                          <a:latin typeface="+mn-lt"/>
                          <a:ea typeface="+mn-ea"/>
                          <a:cs typeface="+mn-cs"/>
                        </a:rPr>
                        <a:t>nd</a:t>
                      </a:r>
                      <a:r>
                        <a:rPr lang="en-US" sz="1400" b="0" kern="1200" dirty="0" smtClean="0">
                          <a:solidFill>
                            <a:schemeClr val="tx1"/>
                          </a:solidFill>
                          <a:effectLst/>
                          <a:latin typeface="+mn-lt"/>
                          <a:ea typeface="+mn-ea"/>
                          <a:cs typeface="+mn-cs"/>
                        </a:rPr>
                        <a:t> Proviso to 182(1) </a:t>
                      </a:r>
                    </a:p>
                    <a:p>
                      <a:pPr algn="just"/>
                      <a:endParaRPr lang="en-US" sz="1100" b="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tx1"/>
                          </a:solidFill>
                          <a:effectLst/>
                          <a:latin typeface="+mn-lt"/>
                          <a:ea typeface="+mn-ea"/>
                          <a:cs typeface="+mn-cs"/>
                        </a:rPr>
                        <a:t>182 (2)</a:t>
                      </a:r>
                    </a:p>
                    <a:p>
                      <a:pPr algn="just"/>
                      <a:endParaRPr lang="en-US" sz="1100" b="0" dirty="0" smtClean="0"/>
                    </a:p>
                    <a:p>
                      <a:pPr algn="just"/>
                      <a:endParaRPr lang="en-US" sz="1100" b="0" dirty="0" smtClean="0"/>
                    </a:p>
                    <a:p>
                      <a:pPr algn="just"/>
                      <a:endParaRPr lang="en-US" sz="1100" b="0" dirty="0" smtClean="0"/>
                    </a:p>
                    <a:p>
                      <a:pPr algn="just"/>
                      <a:endParaRPr lang="en-US" sz="1100" b="0" dirty="0" smtClean="0"/>
                    </a:p>
                    <a:p>
                      <a:pPr algn="just"/>
                      <a:endParaRPr lang="en-US" sz="1100" b="0" dirty="0" smtClean="0"/>
                    </a:p>
                    <a:p>
                      <a:pPr algn="just"/>
                      <a:endParaRPr lang="en-US" sz="1100" b="0" dirty="0" smtClean="0"/>
                    </a:p>
                    <a:p>
                      <a:pPr algn="just"/>
                      <a:r>
                        <a:rPr lang="en-US" sz="1400" b="0" kern="1200" dirty="0" smtClean="0">
                          <a:solidFill>
                            <a:schemeClr val="tx1"/>
                          </a:solidFill>
                          <a:effectLst/>
                          <a:latin typeface="+mn-lt"/>
                          <a:ea typeface="+mn-ea"/>
                          <a:cs typeface="+mn-cs"/>
                        </a:rPr>
                        <a:t>182(3)</a:t>
                      </a:r>
                      <a:endParaRPr lang="en-US" sz="1100" b="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a:t>
                      </a:r>
                      <a:r>
                        <a:rPr lang="en-US" sz="1400" b="0" kern="1200" dirty="0" err="1" smtClean="0">
                          <a:solidFill>
                            <a:schemeClr val="tx1"/>
                          </a:solidFill>
                          <a:effectLst/>
                          <a:latin typeface="+mn-lt"/>
                          <a:ea typeface="+mn-ea"/>
                          <a:cs typeface="+mn-cs"/>
                        </a:rPr>
                        <a:t>i</a:t>
                      </a:r>
                      <a:r>
                        <a:rPr lang="en-US" sz="1400" b="0" kern="1200" dirty="0" smtClean="0">
                          <a:solidFill>
                            <a:schemeClr val="tx1"/>
                          </a:solidFill>
                          <a:effectLst/>
                          <a:latin typeface="+mn-lt"/>
                          <a:ea typeface="+mn-ea"/>
                          <a:cs typeface="+mn-cs"/>
                        </a:rPr>
                        <a:t>)The aggregate of amount so contributed by the company in any financial year shall not exceed seven and half per cent of its average net profits during the three immediately preceding financial years.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kern="1200" dirty="0" smtClean="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(ii)Such contribution shall be approved by the Board of Directors by passing a resolution at its meeting.</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kern="1200" dirty="0" smtClean="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(iii)</a:t>
                      </a:r>
                      <a:r>
                        <a:rPr lang="en-US" sz="1400" b="0" kern="1200" baseline="0" dirty="0" smtClean="0">
                          <a:solidFill>
                            <a:schemeClr val="tx1"/>
                          </a:solidFill>
                          <a:effectLst/>
                          <a:latin typeface="+mn-lt"/>
                          <a:ea typeface="+mn-ea"/>
                          <a:cs typeface="+mn-cs"/>
                        </a:rPr>
                        <a:t> </a:t>
                      </a:r>
                      <a:r>
                        <a:rPr lang="en-US" sz="1400" kern="1200" dirty="0" smtClean="0">
                          <a:solidFill>
                            <a:schemeClr val="tx1"/>
                          </a:solidFill>
                          <a:effectLst/>
                          <a:latin typeface="+mn-lt"/>
                          <a:ea typeface="+mn-ea"/>
                          <a:cs typeface="+mn-cs"/>
                        </a:rPr>
                        <a:t>A donation or subscription or payment given by a company to any person for the political purpose as well as expenditure specified in section 182(2)(b) shall be deemed to be contribution for a political purpose.</a:t>
                      </a:r>
                    </a:p>
                    <a:p>
                      <a:pPr marL="0" indent="0" algn="just">
                        <a:buFont typeface="Arial" panose="020B0604020202020204" pitchFamily="34" charset="0"/>
                        <a:buNone/>
                      </a:pPr>
                      <a:endParaRPr lang="en-US" sz="1100" b="0" dirty="0" smtClean="0"/>
                    </a:p>
                    <a:p>
                      <a:pPr lvl="0" algn="just"/>
                      <a:r>
                        <a:rPr lang="en-US" sz="1400" kern="1200" dirty="0" smtClean="0">
                          <a:solidFill>
                            <a:schemeClr val="tx1"/>
                          </a:solidFill>
                          <a:effectLst/>
                          <a:latin typeface="+mn-lt"/>
                          <a:ea typeface="+mn-ea"/>
                          <a:cs typeface="+mn-cs"/>
                        </a:rPr>
                        <a:t>(iv)</a:t>
                      </a:r>
                      <a:r>
                        <a:rPr lang="en-US" sz="1400" kern="1200" baseline="0" dirty="0" smtClean="0">
                          <a:solidFill>
                            <a:schemeClr val="tx1"/>
                          </a:solidFill>
                          <a:effectLst/>
                          <a:latin typeface="+mn-lt"/>
                          <a:ea typeface="+mn-ea"/>
                          <a:cs typeface="+mn-cs"/>
                        </a:rPr>
                        <a:t> </a:t>
                      </a:r>
                      <a:r>
                        <a:rPr lang="en-US" sz="1400" kern="1200" dirty="0" smtClean="0">
                          <a:solidFill>
                            <a:schemeClr val="tx1"/>
                          </a:solidFill>
                          <a:effectLst/>
                          <a:latin typeface="+mn-lt"/>
                          <a:ea typeface="+mn-ea"/>
                          <a:cs typeface="+mn-cs"/>
                        </a:rPr>
                        <a:t>Disclosure in its profit and loss account any amount or amounts contributed by it to any political party during the financial year to which that account relates with particulars of the total amount contributed and the name of the party to which such amount has been contributed.</a:t>
                      </a:r>
                    </a:p>
                    <a:p>
                      <a:pPr algn="just"/>
                      <a:r>
                        <a:rPr lang="en-US" sz="1400" kern="1200" dirty="0" smtClean="0">
                          <a:solidFill>
                            <a:schemeClr val="tx1"/>
                          </a:solidFill>
                          <a:effectLst/>
                          <a:latin typeface="+mn-lt"/>
                          <a:ea typeface="+mn-ea"/>
                          <a:cs typeface="+mn-cs"/>
                        </a:rPr>
                        <a:t>Note: A Government company and a company which has been in existence for less than three financial years cannot contribute to such funds.</a:t>
                      </a:r>
                      <a:endParaRPr lang="en-US" sz="1000" b="0" dirty="0"/>
                    </a:p>
                  </a:txBody>
                  <a:tcPr/>
                </a:tc>
                <a:tc>
                  <a:txBody>
                    <a:bodyPr/>
                    <a:lstStyle/>
                    <a:p>
                      <a:pPr algn="just"/>
                      <a:endParaRPr lang="en-US" sz="1400" dirty="0"/>
                    </a:p>
                  </a:txBody>
                  <a:tcPr/>
                </a:tc>
              </a:tr>
            </a:tbl>
          </a:graphicData>
        </a:graphic>
      </p:graphicFrame>
    </p:spTree>
    <p:extLst>
      <p:ext uri="{BB962C8B-B14F-4D97-AF65-F5344CB8AC3E}">
        <p14:creationId xmlns:p14="http://schemas.microsoft.com/office/powerpoint/2010/main" xmlns="" val="2058524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22</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412562081"/>
              </p:ext>
            </p:extLst>
          </p:nvPr>
        </p:nvGraphicFramePr>
        <p:xfrm>
          <a:off x="685800" y="914399"/>
          <a:ext cx="7696200" cy="5183212"/>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176530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183(2)</a:t>
                      </a:r>
                      <a:endParaRPr lang="en-US" sz="1600" b="0" dirty="0"/>
                    </a:p>
                  </a:txBody>
                  <a:tcPr>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kern="1200" dirty="0" smtClean="0">
                          <a:solidFill>
                            <a:schemeClr val="tx1"/>
                          </a:solidFill>
                          <a:effectLst/>
                          <a:latin typeface="+mn-lt"/>
                          <a:ea typeface="+mn-ea"/>
                          <a:cs typeface="+mn-cs"/>
                        </a:rPr>
                        <a:t>Failure to disclose in its profit and loss account the total amount or amounts contributed by it to the National </a:t>
                      </a:r>
                      <a:r>
                        <a:rPr lang="en-US" sz="1400" b="0" kern="1200" dirty="0" err="1" smtClean="0">
                          <a:solidFill>
                            <a:schemeClr val="tx1"/>
                          </a:solidFill>
                          <a:effectLst/>
                          <a:latin typeface="+mn-lt"/>
                          <a:ea typeface="+mn-ea"/>
                          <a:cs typeface="+mn-cs"/>
                        </a:rPr>
                        <a:t>Defence</a:t>
                      </a:r>
                      <a:r>
                        <a:rPr lang="en-US" sz="1400" b="0" kern="1200" dirty="0" smtClean="0">
                          <a:solidFill>
                            <a:schemeClr val="tx1"/>
                          </a:solidFill>
                          <a:effectLst/>
                          <a:latin typeface="+mn-lt"/>
                          <a:ea typeface="+mn-ea"/>
                          <a:cs typeface="+mn-cs"/>
                        </a:rPr>
                        <a:t> Fund or any other Fund approved by the Central Government for the purpose of national </a:t>
                      </a:r>
                      <a:r>
                        <a:rPr lang="en-US" sz="1400" b="0" kern="1200" dirty="0" err="1" smtClean="0">
                          <a:solidFill>
                            <a:schemeClr val="tx1"/>
                          </a:solidFill>
                          <a:effectLst/>
                          <a:latin typeface="+mn-lt"/>
                          <a:ea typeface="+mn-ea"/>
                          <a:cs typeface="+mn-cs"/>
                        </a:rPr>
                        <a:t>defence</a:t>
                      </a:r>
                      <a:r>
                        <a:rPr lang="en-US" sz="1400" b="0" kern="1200" dirty="0" smtClean="0">
                          <a:solidFill>
                            <a:schemeClr val="tx1"/>
                          </a:solidFill>
                          <a:effectLst/>
                          <a:latin typeface="+mn-lt"/>
                          <a:ea typeface="+mn-ea"/>
                          <a:cs typeface="+mn-cs"/>
                        </a:rPr>
                        <a:t> during the Financial Year to which the amount relates.</a:t>
                      </a:r>
                      <a:endParaRPr lang="en-US" sz="1000" b="0" dirty="0"/>
                    </a:p>
                  </a:txBody>
                  <a:tcPr>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a:effectLst/>
                          <a:latin typeface="Calibri"/>
                          <a:ea typeface="Calibri"/>
                          <a:cs typeface="Times New Roman"/>
                        </a:rPr>
                        <a:t>Company and every officer in default fine which may extend to ten thousand rupees or further fine which may extend to one thousand rupees for every day after first during which the contravention continue.</a:t>
                      </a:r>
                    </a:p>
                    <a:p>
                      <a:pPr marL="0" marR="0" algn="just">
                        <a:spcBef>
                          <a:spcPts val="0"/>
                        </a:spcBef>
                        <a:spcAft>
                          <a:spcPts val="0"/>
                        </a:spcAft>
                      </a:pPr>
                      <a:r>
                        <a:rPr lang="en-US" sz="1400" dirty="0">
                          <a:effectLst/>
                          <a:latin typeface="Calibri"/>
                          <a:ea typeface="Calibri"/>
                          <a:cs typeface="Times New Roman"/>
                        </a:rPr>
                        <a:t>[Section 450]</a:t>
                      </a:r>
                    </a:p>
                  </a:txBody>
                  <a:tcPr marL="68580" marR="68580" marT="0" marB="0">
                    <a:lnB w="12700" cap="flat" cmpd="sng" algn="ctr">
                      <a:solidFill>
                        <a:schemeClr val="tx1"/>
                      </a:solidFill>
                      <a:prstDash val="solid"/>
                      <a:round/>
                      <a:headEnd type="none" w="med" len="med"/>
                      <a:tailEnd type="none" w="med" len="med"/>
                    </a:lnB>
                  </a:tcPr>
                </a:tc>
              </a:tr>
              <a:tr h="311311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185(1)</a:t>
                      </a:r>
                      <a:endParaRPr lang="en-US" sz="1600" b="0" dirty="0"/>
                    </a:p>
                  </a:txBody>
                  <a:tcPr>
                    <a:lnT w="12700" cap="flat" cmpd="sng" algn="ctr">
                      <a:solidFill>
                        <a:schemeClr val="tx1"/>
                      </a:solidFill>
                      <a:prstDash val="solid"/>
                      <a:round/>
                      <a:headEnd type="none" w="med" len="med"/>
                      <a:tailEnd type="none" w="med" len="med"/>
                    </a:lnT>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Company</a:t>
                      </a:r>
                      <a:r>
                        <a:rPr lang="en-US" sz="1400" b="0" baseline="0" dirty="0" smtClean="0"/>
                        <a:t> giving loan to  director or specified person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A Company shall directly or indirectly not give any loan, loan represented by book debt, to any director or to any other person in whom he is interested or give any guarantee or provide any security for any loan taken by him or such other person.</a:t>
                      </a:r>
                      <a:endParaRPr lang="en-US" sz="1600" b="0" dirty="0"/>
                    </a:p>
                  </a:txBody>
                  <a:tcPr>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0"/>
                        </a:spcAft>
                      </a:pPr>
                      <a:r>
                        <a:rPr lang="en-US" sz="1400" dirty="0" smtClean="0">
                          <a:effectLst/>
                          <a:latin typeface="Calibri"/>
                          <a:ea typeface="Calibri"/>
                          <a:cs typeface="Times New Roman"/>
                        </a:rPr>
                        <a:t>Company – fine not less than five lakh rupees which may extend to twenty five lakh</a:t>
                      </a:r>
                      <a:r>
                        <a:rPr lang="en-US" sz="1400" baseline="0" dirty="0" smtClean="0">
                          <a:effectLst/>
                          <a:latin typeface="Calibri"/>
                          <a:ea typeface="Calibri"/>
                          <a:cs typeface="Times New Roman"/>
                        </a:rPr>
                        <a:t> rupees.</a:t>
                      </a:r>
                    </a:p>
                    <a:p>
                      <a:pPr marL="0" marR="0" algn="just">
                        <a:spcBef>
                          <a:spcPts val="0"/>
                        </a:spcBef>
                        <a:spcAft>
                          <a:spcPts val="0"/>
                        </a:spcAft>
                      </a:pPr>
                      <a:endParaRPr lang="en-US" sz="1400" baseline="0" dirty="0" smtClean="0">
                        <a:effectLst/>
                        <a:latin typeface="Calibri"/>
                        <a:ea typeface="Calibri"/>
                        <a:cs typeface="Times New Roman"/>
                      </a:endParaRPr>
                    </a:p>
                    <a:p>
                      <a:pPr marL="0" marR="0" algn="just">
                        <a:spcBef>
                          <a:spcPts val="0"/>
                        </a:spcBef>
                        <a:spcAft>
                          <a:spcPts val="0"/>
                        </a:spcAft>
                      </a:pPr>
                      <a:r>
                        <a:rPr lang="en-US" sz="1400" baseline="0" dirty="0" smtClean="0">
                          <a:effectLst/>
                          <a:latin typeface="Calibri"/>
                          <a:ea typeface="Calibri"/>
                          <a:cs typeface="Times New Roman"/>
                        </a:rPr>
                        <a:t>Director  or other person to whom loan, guarantee or security is given or provided in connection with loan taken by him or other person – imprisonment which may extend to six months or fine not less than five lakh rupees which may extend to twenty five lakh rupees or with both (Section 185(2))</a:t>
                      </a:r>
                      <a:endParaRPr lang="en-US" sz="14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651993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23</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577991043"/>
              </p:ext>
            </p:extLst>
          </p:nvPr>
        </p:nvGraphicFramePr>
        <p:xfrm>
          <a:off x="723900" y="876865"/>
          <a:ext cx="7696200" cy="5394960"/>
        </p:xfrm>
        <a:graphic>
          <a:graphicData uri="http://schemas.openxmlformats.org/drawingml/2006/table">
            <a:tbl>
              <a:tblPr firstRow="1" bandRow="1">
                <a:tableStyleId>{5940675A-B579-460E-94D1-54222C63F5DA}</a:tableStyleId>
              </a:tblPr>
              <a:tblGrid>
                <a:gridCol w="990600"/>
                <a:gridCol w="4140200"/>
                <a:gridCol w="2565400"/>
              </a:tblGrid>
              <a:tr h="287982">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250544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Proviso</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To 185(1)</a:t>
                      </a:r>
                      <a:endParaRPr lang="en-US" sz="1600" b="0" dirty="0"/>
                    </a:p>
                  </a:txBody>
                  <a:tcPr>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Exception</a:t>
                      </a:r>
                      <a:r>
                        <a:rPr lang="en-US" sz="1400" b="0" baseline="0" dirty="0" smtClean="0"/>
                        <a:t> : This prohibition not applicable in the following cases : </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AutoNum type="alphaLcParenBoth"/>
                        <a:tabLst/>
                        <a:defRPr/>
                      </a:pPr>
                      <a:r>
                        <a:rPr lang="en-US" sz="1400" b="0" baseline="0" dirty="0" smtClean="0"/>
                        <a:t>Giving a loan to managing or whole time director as part of the conditions of service applicable to all employees or</a:t>
                      </a:r>
                      <a:endParaRPr lang="en-US" sz="1400" b="0" baseline="0" dirty="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a:t> </a:t>
                      </a:r>
                      <a:r>
                        <a:rPr lang="en-US" sz="1400" b="0" baseline="0" dirty="0" smtClean="0"/>
                        <a:t>        pursuant to any scheme approved by the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         members by a special resolution.</a:t>
                      </a: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AutoNum type="alphaLcParenBoth" startAt="2"/>
                        <a:tabLst/>
                        <a:defRPr/>
                      </a:pPr>
                      <a:r>
                        <a:rPr lang="en-US" sz="1400" b="0" baseline="0" dirty="0" smtClean="0"/>
                        <a:t>Giving of loan etc. by a company which in its ordinary course of business provides such loan, guarantee  or provide security for such loans and it charges interest at a rate not less than the bank rate declared by the Reserve Bank of India.</a:t>
                      </a:r>
                    </a:p>
                  </a:txBody>
                  <a:tcPr>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endParaRPr lang="en-US" sz="14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r>
              <a:tr h="242571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192(1)</a:t>
                      </a:r>
                      <a:endParaRPr lang="en-US" sz="1600" b="0" dirty="0"/>
                    </a:p>
                  </a:txBody>
                  <a:tcPr>
                    <a:lnT w="12700" cap="flat" cmpd="sng" algn="ctr">
                      <a:solidFill>
                        <a:schemeClr val="tx1"/>
                      </a:solidFill>
                      <a:prstDash val="solid"/>
                      <a:round/>
                      <a:headEnd type="none" w="med" len="med"/>
                      <a:tailEnd type="none" w="med" len="med"/>
                    </a:lnT>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Non-compliance with restrictions on</a:t>
                      </a:r>
                      <a:r>
                        <a:rPr lang="en-US" sz="1400" b="0" baseline="0" dirty="0" smtClean="0"/>
                        <a:t> non cash transactions involving directors of the company / its holding company/ its subsidiary / person connected with him.</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baseline="0" dirty="0" smtClean="0"/>
                        <a:t>A company shall not enter into an agreement by which</a:t>
                      </a:r>
                    </a:p>
                    <a:p>
                      <a:pPr marL="45720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 (a) a director of the company or its holding subsidiary or associates company or a person connected with him, acquires assets for consideration other than cash from the company</a:t>
                      </a:r>
                      <a:endParaRPr lang="en-US" sz="1400" b="0" dirty="0"/>
                    </a:p>
                  </a:txBody>
                  <a:tcPr>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0"/>
                        </a:spcAft>
                      </a:pPr>
                      <a:r>
                        <a:rPr lang="en-US" sz="1400" dirty="0" smtClean="0">
                          <a:effectLst/>
                          <a:latin typeface="Calibri"/>
                          <a:ea typeface="Calibri"/>
                          <a:cs typeface="Times New Roman"/>
                        </a:rPr>
                        <a:t>Any such arrangement</a:t>
                      </a:r>
                      <a:r>
                        <a:rPr lang="en-US" sz="1400" baseline="0" dirty="0" smtClean="0">
                          <a:effectLst/>
                          <a:latin typeface="Calibri"/>
                          <a:ea typeface="Calibri"/>
                          <a:cs typeface="Times New Roman"/>
                        </a:rPr>
                        <a:t> by the company or its holding company shall be voidable at the instance of the company except in cases specified in section 192(3).</a:t>
                      </a:r>
                      <a:endParaRPr lang="en-US" sz="14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8772567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24</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816524985"/>
              </p:ext>
            </p:extLst>
          </p:nvPr>
        </p:nvGraphicFramePr>
        <p:xfrm>
          <a:off x="685800" y="914399"/>
          <a:ext cx="7696200" cy="4713312"/>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129540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192(1)</a:t>
                      </a:r>
                    </a:p>
                    <a:p>
                      <a:pPr marL="0" marR="0" indent="0" algn="just" defTabSz="914400" rtl="0" eaLnBrk="1" fontAlgn="auto" latinLnBrk="0" hangingPunct="1">
                        <a:lnSpc>
                          <a:spcPct val="100000"/>
                        </a:lnSpc>
                        <a:spcBef>
                          <a:spcPts val="0"/>
                        </a:spcBef>
                        <a:spcAft>
                          <a:spcPts val="0"/>
                        </a:spcAft>
                        <a:buClrTx/>
                        <a:buSzTx/>
                        <a:buFontTx/>
                        <a:buNone/>
                        <a:tabLst/>
                        <a:defRPr/>
                      </a:pPr>
                      <a:endParaRPr lang="en-US" sz="1600" b="0" dirty="0"/>
                    </a:p>
                  </a:txBody>
                  <a:tcPr>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(b) The company acquires assets for</a:t>
                      </a:r>
                      <a:r>
                        <a:rPr lang="en-US" sz="1400" b="0" baseline="0" dirty="0" smtClean="0"/>
                        <a:t> consideration other than cash from such a director or person so connected.</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Unless prior approval of the company in general meeting by a resolution is accorded.</a:t>
                      </a:r>
                      <a:endParaRPr lang="en-US" sz="1400" b="0" dirty="0"/>
                    </a:p>
                  </a:txBody>
                  <a:tcPr>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smtClean="0">
                          <a:effectLst/>
                          <a:latin typeface="Calibri"/>
                          <a:ea typeface="Calibri"/>
                          <a:cs typeface="Times New Roman"/>
                        </a:rPr>
                        <a:t>Penalty as per section 450</a:t>
                      </a:r>
                      <a:endParaRPr lang="en-US" sz="14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r>
              <a:tr h="311311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192(2)</a:t>
                      </a:r>
                      <a:endParaRPr lang="en-US" sz="1400" b="0" dirty="0"/>
                    </a:p>
                  </a:txBody>
                  <a:tcPr>
                    <a:lnT w="12700" cap="flat" cmpd="sng" algn="ctr">
                      <a:solidFill>
                        <a:schemeClr val="tx1"/>
                      </a:solidFill>
                      <a:prstDash val="solid"/>
                      <a:round/>
                      <a:headEnd type="none" w="med" len="med"/>
                      <a:tailEnd type="none" w="med" len="med"/>
                    </a:lnT>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smtClean="0"/>
                        <a:t>If such a director/</a:t>
                      </a:r>
                      <a:r>
                        <a:rPr lang="en-US" sz="1400" b="0" baseline="0" dirty="0" smtClean="0"/>
                        <a:t> person is a director of its holding company such approval is also required by a resolution in general meeting of the holding company.</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baseline="0" dirty="0" smtClean="0"/>
                        <a:t>Notice for such resolution by the company or its holding company shall contain particulars of the arrangement with value of such assets duly calculated by a registered </a:t>
                      </a:r>
                      <a:r>
                        <a:rPr lang="en-US" sz="1400" b="0" baseline="0" dirty="0" err="1" smtClean="0"/>
                        <a:t>valuer</a:t>
                      </a:r>
                      <a:endParaRPr lang="en-US" sz="1400" b="0" dirty="0"/>
                    </a:p>
                  </a:txBody>
                  <a:tcPr>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0"/>
                        </a:spcAft>
                      </a:pPr>
                      <a:endParaRPr lang="en-US" sz="14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8682054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25</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015784210"/>
              </p:ext>
            </p:extLst>
          </p:nvPr>
        </p:nvGraphicFramePr>
        <p:xfrm>
          <a:off x="685800" y="914399"/>
          <a:ext cx="7696200" cy="4023360"/>
        </p:xfrm>
        <a:graphic>
          <a:graphicData uri="http://schemas.openxmlformats.org/drawingml/2006/table">
            <a:tbl>
              <a:tblPr firstRow="1" bandRow="1">
                <a:tableStyleId>{5940675A-B579-460E-94D1-54222C63F5DA}</a:tableStyleId>
              </a:tblPr>
              <a:tblGrid>
                <a:gridCol w="990600"/>
                <a:gridCol w="4140200"/>
                <a:gridCol w="2565400"/>
              </a:tblGrid>
              <a:tr h="242821">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29624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0" dirty="0" smtClean="0"/>
                        <a:t>194</a:t>
                      </a:r>
                      <a:endParaRPr lang="en-US" sz="1600" b="0" dirty="0"/>
                    </a:p>
                  </a:txBody>
                  <a:tcPr>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Violation</a:t>
                      </a:r>
                      <a:r>
                        <a:rPr lang="en-US" sz="1400" b="0" baseline="0" dirty="0" smtClean="0"/>
                        <a:t> of prohibition on forward dealing in securities of company by director or KMP.</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baseline="0" dirty="0" smtClean="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A director or key managerial personnel of a company shall not deal in forward dealing of securities of the company or its holding. Subsidiary or associates company.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baseline="0" dirty="0" smtClean="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Further they are liable to surrender to the company the securities so acquired.</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baseline="0" dirty="0" smtClean="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The Company shall not register the securities in their name.</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baseline="0" dirty="0" smtClean="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If the securities are in dematerialized form, it shall inform the depository not to record acquisition. (Section 194(3).</a:t>
                      </a:r>
                      <a:endParaRPr lang="en-US" sz="1050" b="0" dirty="0"/>
                    </a:p>
                  </a:txBody>
                  <a:tcPr>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smtClean="0">
                          <a:effectLst/>
                          <a:latin typeface="Calibri"/>
                          <a:ea typeface="Calibri"/>
                          <a:cs typeface="Times New Roman"/>
                        </a:rPr>
                        <a:t>Director</a:t>
                      </a:r>
                      <a:r>
                        <a:rPr lang="en-US" sz="1400" baseline="0" dirty="0" smtClean="0">
                          <a:effectLst/>
                          <a:latin typeface="Calibri"/>
                          <a:ea typeface="Calibri"/>
                          <a:cs typeface="Times New Roman"/>
                        </a:rPr>
                        <a:t> or key managerial personnel imprisonment for a term which may extend to two years or with fine not less than one lakh rupees which may extend to five lakh rupees or with both </a:t>
                      </a:r>
                    </a:p>
                    <a:p>
                      <a:pPr marL="0" marR="0" algn="just">
                        <a:spcBef>
                          <a:spcPts val="0"/>
                        </a:spcBef>
                        <a:spcAft>
                          <a:spcPts val="0"/>
                        </a:spcAft>
                      </a:pPr>
                      <a:r>
                        <a:rPr lang="en-US" sz="1400" baseline="0" dirty="0" smtClean="0">
                          <a:effectLst/>
                          <a:latin typeface="Calibri"/>
                          <a:ea typeface="Calibri"/>
                          <a:cs typeface="Times New Roman"/>
                        </a:rPr>
                        <a:t>(section 194(2)}</a:t>
                      </a:r>
                      <a:endParaRPr lang="en-US" sz="14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178137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26</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4102423663"/>
              </p:ext>
            </p:extLst>
          </p:nvPr>
        </p:nvGraphicFramePr>
        <p:xfrm>
          <a:off x="685800" y="914399"/>
          <a:ext cx="7696200" cy="5043053"/>
        </p:xfrm>
        <a:graphic>
          <a:graphicData uri="http://schemas.openxmlformats.org/drawingml/2006/table">
            <a:tbl>
              <a:tblPr firstRow="1" bandRow="1">
                <a:tableStyleId>{5940675A-B579-460E-94D1-54222C63F5DA}</a:tableStyleId>
              </a:tblPr>
              <a:tblGrid>
                <a:gridCol w="990600"/>
                <a:gridCol w="4140200"/>
                <a:gridCol w="2565400"/>
              </a:tblGrid>
              <a:tr h="285691">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219981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t>195(1)</a:t>
                      </a:r>
                      <a:endParaRPr lang="en-US" sz="1400" b="0" dirty="0"/>
                    </a:p>
                  </a:txBody>
                  <a:tcPr>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t>Violation of the prohibition</a:t>
                      </a:r>
                      <a:r>
                        <a:rPr lang="en-US" sz="1400" b="0" baseline="0" dirty="0" smtClean="0"/>
                        <a:t> on insider trading of securities</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0" baseline="0" dirty="0" smtClean="0"/>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baseline="0" dirty="0" smtClean="0"/>
                        <a:t>A person including any director or key managerial personnel not to deal in securities of the company having access to the non- public price- sensitive information as specified in section 195(1) (insider trading of securities) except communication required in the ordinary course of business or profession or employment or under any law. </a:t>
                      </a:r>
                      <a:endParaRPr lang="en-US" sz="1400" b="0" dirty="0"/>
                    </a:p>
                  </a:txBody>
                  <a:tcPr>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dirty="0" smtClean="0">
                          <a:effectLst/>
                          <a:latin typeface="Calibri"/>
                          <a:ea typeface="Calibri"/>
                          <a:cs typeface="Times New Roman"/>
                        </a:rPr>
                        <a:t>Any</a:t>
                      </a:r>
                      <a:r>
                        <a:rPr lang="en-US" sz="1400" baseline="0" dirty="0" smtClean="0">
                          <a:effectLst/>
                          <a:latin typeface="Calibri"/>
                          <a:ea typeface="Calibri"/>
                          <a:cs typeface="Times New Roman"/>
                        </a:rPr>
                        <a:t> person contravening the provision of section 195 imprisonment for a term which may extend to five years or fine not less than five lakh rupees which may extend to twenty five </a:t>
                      </a:r>
                      <a:r>
                        <a:rPr lang="en-US" sz="1400" baseline="0" dirty="0" err="1" smtClean="0">
                          <a:effectLst/>
                          <a:latin typeface="Calibri"/>
                          <a:ea typeface="Calibri"/>
                          <a:cs typeface="Times New Roman"/>
                        </a:rPr>
                        <a:t>crore</a:t>
                      </a:r>
                      <a:r>
                        <a:rPr lang="en-US" sz="1400" baseline="0" dirty="0" smtClean="0">
                          <a:effectLst/>
                          <a:latin typeface="Calibri"/>
                          <a:ea typeface="Calibri"/>
                          <a:cs typeface="Times New Roman"/>
                        </a:rPr>
                        <a:t> rupees or three times the amount of profit made out inside trading, whichever is higher, or with both. (Section 195(2)).</a:t>
                      </a:r>
                    </a:p>
                    <a:p>
                      <a:pPr marL="0" marR="0" algn="just">
                        <a:spcBef>
                          <a:spcPts val="0"/>
                        </a:spcBef>
                        <a:spcAft>
                          <a:spcPts val="0"/>
                        </a:spcAft>
                      </a:pPr>
                      <a:endParaRPr lang="en-US" sz="1400" dirty="0">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r>
              <a:tr h="2391293">
                <a:tc>
                  <a:txBody>
                    <a:bodyPr/>
                    <a:lstStyle/>
                    <a:p>
                      <a:pPr marL="0" marR="0" algn="just">
                        <a:spcBef>
                          <a:spcPts val="0"/>
                        </a:spcBef>
                        <a:spcAft>
                          <a:spcPts val="0"/>
                        </a:spcAft>
                      </a:pPr>
                      <a:r>
                        <a:rPr lang="en-US" sz="1400" b="0" dirty="0" smtClean="0">
                          <a:effectLst/>
                          <a:latin typeface="+mn-lt"/>
                          <a:ea typeface="Calibri"/>
                          <a:cs typeface="Times New Roman"/>
                        </a:rPr>
                        <a:t>202(2) </a:t>
                      </a:r>
                      <a:endParaRPr lang="en-US" sz="1400" b="0" dirty="0">
                        <a:effectLst/>
                        <a:latin typeface="+mn-lt"/>
                        <a:ea typeface="Calibri"/>
                        <a:cs typeface="Times New Roman"/>
                      </a:endParaRP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b="0" dirty="0" smtClean="0">
                          <a:effectLst/>
                          <a:latin typeface="+mn-lt"/>
                          <a:ea typeface="Calibri"/>
                          <a:cs typeface="Times New Roman"/>
                        </a:rPr>
                        <a:t>No Payment by company of compensation for loss of office or as consideration</a:t>
                      </a:r>
                      <a:r>
                        <a:rPr lang="en-US" sz="1400" b="0" baseline="0" dirty="0" smtClean="0">
                          <a:effectLst/>
                          <a:latin typeface="+mn-lt"/>
                          <a:ea typeface="Calibri"/>
                          <a:cs typeface="Times New Roman"/>
                        </a:rPr>
                        <a:t> for retirement from office or in connection with such loss or retirement to a director other than MD/WTD/ Manager under the circumstances specified in section 202(2)</a:t>
                      </a:r>
                      <a:endParaRPr lang="en-US" sz="1400" b="0" dirty="0">
                        <a:effectLst/>
                        <a:latin typeface="+mn-lt"/>
                        <a:ea typeface="Calibri"/>
                        <a:cs typeface="Times New Roman"/>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b="0" dirty="0" smtClean="0">
                          <a:effectLst/>
                          <a:latin typeface="+mn-lt"/>
                          <a:ea typeface="Calibri"/>
                          <a:cs typeface="Times New Roman"/>
                        </a:rPr>
                        <a:t>Penalty as per section 450</a:t>
                      </a:r>
                      <a:endParaRPr lang="en-US" sz="1400" b="0" dirty="0">
                        <a:effectLst/>
                        <a:latin typeface="+mn-lt"/>
                        <a:ea typeface="Calibri"/>
                        <a:cs typeface="Times New Roman"/>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7104278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27</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039119567"/>
              </p:ext>
            </p:extLst>
          </p:nvPr>
        </p:nvGraphicFramePr>
        <p:xfrm>
          <a:off x="685800" y="914399"/>
          <a:ext cx="7696200" cy="5338151"/>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1765301">
                <a:tc>
                  <a:txBody>
                    <a:bodyPr/>
                    <a:lstStyle/>
                    <a:p>
                      <a:pPr marL="0" marR="0" algn="just">
                        <a:spcBef>
                          <a:spcPts val="0"/>
                        </a:spcBef>
                        <a:spcAft>
                          <a:spcPts val="0"/>
                        </a:spcAft>
                      </a:pPr>
                      <a:r>
                        <a:rPr lang="en-US" sz="1400" b="0" dirty="0">
                          <a:effectLst/>
                          <a:latin typeface="+mn-lt"/>
                          <a:ea typeface="Calibri"/>
                          <a:cs typeface="Times New Roman"/>
                        </a:rPr>
                        <a:t>202(3)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Proviso to 202(3)</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b="0" dirty="0">
                          <a:effectLst/>
                          <a:latin typeface="+mn-lt"/>
                          <a:ea typeface="Calibri"/>
                          <a:cs typeface="Times New Roman"/>
                        </a:rPr>
                        <a:t>Any payment made to a managing or whole time director or manager as per section 202(1) exceeding the remuneration which he would have earned if he had been in office for the remainder of his term or for three years, whichever is shorter as specified in section 202(3)</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Such payment made to the director in the circumstances specified in the proviso to section 202(3)</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400" b="0" dirty="0">
                          <a:effectLst/>
                          <a:latin typeface="+mn-lt"/>
                          <a:ea typeface="Calibri"/>
                          <a:cs typeface="Times New Roman"/>
                        </a:rPr>
                        <a:t>Penalty as per Section 450</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 </a:t>
                      </a:r>
                    </a:p>
                    <a:p>
                      <a:pPr marL="0" marR="0" algn="just">
                        <a:spcBef>
                          <a:spcPts val="0"/>
                        </a:spcBef>
                        <a:spcAft>
                          <a:spcPts val="0"/>
                        </a:spcAft>
                      </a:pPr>
                      <a:r>
                        <a:rPr lang="en-US" sz="1400" b="0" dirty="0">
                          <a:effectLst/>
                          <a:latin typeface="+mn-lt"/>
                          <a:ea typeface="Calibri"/>
                          <a:cs typeface="Times New Roman"/>
                        </a:rPr>
                        <a:t>Penalty as per Section 450</a:t>
                      </a:r>
                    </a:p>
                  </a:txBody>
                  <a:tcPr marL="68580" marR="68580" marT="0" marB="0">
                    <a:lnB w="12700" cap="flat" cmpd="sng" algn="ctr">
                      <a:solidFill>
                        <a:schemeClr val="tx1"/>
                      </a:solidFill>
                      <a:prstDash val="solid"/>
                      <a:round/>
                      <a:headEnd type="none" w="med" len="med"/>
                      <a:tailEnd type="none" w="med" len="med"/>
                    </a:lnB>
                  </a:tcPr>
                </a:tc>
              </a:tr>
              <a:tr h="311311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400" b="0" dirty="0" smtClean="0">
                          <a:latin typeface="+mn-lt"/>
                        </a:rPr>
                        <a:t>379</a:t>
                      </a:r>
                      <a:endParaRPr lang="en-US" sz="1400" b="0" dirty="0">
                        <a:latin typeface="+mn-lt"/>
                      </a:endParaRPr>
                    </a:p>
                  </a:txBody>
                  <a:tcPr>
                    <a:lnT w="12700" cap="flat" cmpd="sng" algn="ctr">
                      <a:solidFill>
                        <a:schemeClr val="tx1"/>
                      </a:solidFill>
                      <a:prstDash val="solid"/>
                      <a:round/>
                      <a:headEnd type="none" w="med" len="med"/>
                      <a:tailEnd type="none" w="med" len="med"/>
                    </a:lnT>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0" dirty="0" smtClean="0">
                          <a:latin typeface="+mn-lt"/>
                        </a:rPr>
                        <a:t>A foreign Company  is required to comply with the provisions of chapter XXII</a:t>
                      </a:r>
                      <a:r>
                        <a:rPr lang="en-US" sz="1400" b="0" baseline="0" dirty="0" smtClean="0">
                          <a:latin typeface="+mn-lt"/>
                        </a:rPr>
                        <a:t> fails to do so.</a:t>
                      </a:r>
                      <a:endParaRPr lang="en-US" sz="1400" b="0" dirty="0">
                        <a:latin typeface="+mn-lt"/>
                      </a:endParaRPr>
                    </a:p>
                  </a:txBody>
                  <a:tcPr>
                    <a:lnT w="12700" cap="flat" cmpd="sng" algn="ctr">
                      <a:solidFill>
                        <a:schemeClr val="tx1"/>
                      </a:solidFill>
                      <a:prstDash val="solid"/>
                      <a:round/>
                      <a:headEnd type="none" w="med" len="med"/>
                      <a:tailEnd type="none" w="med" len="med"/>
                    </a:lnT>
                  </a:tcPr>
                </a:tc>
                <a:tc>
                  <a:txBody>
                    <a:bodyPr/>
                    <a:lstStyle/>
                    <a:p>
                      <a:pPr marL="0" marR="0" algn="just">
                        <a:spcBef>
                          <a:spcPts val="0"/>
                        </a:spcBef>
                        <a:spcAft>
                          <a:spcPts val="0"/>
                        </a:spcAft>
                      </a:pPr>
                      <a:r>
                        <a:rPr lang="en-US" sz="1400" b="0" dirty="0" smtClean="0">
                          <a:effectLst/>
                          <a:latin typeface="+mn-lt"/>
                          <a:ea typeface="Calibri"/>
                          <a:cs typeface="Times New Roman"/>
                        </a:rPr>
                        <a:t>Company – fine not less than one</a:t>
                      </a:r>
                      <a:r>
                        <a:rPr lang="en-US" sz="1400" b="0" baseline="0" dirty="0" smtClean="0">
                          <a:effectLst/>
                          <a:latin typeface="+mn-lt"/>
                          <a:ea typeface="Calibri"/>
                          <a:cs typeface="Times New Roman"/>
                        </a:rPr>
                        <a:t> lakh rupees which may extend to three lakh rupees; for continuing offence additional fine which may extend to fifty thousand rupees for everyday during which the default continues.</a:t>
                      </a:r>
                    </a:p>
                    <a:p>
                      <a:pPr marL="0" marR="0" algn="just">
                        <a:spcBef>
                          <a:spcPts val="0"/>
                        </a:spcBef>
                        <a:spcAft>
                          <a:spcPts val="0"/>
                        </a:spcAft>
                      </a:pPr>
                      <a:r>
                        <a:rPr lang="en-US" sz="1400" b="0" baseline="0" dirty="0" smtClean="0">
                          <a:effectLst/>
                          <a:latin typeface="+mn-lt"/>
                          <a:ea typeface="Calibri"/>
                          <a:cs typeface="Times New Roman"/>
                        </a:rPr>
                        <a:t>Every Officer in default – imprisonment for a term which may extend to six months or fine not less than twenty five thousand rupees which may extend to five lakh rupees or with both (Section 392)</a:t>
                      </a:r>
                      <a:endParaRPr lang="en-US" sz="1400" b="0" dirty="0">
                        <a:effectLst/>
                        <a:latin typeface="+mn-lt"/>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430269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28</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255245819"/>
              </p:ext>
            </p:extLst>
          </p:nvPr>
        </p:nvGraphicFramePr>
        <p:xfrm>
          <a:off x="685800" y="914399"/>
          <a:ext cx="7696200" cy="484632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303190">
                <a:tc>
                  <a:txBody>
                    <a:bodyPr/>
                    <a:lstStyle/>
                    <a:p>
                      <a:pPr algn="just"/>
                      <a:r>
                        <a:rPr lang="en-US" sz="1400" dirty="0" smtClean="0"/>
                        <a:t>405</a:t>
                      </a:r>
                      <a:endParaRPr lang="en-US" sz="1400" dirty="0"/>
                    </a:p>
                  </a:txBody>
                  <a:tcPr/>
                </a:tc>
                <a:tc>
                  <a:txBody>
                    <a:bodyPr/>
                    <a:lstStyle/>
                    <a:p>
                      <a:pPr algn="just"/>
                      <a:r>
                        <a:rPr lang="en-US" sz="1400" dirty="0" smtClean="0"/>
                        <a:t>Where</a:t>
                      </a:r>
                      <a:r>
                        <a:rPr lang="en-US" sz="1400" baseline="0" dirty="0" smtClean="0"/>
                        <a:t> the Central Government orders a company or class of companies to furnish information or statics relating to such company or where the central government calls for records or documents in the company’s possession or allow inspection of the company to be carried out, if the company falls to comply with such order or knowingly furnishes any information or statistics which is incorrect or incomplete in any material respect.</a:t>
                      </a:r>
                      <a:endParaRPr lang="en-US" sz="1400" dirty="0"/>
                    </a:p>
                  </a:txBody>
                  <a:tcPr/>
                </a:tc>
                <a:tc>
                  <a:txBody>
                    <a:bodyPr/>
                    <a:lstStyle/>
                    <a:p>
                      <a:pPr algn="just"/>
                      <a:r>
                        <a:rPr lang="en-US" sz="1400" dirty="0" smtClean="0"/>
                        <a:t>Company</a:t>
                      </a:r>
                      <a:r>
                        <a:rPr lang="en-US" sz="1400" baseline="0" dirty="0" smtClean="0"/>
                        <a:t> – fine which may extend to twenty five thousand rupees.</a:t>
                      </a:r>
                    </a:p>
                    <a:p>
                      <a:pPr algn="just"/>
                      <a:r>
                        <a:rPr lang="en-US" sz="1400" baseline="0" dirty="0" smtClean="0"/>
                        <a:t>Every officer in default – imprisonment for a term which may extend to six months or fine not less than twenty- five thousand rupees which may extend to two lakh rupees or with both (Section 405(4))</a:t>
                      </a:r>
                      <a:endParaRPr lang="en-US" sz="1400" dirty="0"/>
                    </a:p>
                  </a:txBody>
                  <a:tcPr/>
                </a:tc>
              </a:tr>
              <a:tr h="303190">
                <a:tc>
                  <a:txBody>
                    <a:bodyPr/>
                    <a:lstStyle/>
                    <a:p>
                      <a:pPr algn="just"/>
                      <a:r>
                        <a:rPr lang="en-US" sz="1400" dirty="0" smtClean="0"/>
                        <a:t>447</a:t>
                      </a:r>
                      <a:endParaRPr lang="en-US" sz="1400" dirty="0"/>
                    </a:p>
                  </a:txBody>
                  <a:tcPr/>
                </a:tc>
                <a:tc>
                  <a:txBody>
                    <a:bodyPr/>
                    <a:lstStyle/>
                    <a:p>
                      <a:pPr algn="just"/>
                      <a:r>
                        <a:rPr lang="en-US" sz="1400" dirty="0" smtClean="0"/>
                        <a:t>Fraud</a:t>
                      </a:r>
                      <a:endParaRPr lang="en-US" sz="1400" dirty="0"/>
                    </a:p>
                  </a:txBody>
                  <a:tcPr/>
                </a:tc>
                <a:tc>
                  <a:txBody>
                    <a:bodyPr/>
                    <a:lstStyle/>
                    <a:p>
                      <a:pPr algn="just"/>
                      <a:r>
                        <a:rPr lang="en-US" sz="1400" dirty="0" smtClean="0"/>
                        <a:t>Person found guilty</a:t>
                      </a:r>
                      <a:r>
                        <a:rPr lang="en-US" sz="1400" baseline="0" dirty="0" smtClean="0"/>
                        <a:t> of fraud – imprisonment for a term not less than 6 months (not less than 3 years where fraud involves public interest) but which may extend to 10 years and also fine not less than amount of fraud but which may extend to three times the amount involved.</a:t>
                      </a:r>
                      <a:endParaRPr lang="en-US" sz="1400" dirty="0"/>
                    </a:p>
                  </a:txBody>
                  <a:tcPr/>
                </a:tc>
              </a:tr>
              <a:tr h="303190">
                <a:tc>
                  <a:txBody>
                    <a:bodyPr/>
                    <a:lstStyle/>
                    <a:p>
                      <a:pPr algn="just"/>
                      <a:endParaRPr lang="en-US" sz="1400" dirty="0"/>
                    </a:p>
                  </a:txBody>
                  <a:tcPr/>
                </a:tc>
                <a:tc>
                  <a:txBody>
                    <a:bodyPr/>
                    <a:lstStyle/>
                    <a:p>
                      <a:pPr algn="just"/>
                      <a:endParaRPr lang="en-US" sz="1400" dirty="0"/>
                    </a:p>
                  </a:txBody>
                  <a:tcPr/>
                </a:tc>
                <a:tc>
                  <a:txBody>
                    <a:bodyPr/>
                    <a:lstStyle/>
                    <a:p>
                      <a:pPr algn="just"/>
                      <a:endParaRPr lang="en-US" sz="1400" dirty="0"/>
                    </a:p>
                  </a:txBody>
                  <a:tcPr/>
                </a:tc>
              </a:tr>
            </a:tbl>
          </a:graphicData>
        </a:graphic>
      </p:graphicFrame>
    </p:spTree>
    <p:extLst>
      <p:ext uri="{BB962C8B-B14F-4D97-AF65-F5344CB8AC3E}">
        <p14:creationId xmlns:p14="http://schemas.microsoft.com/office/powerpoint/2010/main" xmlns="" val="626334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29</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186460972"/>
              </p:ext>
            </p:extLst>
          </p:nvPr>
        </p:nvGraphicFramePr>
        <p:xfrm>
          <a:off x="685800" y="914399"/>
          <a:ext cx="7696200" cy="505968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303190">
                <a:tc>
                  <a:txBody>
                    <a:bodyPr/>
                    <a:lstStyle/>
                    <a:p>
                      <a:pPr algn="just"/>
                      <a:r>
                        <a:rPr lang="en-US" sz="1400" dirty="0" smtClean="0"/>
                        <a:t>448</a:t>
                      </a:r>
                      <a:endParaRPr lang="en-US" sz="1400" dirty="0"/>
                    </a:p>
                  </a:txBody>
                  <a:tcPr/>
                </a:tc>
                <a:tc>
                  <a:txBody>
                    <a:bodyPr/>
                    <a:lstStyle/>
                    <a:p>
                      <a:pPr algn="just"/>
                      <a:r>
                        <a:rPr lang="en-US" sz="1400" dirty="0" smtClean="0"/>
                        <a:t>Except as otherwise provided in this Act, if a person makes</a:t>
                      </a:r>
                      <a:r>
                        <a:rPr lang="en-US" sz="1400" baseline="0" dirty="0" smtClean="0"/>
                        <a:t> a statement in any return, report, certificate, financial statement, prospectus, statement or other document required by  or for the purposes of any of the provisions of the Act or rules made thereunder –</a:t>
                      </a:r>
                    </a:p>
                    <a:p>
                      <a:pPr algn="just"/>
                      <a:r>
                        <a:rPr lang="en-US" sz="1400" baseline="0" dirty="0" smtClean="0"/>
                        <a:t>  (a) which is false in any material particulars, knowing</a:t>
                      </a:r>
                    </a:p>
                    <a:p>
                      <a:pPr algn="just"/>
                      <a:r>
                        <a:rPr lang="en-US" sz="1400" baseline="0" dirty="0" smtClean="0"/>
                        <a:t>        it to be false.</a:t>
                      </a:r>
                    </a:p>
                    <a:p>
                      <a:pPr algn="just"/>
                      <a:r>
                        <a:rPr lang="en-US" sz="1400" baseline="0" dirty="0" smtClean="0"/>
                        <a:t>  (b) which omits any material fact, knowing it to be </a:t>
                      </a:r>
                    </a:p>
                    <a:p>
                      <a:pPr algn="just"/>
                      <a:r>
                        <a:rPr lang="en-US" sz="1400" baseline="0" dirty="0" smtClean="0"/>
                        <a:t>        material.</a:t>
                      </a:r>
                    </a:p>
                    <a:p>
                      <a:pPr algn="just"/>
                      <a:r>
                        <a:rPr lang="en-US" sz="1400" baseline="0" dirty="0" smtClean="0"/>
                        <a:t> </a:t>
                      </a:r>
                      <a:endParaRPr lang="en-US" sz="1400" dirty="0"/>
                    </a:p>
                  </a:txBody>
                  <a:tcPr/>
                </a:tc>
                <a:tc>
                  <a:txBody>
                    <a:bodyPr/>
                    <a:lstStyle/>
                    <a:p>
                      <a:pPr algn="just"/>
                      <a:r>
                        <a:rPr lang="en-US" sz="1400" dirty="0" smtClean="0"/>
                        <a:t>Such a person – liable to action under section 447</a:t>
                      </a:r>
                      <a:endParaRPr lang="en-US" sz="1400" dirty="0"/>
                    </a:p>
                  </a:txBody>
                  <a:tcPr/>
                </a:tc>
              </a:tr>
              <a:tr h="303190">
                <a:tc>
                  <a:txBody>
                    <a:bodyPr/>
                    <a:lstStyle/>
                    <a:p>
                      <a:pPr algn="just"/>
                      <a:r>
                        <a:rPr lang="en-US" sz="1400" dirty="0" smtClean="0"/>
                        <a:t>449</a:t>
                      </a:r>
                      <a:endParaRPr lang="en-US" sz="1400" dirty="0"/>
                    </a:p>
                  </a:txBody>
                  <a:tcPr/>
                </a:tc>
                <a:tc>
                  <a:txBody>
                    <a:bodyPr/>
                    <a:lstStyle/>
                    <a:p>
                      <a:pPr algn="just"/>
                      <a:r>
                        <a:rPr lang="en-US" sz="1400" dirty="0" smtClean="0"/>
                        <a:t>Save as</a:t>
                      </a:r>
                      <a:r>
                        <a:rPr lang="en-US" sz="1400" baseline="0" dirty="0" smtClean="0"/>
                        <a:t> otherwise provided in this Act, any person intentionally gives false evidence – </a:t>
                      </a:r>
                    </a:p>
                    <a:p>
                      <a:pPr marL="800100" lvl="1" indent="-342900" algn="just">
                        <a:buAutoNum type="alphaLcParenBoth"/>
                      </a:pPr>
                      <a:r>
                        <a:rPr lang="en-US" sz="1400" baseline="0" dirty="0" smtClean="0"/>
                        <a:t>Upon any examination on oath or solemn affirmation autopsied under this act.</a:t>
                      </a:r>
                    </a:p>
                    <a:p>
                      <a:pPr marL="457200" lvl="1" indent="0" algn="ctr">
                        <a:buNone/>
                      </a:pPr>
                      <a:r>
                        <a:rPr lang="en-US" sz="1400" baseline="0" dirty="0" smtClean="0"/>
                        <a:t>or</a:t>
                      </a:r>
                    </a:p>
                    <a:p>
                      <a:pPr marL="800100" lvl="1" indent="-342900" algn="just">
                        <a:buAutoNum type="alphaLcParenBoth"/>
                      </a:pPr>
                      <a:r>
                        <a:rPr lang="en-US" sz="1400" baseline="0" dirty="0" smtClean="0"/>
                        <a:t>In any affidavit, deposition or solemn affirmation, in or about the winding up of any company under this act or otherwise in or about any matter arising under this act.</a:t>
                      </a:r>
                    </a:p>
                    <a:p>
                      <a:pPr marL="800100" lvl="1" indent="-342900" algn="just">
                        <a:buAutoNum type="alphaLcParenBoth"/>
                      </a:pPr>
                      <a:endParaRPr lang="en-US" sz="1400" dirty="0"/>
                    </a:p>
                  </a:txBody>
                  <a:tcPr/>
                </a:tc>
                <a:tc>
                  <a:txBody>
                    <a:bodyPr/>
                    <a:lstStyle/>
                    <a:p>
                      <a:pPr algn="just"/>
                      <a:r>
                        <a:rPr lang="en-US" sz="1400" dirty="0" smtClean="0"/>
                        <a:t>Such a person – imprisonment for a term not less than three years which may extend to seven years and with fine which may extend to ten lakh rupees.(section</a:t>
                      </a:r>
                      <a:r>
                        <a:rPr lang="en-US" sz="1400" baseline="0" dirty="0" smtClean="0"/>
                        <a:t> 449)</a:t>
                      </a:r>
                      <a:endParaRPr lang="en-US" sz="1400" dirty="0"/>
                    </a:p>
                  </a:txBody>
                  <a:tcPr/>
                </a:tc>
              </a:tr>
              <a:tr h="303190">
                <a:tc>
                  <a:txBody>
                    <a:bodyPr/>
                    <a:lstStyle/>
                    <a:p>
                      <a:pPr algn="just"/>
                      <a:endParaRPr lang="en-US" sz="1400" dirty="0"/>
                    </a:p>
                  </a:txBody>
                  <a:tcPr/>
                </a:tc>
                <a:tc>
                  <a:txBody>
                    <a:bodyPr/>
                    <a:lstStyle/>
                    <a:p>
                      <a:pPr algn="just"/>
                      <a:endParaRPr lang="en-US" sz="1400" dirty="0"/>
                    </a:p>
                  </a:txBody>
                  <a:tcPr/>
                </a:tc>
                <a:tc>
                  <a:txBody>
                    <a:bodyPr/>
                    <a:lstStyle/>
                    <a:p>
                      <a:pPr algn="just"/>
                      <a:endParaRPr lang="en-US" sz="1400" dirty="0"/>
                    </a:p>
                  </a:txBody>
                  <a:tcPr/>
                </a:tc>
              </a:tr>
            </a:tbl>
          </a:graphicData>
        </a:graphic>
      </p:graphicFrame>
    </p:spTree>
    <p:extLst>
      <p:ext uri="{BB962C8B-B14F-4D97-AF65-F5344CB8AC3E}">
        <p14:creationId xmlns:p14="http://schemas.microsoft.com/office/powerpoint/2010/main" xmlns="" val="1782958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3340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3</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425847022"/>
              </p:ext>
            </p:extLst>
          </p:nvPr>
        </p:nvGraphicFramePr>
        <p:xfrm>
          <a:off x="685800" y="914400"/>
          <a:ext cx="7696200" cy="5253336"/>
        </p:xfrm>
        <a:graphic>
          <a:graphicData uri="http://schemas.openxmlformats.org/drawingml/2006/table">
            <a:tbl>
              <a:tblPr firstRow="1" bandRow="1">
                <a:tableStyleId>{5940675A-B579-460E-94D1-54222C63F5DA}</a:tableStyleId>
              </a:tblPr>
              <a:tblGrid>
                <a:gridCol w="990600"/>
                <a:gridCol w="4140200"/>
                <a:gridCol w="2565400"/>
              </a:tblGrid>
              <a:tr h="414588">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2010466">
                <a:tc>
                  <a:txBody>
                    <a:bodyPr/>
                    <a:lstStyle/>
                    <a:p>
                      <a:r>
                        <a:rPr lang="en-US" sz="1400" dirty="0" smtClean="0"/>
                        <a:t>33</a:t>
                      </a:r>
                      <a:endParaRPr lang="en-US" sz="1400" dirty="0"/>
                    </a:p>
                  </a:txBody>
                  <a:tcPr/>
                </a:tc>
                <a:tc>
                  <a:txBody>
                    <a:bodyPr/>
                    <a:lstStyle/>
                    <a:p>
                      <a:pPr marL="285750" indent="-285750" algn="just">
                        <a:buFont typeface="Arial" panose="020B0604020202020204" pitchFamily="34" charset="0"/>
                        <a:buChar char="•"/>
                      </a:pPr>
                      <a:r>
                        <a:rPr lang="en-US" sz="1400" dirty="0" smtClean="0"/>
                        <a:t>Issue of </a:t>
                      </a:r>
                      <a:r>
                        <a:rPr lang="en-US" sz="1400" baseline="0" dirty="0" smtClean="0"/>
                        <a:t> application form for purchase of any of the securities of a Company un-accompanied by an abridged prospectus other than for underwriting agreement or for securities not offered to the public or </a:t>
                      </a:r>
                    </a:p>
                    <a:p>
                      <a:pPr marL="285750" indent="-285750" algn="just">
                        <a:buFont typeface="Arial" panose="020B0604020202020204" pitchFamily="34" charset="0"/>
                        <a:buChar char="•"/>
                      </a:pPr>
                      <a:r>
                        <a:rPr lang="en-US" sz="1400" baseline="0" dirty="0" smtClean="0"/>
                        <a:t>Not furnishing a prospectus on a request made by any person before the closing of the subscription list and the offer</a:t>
                      </a:r>
                      <a:endParaRPr lang="en-US" sz="1400" dirty="0"/>
                    </a:p>
                  </a:txBody>
                  <a:tcPr/>
                </a:tc>
                <a:tc>
                  <a:txBody>
                    <a:bodyPr/>
                    <a:lstStyle/>
                    <a:p>
                      <a:pPr algn="just"/>
                      <a:r>
                        <a:rPr lang="en-US" sz="1400" dirty="0" smtClean="0"/>
                        <a:t>Company-</a:t>
                      </a:r>
                      <a:r>
                        <a:rPr lang="en-US" sz="1400" baseline="0" dirty="0" smtClean="0"/>
                        <a:t> Penalty of fifty thousand rupees for each default [section 33(2) ]</a:t>
                      </a:r>
                      <a:endParaRPr lang="en-US" sz="1400" dirty="0"/>
                    </a:p>
                  </a:txBody>
                  <a:tcPr/>
                </a:tc>
              </a:tr>
              <a:tr h="1294876">
                <a:tc>
                  <a:txBody>
                    <a:bodyPr/>
                    <a:lstStyle/>
                    <a:p>
                      <a:r>
                        <a:rPr lang="en-US" sz="1400" dirty="0" smtClean="0"/>
                        <a:t>34</a:t>
                      </a:r>
                      <a:endParaRPr lang="en-US" sz="1400" dirty="0"/>
                    </a:p>
                  </a:txBody>
                  <a:tcPr/>
                </a:tc>
                <a:tc>
                  <a:txBody>
                    <a:bodyPr/>
                    <a:lstStyle/>
                    <a:p>
                      <a:pPr marL="285750" indent="-285750" algn="just">
                        <a:buFont typeface="Arial" panose="020B0604020202020204" pitchFamily="34" charset="0"/>
                        <a:buChar char="•"/>
                      </a:pPr>
                      <a:r>
                        <a:rPr lang="en-US" sz="1400" dirty="0" smtClean="0"/>
                        <a:t>Issue, circulation</a:t>
                      </a:r>
                      <a:r>
                        <a:rPr lang="en-US" sz="1400" baseline="0" dirty="0" smtClean="0"/>
                        <a:t> or distribution of a prospectus containing any statement which is untrue or misleading in form or context or any inclusion or omission of any mater in such prospectus which is likely to mislead.</a:t>
                      </a:r>
                      <a:endParaRPr lang="en-US" sz="1400" dirty="0"/>
                    </a:p>
                  </a:txBody>
                  <a:tcPr/>
                </a:tc>
                <a:tc>
                  <a:txBody>
                    <a:bodyPr/>
                    <a:lstStyle/>
                    <a:p>
                      <a:pPr algn="just"/>
                      <a:r>
                        <a:rPr lang="en-US" sz="1400" dirty="0" smtClean="0"/>
                        <a:t>Every person who authorized issue of such prospectus liable for action under section 447 titled</a:t>
                      </a:r>
                      <a:r>
                        <a:rPr lang="en-US" sz="1400" baseline="0" dirty="0" smtClean="0"/>
                        <a:t> ‘Punishment for fraud’.</a:t>
                      </a:r>
                      <a:endParaRPr lang="en-US" sz="1400" dirty="0"/>
                    </a:p>
                  </a:txBody>
                  <a:tcPr/>
                </a:tc>
              </a:tr>
              <a:tr h="1533406">
                <a:tc>
                  <a:txBody>
                    <a:bodyPr/>
                    <a:lstStyle/>
                    <a:p>
                      <a:r>
                        <a:rPr lang="en-US" sz="1400" dirty="0" smtClean="0"/>
                        <a:t>36</a:t>
                      </a:r>
                      <a:endParaRPr lang="en-US" sz="1400" dirty="0"/>
                    </a:p>
                  </a:txBody>
                  <a:tcPr/>
                </a:tc>
                <a:tc>
                  <a:txBody>
                    <a:bodyPr/>
                    <a:lstStyle/>
                    <a:p>
                      <a:pPr marL="285750" indent="-285750" algn="just">
                        <a:buFont typeface="Arial" panose="020B0604020202020204" pitchFamily="34" charset="0"/>
                        <a:buChar char="•"/>
                      </a:pPr>
                      <a:r>
                        <a:rPr lang="en-US" sz="1400" dirty="0" smtClean="0"/>
                        <a:t>Any person</a:t>
                      </a:r>
                      <a:r>
                        <a:rPr lang="en-US" sz="1400" baseline="0" dirty="0" smtClean="0"/>
                        <a:t> knowingly or recklessly making any statement, promise or forecast which is false, deceptive or misleading or who deliberately conceals any material facts, to induce another person for entering into (a) an agreement for acquiring, disposing of, subscribing for or </a:t>
                      </a:r>
                      <a:endParaRPr lang="en-US" sz="1400" dirty="0"/>
                    </a:p>
                  </a:txBody>
                  <a:tcPr/>
                </a:tc>
                <a:tc>
                  <a:txBody>
                    <a:bodyPr/>
                    <a:lstStyle/>
                    <a:p>
                      <a:pPr algn="just"/>
                      <a:r>
                        <a:rPr lang="en-US" sz="1400" dirty="0" smtClean="0"/>
                        <a:t>Such person is liable for action under section 447 titled</a:t>
                      </a:r>
                      <a:r>
                        <a:rPr lang="en-US" sz="1400" baseline="0" dirty="0" smtClean="0"/>
                        <a:t> ‘Punishment for fraud’.</a:t>
                      </a:r>
                      <a:endParaRPr lang="en-US" sz="1400" dirty="0"/>
                    </a:p>
                  </a:txBody>
                  <a:tcPr/>
                </a:tc>
              </a:tr>
            </a:tbl>
          </a:graphicData>
        </a:graphic>
      </p:graphicFrame>
    </p:spTree>
    <p:extLst>
      <p:ext uri="{BB962C8B-B14F-4D97-AF65-F5344CB8AC3E}">
        <p14:creationId xmlns:p14="http://schemas.microsoft.com/office/powerpoint/2010/main" xmlns="" val="3640055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30</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652840144"/>
              </p:ext>
            </p:extLst>
          </p:nvPr>
        </p:nvGraphicFramePr>
        <p:xfrm>
          <a:off x="685800" y="914399"/>
          <a:ext cx="7696200" cy="399288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303190">
                <a:tc>
                  <a:txBody>
                    <a:bodyPr/>
                    <a:lstStyle/>
                    <a:p>
                      <a:pPr algn="just"/>
                      <a:r>
                        <a:rPr lang="en-US" sz="1400" dirty="0" smtClean="0"/>
                        <a:t>450</a:t>
                      </a:r>
                      <a:endParaRPr lang="en-US" sz="1400" dirty="0"/>
                    </a:p>
                  </a:txBody>
                  <a:tcPr/>
                </a:tc>
                <a:tc>
                  <a:txBody>
                    <a:bodyPr/>
                    <a:lstStyle/>
                    <a:p>
                      <a:pPr algn="just"/>
                      <a:r>
                        <a:rPr lang="en-US" sz="1400" dirty="0" smtClean="0"/>
                        <a:t>Company or any officer of a company or any person contravening any provisions</a:t>
                      </a:r>
                      <a:r>
                        <a:rPr lang="en-US" sz="1400" baseline="0" dirty="0" smtClean="0"/>
                        <a:t> of the Act or the rules made thereunder or condition, limitation or restriction subject to which approval, sanction etc. have been accorded for which no penalty or punishment is provided .</a:t>
                      </a:r>
                      <a:endParaRPr lang="en-US" sz="1400" dirty="0"/>
                    </a:p>
                  </a:txBody>
                  <a:tcPr/>
                </a:tc>
                <a:tc>
                  <a:txBody>
                    <a:bodyPr/>
                    <a:lstStyle/>
                    <a:p>
                      <a:pPr algn="just"/>
                      <a:r>
                        <a:rPr lang="en-US" sz="1400" dirty="0" smtClean="0"/>
                        <a:t>Company and every officer in default or such other person</a:t>
                      </a:r>
                      <a:r>
                        <a:rPr lang="en-US" sz="1400" baseline="0" dirty="0" smtClean="0"/>
                        <a:t> – fine which may extend to ten thousand rupees with a further fine which may extend to one thousand rupees for every day after the first during which the contravention continues.</a:t>
                      </a:r>
                    </a:p>
                    <a:p>
                      <a:pPr algn="just"/>
                      <a:r>
                        <a:rPr lang="en-US" sz="1400" baseline="0" dirty="0" smtClean="0"/>
                        <a:t>(Section 450)</a:t>
                      </a:r>
                      <a:endParaRPr lang="en-US" sz="1400" dirty="0"/>
                    </a:p>
                  </a:txBody>
                  <a:tcPr/>
                </a:tc>
              </a:tr>
              <a:tr h="303190">
                <a:tc>
                  <a:txBody>
                    <a:bodyPr/>
                    <a:lstStyle/>
                    <a:p>
                      <a:pPr algn="just"/>
                      <a:r>
                        <a:rPr lang="en-US" sz="1400" dirty="0" smtClean="0"/>
                        <a:t>451</a:t>
                      </a:r>
                      <a:endParaRPr lang="en-US" sz="1400" dirty="0"/>
                    </a:p>
                  </a:txBody>
                  <a:tcPr/>
                </a:tc>
                <a:tc>
                  <a:txBody>
                    <a:bodyPr/>
                    <a:lstStyle/>
                    <a:p>
                      <a:pPr marL="0" lvl="0" indent="0" algn="l">
                        <a:buNone/>
                      </a:pPr>
                      <a:r>
                        <a:rPr lang="en-US" sz="1400" dirty="0" smtClean="0"/>
                        <a:t>Repetition of default by a company or officer punishable with</a:t>
                      </a:r>
                      <a:r>
                        <a:rPr lang="en-US" sz="1400" baseline="0" dirty="0" smtClean="0"/>
                        <a:t> fine or imprisonment on subsequent occasions within a period of three years.</a:t>
                      </a:r>
                      <a:endParaRPr lang="en-US" sz="1400" dirty="0"/>
                    </a:p>
                  </a:txBody>
                  <a:tcPr/>
                </a:tc>
                <a:tc>
                  <a:txBody>
                    <a:bodyPr/>
                    <a:lstStyle/>
                    <a:p>
                      <a:pPr algn="just"/>
                      <a:r>
                        <a:rPr lang="en-US" sz="1400" dirty="0" smtClean="0"/>
                        <a:t>Company and officer in default – where fine is provided</a:t>
                      </a:r>
                      <a:r>
                        <a:rPr lang="en-US" sz="1400" baseline="0" dirty="0" smtClean="0"/>
                        <a:t> twice the amount of fine and imprisonment as provided for such default.</a:t>
                      </a:r>
                    </a:p>
                    <a:p>
                      <a:pPr algn="just"/>
                      <a:r>
                        <a:rPr lang="en-US" sz="1400" baseline="0" dirty="0" smtClean="0"/>
                        <a:t>(Section 451)</a:t>
                      </a:r>
                      <a:endParaRPr lang="en-US" sz="1400" dirty="0"/>
                    </a:p>
                  </a:txBody>
                  <a:tcPr/>
                </a:tc>
              </a:tr>
              <a:tr h="303190">
                <a:tc>
                  <a:txBody>
                    <a:bodyPr/>
                    <a:lstStyle/>
                    <a:p>
                      <a:pPr algn="just"/>
                      <a:endParaRPr lang="en-US" sz="1400" dirty="0"/>
                    </a:p>
                  </a:txBody>
                  <a:tcPr/>
                </a:tc>
                <a:tc>
                  <a:txBody>
                    <a:bodyPr/>
                    <a:lstStyle/>
                    <a:p>
                      <a:pPr algn="just"/>
                      <a:endParaRPr lang="en-US" sz="1400" dirty="0"/>
                    </a:p>
                  </a:txBody>
                  <a:tcPr/>
                </a:tc>
                <a:tc>
                  <a:txBody>
                    <a:bodyPr/>
                    <a:lstStyle/>
                    <a:p>
                      <a:pPr algn="just"/>
                      <a:endParaRPr lang="en-US" sz="1400" dirty="0"/>
                    </a:p>
                  </a:txBody>
                  <a:tcPr/>
                </a:tc>
              </a:tr>
            </a:tbl>
          </a:graphicData>
        </a:graphic>
      </p:graphicFrame>
    </p:spTree>
    <p:extLst>
      <p:ext uri="{BB962C8B-B14F-4D97-AF65-F5344CB8AC3E}">
        <p14:creationId xmlns:p14="http://schemas.microsoft.com/office/powerpoint/2010/main" xmlns="" val="23924811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31</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527117878"/>
              </p:ext>
            </p:extLst>
          </p:nvPr>
        </p:nvGraphicFramePr>
        <p:xfrm>
          <a:off x="685800" y="914399"/>
          <a:ext cx="7696200" cy="402336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303190">
                <a:tc>
                  <a:txBody>
                    <a:bodyPr/>
                    <a:lstStyle/>
                    <a:p>
                      <a:pPr algn="just"/>
                      <a:r>
                        <a:rPr lang="en-US" sz="1400" dirty="0" smtClean="0"/>
                        <a:t>452(1)</a:t>
                      </a:r>
                      <a:endParaRPr lang="en-US" sz="1400" dirty="0"/>
                    </a:p>
                  </a:txBody>
                  <a:tcPr/>
                </a:tc>
                <a:tc>
                  <a:txBody>
                    <a:bodyPr/>
                    <a:lstStyle/>
                    <a:p>
                      <a:pPr algn="just"/>
                      <a:r>
                        <a:rPr lang="en-US" sz="1400" dirty="0" smtClean="0"/>
                        <a:t>Any</a:t>
                      </a:r>
                      <a:r>
                        <a:rPr lang="en-US" sz="1400" baseline="0" dirty="0" smtClean="0"/>
                        <a:t> Officer or employee of a company wrongfully obtains possession of any property/ cash of the company or wrongfully withholding the same or knowingly applies it for the purposes other than those expressed or directed in the articles and authorised by this Act.</a:t>
                      </a:r>
                    </a:p>
                    <a:p>
                      <a:pPr algn="just"/>
                      <a:r>
                        <a:rPr lang="en-US" sz="1400" baseline="0" dirty="0" smtClean="0"/>
                        <a:t>Complaint by the Company or of any member or any creditor of contributory of the company</a:t>
                      </a:r>
                    </a:p>
                    <a:p>
                      <a:pPr algn="just"/>
                      <a:endParaRPr lang="en-US" sz="1400" dirty="0"/>
                    </a:p>
                  </a:txBody>
                  <a:tcPr/>
                </a:tc>
                <a:tc>
                  <a:txBody>
                    <a:bodyPr/>
                    <a:lstStyle/>
                    <a:p>
                      <a:pPr algn="just"/>
                      <a:r>
                        <a:rPr lang="en-US" sz="1400" dirty="0" smtClean="0"/>
                        <a:t>Such officer or employee of the company – fine not less than one lakh rupees which may extend to five</a:t>
                      </a:r>
                      <a:r>
                        <a:rPr lang="en-US" sz="1400" baseline="0" dirty="0" smtClean="0"/>
                        <a:t> lakh rupees (Section 452(1))</a:t>
                      </a:r>
                    </a:p>
                    <a:p>
                      <a:pPr algn="just"/>
                      <a:endParaRPr lang="en-US" sz="1400" baseline="0" dirty="0" smtClean="0"/>
                    </a:p>
                    <a:p>
                      <a:pPr algn="just"/>
                      <a:r>
                        <a:rPr lang="en-US" sz="1400" baseline="0" dirty="0" smtClean="0"/>
                        <a:t>Court may also order such person to deliver up or refund within a specified time any such property or cash.</a:t>
                      </a:r>
                    </a:p>
                    <a:p>
                      <a:pPr algn="just"/>
                      <a:r>
                        <a:rPr lang="en-US" sz="1400" baseline="0" dirty="0" smtClean="0"/>
                        <a:t>(Section 452(2))</a:t>
                      </a:r>
                    </a:p>
                    <a:p>
                      <a:pPr algn="just"/>
                      <a:endParaRPr lang="en-US" sz="1400" baseline="0" dirty="0" smtClean="0"/>
                    </a:p>
                    <a:p>
                      <a:pPr algn="just"/>
                      <a:r>
                        <a:rPr lang="en-US" sz="1400" dirty="0" smtClean="0"/>
                        <a:t>In</a:t>
                      </a:r>
                      <a:r>
                        <a:rPr lang="en-US" sz="1400" baseline="0" dirty="0" smtClean="0"/>
                        <a:t> default – such person to undergo imprisonment for a term which may extend to two years (Section 452(2)).</a:t>
                      </a:r>
                    </a:p>
                    <a:p>
                      <a:pPr algn="just"/>
                      <a:endParaRPr lang="en-US" sz="1400" dirty="0"/>
                    </a:p>
                  </a:txBody>
                  <a:tcPr/>
                </a:tc>
              </a:tr>
            </a:tbl>
          </a:graphicData>
        </a:graphic>
      </p:graphicFrame>
    </p:spTree>
    <p:extLst>
      <p:ext uri="{BB962C8B-B14F-4D97-AF65-F5344CB8AC3E}">
        <p14:creationId xmlns:p14="http://schemas.microsoft.com/office/powerpoint/2010/main" xmlns="" val="15462294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32</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30245661"/>
              </p:ext>
            </p:extLst>
          </p:nvPr>
        </p:nvGraphicFramePr>
        <p:xfrm>
          <a:off x="685800" y="914399"/>
          <a:ext cx="7696200" cy="198120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303190">
                <a:tc>
                  <a:txBody>
                    <a:bodyPr/>
                    <a:lstStyle/>
                    <a:p>
                      <a:pPr algn="just"/>
                      <a:r>
                        <a:rPr lang="en-US" sz="1400" dirty="0" smtClean="0"/>
                        <a:t>453</a:t>
                      </a:r>
                      <a:endParaRPr lang="en-US" sz="1400" dirty="0"/>
                    </a:p>
                  </a:txBody>
                  <a:tcPr/>
                </a:tc>
                <a:tc>
                  <a:txBody>
                    <a:bodyPr/>
                    <a:lstStyle/>
                    <a:p>
                      <a:pPr algn="just"/>
                      <a:r>
                        <a:rPr lang="en-US" sz="1400" dirty="0" smtClean="0"/>
                        <a:t>Any person or persons use the word “Limited</a:t>
                      </a:r>
                      <a:r>
                        <a:rPr lang="en-US" sz="1400" baseline="0" dirty="0" smtClean="0"/>
                        <a:t> “ or “Private Limited” or any contraction or limitation thereof as last word or words for his trade or business along with any name or title without getting duly incorporated with limited liability.</a:t>
                      </a:r>
                      <a:endParaRPr lang="en-US" sz="1400" dirty="0"/>
                    </a:p>
                  </a:txBody>
                  <a:tcPr/>
                </a:tc>
                <a:tc>
                  <a:txBody>
                    <a:bodyPr/>
                    <a:lstStyle/>
                    <a:p>
                      <a:pPr algn="just"/>
                      <a:r>
                        <a:rPr lang="en-US" sz="1400" dirty="0" smtClean="0"/>
                        <a:t>Such person – fine not less than five</a:t>
                      </a:r>
                      <a:r>
                        <a:rPr lang="en-US" sz="1400" baseline="0" dirty="0" smtClean="0"/>
                        <a:t> hundred rupees which may extend to two thousand rupees for everyday for which that name or title has been used </a:t>
                      </a:r>
                    </a:p>
                    <a:p>
                      <a:pPr algn="just"/>
                      <a:r>
                        <a:rPr lang="en-US" sz="1400" baseline="0" dirty="0" smtClean="0"/>
                        <a:t>(Section 453)</a:t>
                      </a:r>
                      <a:endParaRPr lang="en-US" sz="1400" dirty="0"/>
                    </a:p>
                  </a:txBody>
                  <a:tcPr/>
                </a:tc>
              </a:tr>
              <a:tr h="303190">
                <a:tc>
                  <a:txBody>
                    <a:bodyPr/>
                    <a:lstStyle/>
                    <a:p>
                      <a:pPr algn="just"/>
                      <a:endParaRPr lang="en-US" sz="1400" dirty="0"/>
                    </a:p>
                  </a:txBody>
                  <a:tcPr/>
                </a:tc>
                <a:tc>
                  <a:txBody>
                    <a:bodyPr/>
                    <a:lstStyle/>
                    <a:p>
                      <a:pPr algn="just"/>
                      <a:endParaRPr lang="en-US" sz="1400" dirty="0"/>
                    </a:p>
                  </a:txBody>
                  <a:tcPr/>
                </a:tc>
                <a:tc>
                  <a:txBody>
                    <a:bodyPr/>
                    <a:lstStyle/>
                    <a:p>
                      <a:pPr algn="just"/>
                      <a:endParaRPr lang="en-US" sz="1400" dirty="0"/>
                    </a:p>
                  </a:txBody>
                  <a:tcPr/>
                </a:tc>
              </a:tr>
            </a:tbl>
          </a:graphicData>
        </a:graphic>
      </p:graphicFrame>
    </p:spTree>
    <p:extLst>
      <p:ext uri="{BB962C8B-B14F-4D97-AF65-F5344CB8AC3E}">
        <p14:creationId xmlns:p14="http://schemas.microsoft.com/office/powerpoint/2010/main" xmlns="" val="1876411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3" name="Rectangle 2"/>
          <p:cNvSpPr/>
          <p:nvPr/>
        </p:nvSpPr>
        <p:spPr>
          <a:xfrm>
            <a:off x="2369475" y="2381071"/>
            <a:ext cx="4405053" cy="120032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 y="5309408"/>
            <a:ext cx="4229100" cy="1319992"/>
          </a:xfrm>
          <a:prstGeom prst="rect">
            <a:avLst/>
          </a:prstGeom>
        </p:spPr>
      </p:pic>
    </p:spTree>
    <p:extLst>
      <p:ext uri="{BB962C8B-B14F-4D97-AF65-F5344CB8AC3E}">
        <p14:creationId xmlns:p14="http://schemas.microsoft.com/office/powerpoint/2010/main" xmlns="" val="2910765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4</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742734836"/>
              </p:ext>
            </p:extLst>
          </p:nvPr>
        </p:nvGraphicFramePr>
        <p:xfrm>
          <a:off x="685800" y="914399"/>
          <a:ext cx="7696200" cy="5072148"/>
        </p:xfrm>
        <a:graphic>
          <a:graphicData uri="http://schemas.openxmlformats.org/drawingml/2006/table">
            <a:tbl>
              <a:tblPr firstRow="1" bandRow="1">
                <a:tableStyleId>{5940675A-B579-460E-94D1-54222C63F5DA}</a:tableStyleId>
              </a:tblPr>
              <a:tblGrid>
                <a:gridCol w="990600"/>
                <a:gridCol w="4140200"/>
                <a:gridCol w="2565400"/>
              </a:tblGrid>
              <a:tr h="359229">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328653">
                <a:tc>
                  <a:txBody>
                    <a:bodyPr/>
                    <a:lstStyle/>
                    <a:p>
                      <a:r>
                        <a:rPr lang="en-US" sz="1400" dirty="0" smtClean="0"/>
                        <a:t> 36</a:t>
                      </a:r>
                      <a:endParaRPr lang="en-US" sz="1400" dirty="0"/>
                    </a:p>
                  </a:txBody>
                  <a:tcPr/>
                </a:tc>
                <a:tc>
                  <a:txBody>
                    <a:bodyPr/>
                    <a:lstStyle/>
                    <a:p>
                      <a:pPr marL="0" indent="0" algn="just">
                        <a:buFont typeface="Arial" panose="020B0604020202020204" pitchFamily="34" charset="0"/>
                        <a:buNone/>
                      </a:pPr>
                      <a:r>
                        <a:rPr lang="en-US" sz="1400" dirty="0" smtClean="0"/>
                        <a:t>Underwriting securities or (b) for entering into an</a:t>
                      </a:r>
                      <a:r>
                        <a:rPr lang="en-US" sz="1400" baseline="0" dirty="0" smtClean="0"/>
                        <a:t> agreement to secure a profit to any of parties from the yield of securities or by reference to fluctuations in the value of securities or (c) for entering into any agreement for or with view to obtaining credit facilities from any bank or financial institution.</a:t>
                      </a:r>
                      <a:endParaRPr lang="en-US" sz="1400" dirty="0"/>
                    </a:p>
                  </a:txBody>
                  <a:tcPr/>
                </a:tc>
                <a:tc>
                  <a:txBody>
                    <a:bodyPr/>
                    <a:lstStyle/>
                    <a:p>
                      <a:endParaRPr lang="en-US" sz="1400" dirty="0"/>
                    </a:p>
                  </a:txBody>
                  <a:tcPr/>
                </a:tc>
              </a:tr>
              <a:tr h="3341319">
                <a:tc>
                  <a:txBody>
                    <a:bodyPr/>
                    <a:lstStyle/>
                    <a:p>
                      <a:r>
                        <a:rPr lang="en-US" sz="1400" dirty="0" smtClean="0"/>
                        <a:t>38</a:t>
                      </a:r>
                      <a:endParaRPr lang="en-US" sz="1400" dirty="0"/>
                    </a:p>
                  </a:txBody>
                  <a:tcPr/>
                </a:tc>
                <a:tc>
                  <a:txBody>
                    <a:bodyPr/>
                    <a:lstStyle/>
                    <a:p>
                      <a:pPr marL="0" indent="0" algn="just">
                        <a:buFont typeface="Arial" panose="020B0604020202020204" pitchFamily="34" charset="0"/>
                        <a:buNone/>
                      </a:pPr>
                      <a:r>
                        <a:rPr lang="en-US" sz="1400" dirty="0" smtClean="0"/>
                        <a:t>Any person who :</a:t>
                      </a:r>
                    </a:p>
                    <a:p>
                      <a:pPr marL="285750" indent="-285750" algn="just">
                        <a:buFont typeface="Arial" panose="020B0604020202020204" pitchFamily="34" charset="0"/>
                        <a:buChar char="•"/>
                      </a:pPr>
                      <a:r>
                        <a:rPr lang="en-US" sz="1400" dirty="0" smtClean="0"/>
                        <a:t>Makes or abets</a:t>
                      </a:r>
                      <a:r>
                        <a:rPr lang="en-US" sz="1400" baseline="0" dirty="0" smtClean="0"/>
                        <a:t> making of any application in a fictitious name to a company for acquiring or subscribing for its securities or</a:t>
                      </a:r>
                    </a:p>
                    <a:p>
                      <a:pPr marL="285750" indent="-285750" algn="just">
                        <a:buFont typeface="Arial" panose="020B0604020202020204" pitchFamily="34" charset="0"/>
                        <a:buChar char="•"/>
                      </a:pPr>
                      <a:endParaRPr lang="en-US" sz="1400" baseline="0" dirty="0" smtClean="0"/>
                    </a:p>
                    <a:p>
                      <a:pPr marL="285750" indent="-285750" algn="just">
                        <a:buFont typeface="Arial" panose="020B0604020202020204" pitchFamily="34" charset="0"/>
                        <a:buChar char="•"/>
                      </a:pPr>
                      <a:r>
                        <a:rPr lang="en-US" sz="1400" baseline="0" dirty="0" smtClean="0"/>
                        <a:t>Makes or abets making multiple applications to the company in different names or in different combinations of his name or surname for acquiring or subscribing for its securities or</a:t>
                      </a:r>
                    </a:p>
                    <a:p>
                      <a:pPr marL="0" indent="0" algn="just">
                        <a:buFont typeface="Arial" panose="020B0604020202020204" pitchFamily="34" charset="0"/>
                        <a:buNone/>
                      </a:pPr>
                      <a:endParaRPr lang="en-US" sz="1400" baseline="0" dirty="0" smtClean="0"/>
                    </a:p>
                    <a:p>
                      <a:pPr marL="0" indent="0" algn="just">
                        <a:buFont typeface="Arial" panose="020B0604020202020204" pitchFamily="34" charset="0"/>
                        <a:buNone/>
                      </a:pPr>
                      <a:endParaRPr lang="en-US" sz="1400" baseline="0" dirty="0" smtClean="0"/>
                    </a:p>
                    <a:p>
                      <a:pPr marL="285750" indent="-285750" algn="just">
                        <a:buFont typeface="Arial" panose="020B0604020202020204" pitchFamily="34" charset="0"/>
                        <a:buChar char="•"/>
                      </a:pPr>
                      <a:r>
                        <a:rPr lang="en-US" sz="1400" baseline="0" dirty="0" smtClean="0"/>
                        <a:t>Otherwise induces directly or indirectly a company to allot or register any transfer of securities to him or to any other person in a fictitious name .</a:t>
                      </a:r>
                      <a:endParaRPr lang="en-US" sz="1400" dirty="0" smtClean="0"/>
                    </a:p>
                    <a:p>
                      <a:pPr marL="285750" indent="-285750">
                        <a:buFont typeface="Arial" panose="020B0604020202020204" pitchFamily="34" charset="0"/>
                        <a:buChar char="•"/>
                      </a:pPr>
                      <a:endParaRPr lang="en-US" sz="1400" dirty="0"/>
                    </a:p>
                  </a:txBody>
                  <a:tcPr/>
                </a:tc>
                <a:tc>
                  <a:txBody>
                    <a:bodyPr/>
                    <a:lstStyle/>
                    <a:p>
                      <a:r>
                        <a:rPr lang="en-US" sz="1400" dirty="0" smtClean="0"/>
                        <a:t>Such person is</a:t>
                      </a:r>
                      <a:r>
                        <a:rPr lang="en-US" sz="1400" baseline="0" dirty="0" smtClean="0"/>
                        <a:t> liable for action under section 447 titled ‘Punishment for fraud’.</a:t>
                      </a:r>
                    </a:p>
                    <a:p>
                      <a:r>
                        <a:rPr lang="en-US" sz="1400" baseline="0" dirty="0" smtClean="0"/>
                        <a:t>  [ Section 38(1) ]</a:t>
                      </a:r>
                    </a:p>
                    <a:p>
                      <a:endParaRPr lang="en-US" sz="1400" baseline="0" dirty="0" smtClean="0"/>
                    </a:p>
                    <a:p>
                      <a:pPr algn="just"/>
                      <a:r>
                        <a:rPr lang="en-US" sz="1400" dirty="0" smtClean="0"/>
                        <a:t>Where a person has been convicted under section 38, the court may also order disgorgement of gain, if any, made</a:t>
                      </a:r>
                      <a:r>
                        <a:rPr lang="en-US" sz="1400" baseline="0" dirty="0" smtClean="0"/>
                        <a:t> by and seizure and disposal or the securities still in possession of such person </a:t>
                      </a:r>
                    </a:p>
                    <a:p>
                      <a:pPr algn="just"/>
                      <a:r>
                        <a:rPr lang="en-US" sz="1400" baseline="0" dirty="0" smtClean="0"/>
                        <a:t>(section 38(3))</a:t>
                      </a:r>
                      <a:endParaRPr lang="en-US" sz="1400" dirty="0"/>
                    </a:p>
                  </a:txBody>
                  <a:tcPr/>
                </a:tc>
              </a:tr>
            </a:tbl>
          </a:graphicData>
        </a:graphic>
      </p:graphicFrame>
    </p:spTree>
    <p:extLst>
      <p:ext uri="{BB962C8B-B14F-4D97-AF65-F5344CB8AC3E}">
        <p14:creationId xmlns:p14="http://schemas.microsoft.com/office/powerpoint/2010/main" xmlns="" val="2856272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5</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368874782"/>
              </p:ext>
            </p:extLst>
          </p:nvPr>
        </p:nvGraphicFramePr>
        <p:xfrm>
          <a:off x="685800" y="914399"/>
          <a:ext cx="7696200" cy="548640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dirty="0" smtClean="0"/>
                        <a:t>39(3)</a:t>
                      </a:r>
                      <a:endParaRPr lang="en-US" sz="1400" dirty="0"/>
                    </a:p>
                  </a:txBody>
                  <a:tcPr/>
                </a:tc>
                <a:tc>
                  <a:txBody>
                    <a:bodyPr/>
                    <a:lstStyle/>
                    <a:p>
                      <a:pPr algn="just"/>
                      <a:r>
                        <a:rPr lang="en-US" sz="1400" dirty="0" smtClean="0"/>
                        <a:t>Failure</a:t>
                      </a:r>
                      <a:r>
                        <a:rPr lang="en-US" sz="1400" baseline="0" dirty="0" smtClean="0"/>
                        <a:t> to return to the applicant of securities within  such time and in such manner as may be prescribed the amount received if the amount stated in the prospectus as the minimum amount has not been subscribed and if the sum payable on application is not received within a period thirty days from the date of issue of prospectus or such other time limit as may be specified by SEBI </a:t>
                      </a:r>
                      <a:endParaRPr lang="en-US" sz="1400" dirty="0"/>
                    </a:p>
                  </a:txBody>
                  <a:tcPr/>
                </a:tc>
                <a:tc>
                  <a:txBody>
                    <a:bodyPr/>
                    <a:lstStyle/>
                    <a:p>
                      <a:pPr algn="just"/>
                      <a:r>
                        <a:rPr lang="en-US" sz="1400" dirty="0" smtClean="0"/>
                        <a:t>Fault</a:t>
                      </a:r>
                      <a:r>
                        <a:rPr lang="en-US" sz="1400" baseline="0" dirty="0" smtClean="0"/>
                        <a:t> continues or one lakh rupees whichever is less </a:t>
                      </a:r>
                    </a:p>
                    <a:p>
                      <a:pPr algn="just"/>
                      <a:r>
                        <a:rPr lang="en-US" sz="1400" baseline="0" dirty="0" smtClean="0"/>
                        <a:t>(Section 39(5)]</a:t>
                      </a:r>
                      <a:endParaRPr lang="en-US" sz="1400" dirty="0"/>
                    </a:p>
                  </a:txBody>
                  <a:tcPr/>
                </a:tc>
              </a:tr>
              <a:tr h="1508809">
                <a:tc>
                  <a:txBody>
                    <a:bodyPr/>
                    <a:lstStyle/>
                    <a:p>
                      <a:r>
                        <a:rPr lang="en-US" sz="1400" dirty="0" smtClean="0"/>
                        <a:t>39(4)</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lang="en-US" sz="1400" dirty="0" smtClean="0"/>
                        <a:t>Failure</a:t>
                      </a:r>
                      <a:r>
                        <a:rPr lang="en-US" sz="1400" baseline="0" dirty="0" smtClean="0"/>
                        <a:t> to file with the Registrar a return of allotment of securities in such manner as may be prescribed</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Company</a:t>
                      </a:r>
                      <a:r>
                        <a:rPr lang="en-US" sz="1400" baseline="0" dirty="0" smtClean="0"/>
                        <a:t> and its officer in default – penalty for each default, of one thousand rupees for everyday during which default continues or one lakh rupees whichever is less </a:t>
                      </a:r>
                    </a:p>
                    <a:p>
                      <a:r>
                        <a:rPr lang="en-US" sz="1400" baseline="0" dirty="0" smtClean="0"/>
                        <a:t>(Section 39(5))</a:t>
                      </a:r>
                      <a:endParaRPr lang="en-US" sz="1400" dirty="0"/>
                    </a:p>
                  </a:txBody>
                  <a:tcPr>
                    <a:lnB w="12700" cap="flat" cmpd="sng" algn="ctr">
                      <a:solidFill>
                        <a:schemeClr val="tx1"/>
                      </a:solidFill>
                      <a:prstDash val="solid"/>
                      <a:round/>
                      <a:headEnd type="none" w="med" len="med"/>
                      <a:tailEnd type="none" w="med" len="med"/>
                    </a:lnB>
                  </a:tcPr>
                </a:tc>
              </a:tr>
              <a:tr h="1657685">
                <a:tc>
                  <a:txBody>
                    <a:bodyPr/>
                    <a:lstStyle/>
                    <a:p>
                      <a:r>
                        <a:rPr lang="en-US" sz="1400" dirty="0" smtClean="0"/>
                        <a:t>40</a:t>
                      </a:r>
                      <a:endParaRPr lang="en-US" sz="1400" dirty="0"/>
                    </a:p>
                  </a:txBody>
                  <a:tcPr>
                    <a:lnT w="12700" cap="flat" cmpd="sng" algn="ctr">
                      <a:solidFill>
                        <a:schemeClr val="tx1"/>
                      </a:solidFill>
                      <a:prstDash val="solid"/>
                      <a:round/>
                      <a:headEnd type="none" w="med" len="med"/>
                      <a:tailEnd type="none" w="med" len="med"/>
                    </a:lnT>
                  </a:tcPr>
                </a:tc>
                <a:tc>
                  <a:txBody>
                    <a:bodyPr/>
                    <a:lstStyle/>
                    <a:p>
                      <a:pPr marL="285750" indent="-285750">
                        <a:buFont typeface="Arial" panose="020B0604020202020204" pitchFamily="34" charset="0"/>
                        <a:buChar char="•"/>
                      </a:pPr>
                      <a:r>
                        <a:rPr lang="en-US" sz="1400" dirty="0" smtClean="0"/>
                        <a:t>Default to make an application to one or more recognized</a:t>
                      </a:r>
                      <a:r>
                        <a:rPr lang="en-US" sz="1400" baseline="0" dirty="0" smtClean="0"/>
                        <a:t> stock exchanges before the issue of a prospectus for person for the securities to be dealt whit  in such stock exchange or</a:t>
                      </a:r>
                    </a:p>
                    <a:p>
                      <a:pPr marL="285750" indent="-285750">
                        <a:buFont typeface="Arial" panose="020B0604020202020204" pitchFamily="34" charset="0"/>
                        <a:buChar char="•"/>
                      </a:pPr>
                      <a:r>
                        <a:rPr lang="en-US" sz="1400" baseline="0" dirty="0" smtClean="0"/>
                        <a:t>Default in stating the name or names of stock exchange in which the securities shall be dealt with or</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smtClean="0"/>
                        <a:t>Company – fine not less than five lakh rupees which</a:t>
                      </a:r>
                      <a:r>
                        <a:rPr lang="en-US" sz="1400" baseline="0" dirty="0" smtClean="0"/>
                        <a:t> may extend to fifty lakh rupees.</a:t>
                      </a:r>
                    </a:p>
                    <a:p>
                      <a:endParaRPr lang="en-US" sz="1400" baseline="0" dirty="0" smtClean="0"/>
                    </a:p>
                    <a:p>
                      <a:r>
                        <a:rPr lang="en-US" sz="1400" dirty="0" smtClean="0"/>
                        <a:t>Officer in default</a:t>
                      </a:r>
                      <a:r>
                        <a:rPr lang="en-US" sz="1400" baseline="0" dirty="0" smtClean="0"/>
                        <a:t> – imprisonment for a term which may extent to one year or with fine not less than fifty thousand</a:t>
                      </a:r>
                      <a:endParaRPr lang="en-US" sz="1400"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479394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6</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185522406"/>
              </p:ext>
            </p:extLst>
          </p:nvPr>
        </p:nvGraphicFramePr>
        <p:xfrm>
          <a:off x="685800" y="914399"/>
          <a:ext cx="7696200" cy="5183212"/>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1711918">
                <a:tc>
                  <a:txBody>
                    <a:bodyPr/>
                    <a:lstStyle/>
                    <a:p>
                      <a:pPr algn="just"/>
                      <a:r>
                        <a:rPr lang="en-US" sz="1400" dirty="0" smtClean="0"/>
                        <a:t>40</a:t>
                      </a:r>
                      <a:endParaRPr lang="en-US" sz="1400" dirty="0"/>
                    </a:p>
                  </a:txBody>
                  <a:tcPr/>
                </a:tc>
                <a:tc>
                  <a:txBody>
                    <a:bodyPr/>
                    <a:lstStyle/>
                    <a:p>
                      <a:pPr marL="285750" indent="-285750" algn="just">
                        <a:buFont typeface="Arial" panose="020B0604020202020204" pitchFamily="34" charset="0"/>
                        <a:buChar char="•"/>
                      </a:pPr>
                      <a:r>
                        <a:rPr lang="en-US" sz="1400" dirty="0" smtClean="0"/>
                        <a:t>Default in complying with requirements that all application monies received by the company to be kept in separate bank account in a schedule bank and not to be utilized for any purpose other than adjustment against allotment of securities or for refund to applicants where</a:t>
                      </a:r>
                      <a:r>
                        <a:rPr lang="en-US" sz="1400" baseline="0" dirty="0" smtClean="0"/>
                        <a:t> company is unable to allot securities.</a:t>
                      </a:r>
                      <a:endParaRPr lang="en-US" sz="1400" dirty="0"/>
                    </a:p>
                  </a:txBody>
                  <a:tcPr/>
                </a:tc>
                <a:tc>
                  <a:txBody>
                    <a:bodyPr/>
                    <a:lstStyle/>
                    <a:p>
                      <a:pPr algn="just"/>
                      <a:r>
                        <a:rPr lang="en-US" sz="1400" dirty="0" smtClean="0"/>
                        <a:t>Rupees which may extend</a:t>
                      </a:r>
                      <a:r>
                        <a:rPr lang="en-US" sz="1400" baseline="0" dirty="0" smtClean="0"/>
                        <a:t> to three lakh rupees or with both</a:t>
                      </a:r>
                    </a:p>
                    <a:p>
                      <a:pPr algn="just"/>
                      <a:r>
                        <a:rPr lang="en-US" sz="1400" baseline="0" dirty="0" smtClean="0"/>
                        <a:t>(Section 40(5) )</a:t>
                      </a:r>
                      <a:endParaRPr lang="en-US" sz="1400" dirty="0"/>
                    </a:p>
                  </a:txBody>
                  <a:tcPr/>
                </a:tc>
              </a:tr>
              <a:tr h="1508809">
                <a:tc>
                  <a:txBody>
                    <a:bodyPr/>
                    <a:lstStyle/>
                    <a:p>
                      <a:r>
                        <a:rPr lang="en-US" sz="1400" dirty="0" smtClean="0"/>
                        <a:t>57</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A person deceitfully</a:t>
                      </a:r>
                      <a:r>
                        <a:rPr lang="en-US" sz="1400" baseline="0" dirty="0" smtClean="0"/>
                        <a:t> personates the owner of any share or interest or any share warrant or coupon issued in pursuance of this Act obtains or attempts to obtain any such share, interest, coupon, share warrant or any money due to such owner.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Imprisonment for a term not</a:t>
                      </a:r>
                      <a:r>
                        <a:rPr lang="en-US" sz="1400" baseline="0" dirty="0" smtClean="0"/>
                        <a:t> less than one year which may extend to three years and with fine not less than one lakh rupees which may extend to five lakh rupees.</a:t>
                      </a:r>
                    </a:p>
                    <a:p>
                      <a:r>
                        <a:rPr lang="en-US" sz="1400" baseline="0" dirty="0" smtClean="0"/>
                        <a:t>(Section 57)</a:t>
                      </a:r>
                      <a:endParaRPr lang="en-US" sz="1400" dirty="0"/>
                    </a:p>
                  </a:txBody>
                  <a:tcPr>
                    <a:lnB w="12700" cap="flat" cmpd="sng" algn="ctr">
                      <a:solidFill>
                        <a:schemeClr val="tx1"/>
                      </a:solidFill>
                      <a:prstDash val="solid"/>
                      <a:round/>
                      <a:headEnd type="none" w="med" len="med"/>
                      <a:tailEnd type="none" w="med" len="med"/>
                    </a:lnB>
                  </a:tcPr>
                </a:tc>
              </a:tr>
              <a:tr h="1657685">
                <a:tc>
                  <a:txBody>
                    <a:bodyPr/>
                    <a:lstStyle/>
                    <a:p>
                      <a:r>
                        <a:rPr lang="en-US" sz="1400" dirty="0" smtClean="0"/>
                        <a:t>58(6)</a:t>
                      </a:r>
                      <a:endParaRPr lang="en-US" sz="1400" dirty="0"/>
                    </a:p>
                  </a:txBody>
                  <a:tcPr>
                    <a:lnT w="12700" cap="flat" cmpd="sng" algn="ctr">
                      <a:solidFill>
                        <a:schemeClr val="tx1"/>
                      </a:solidFill>
                      <a:prstDash val="solid"/>
                      <a:round/>
                      <a:headEnd type="none" w="med" len="med"/>
                      <a:tailEnd type="none" w="med" len="med"/>
                    </a:lnT>
                  </a:tcPr>
                </a:tc>
                <a:tc>
                  <a:txBody>
                    <a:bodyPr/>
                    <a:lstStyle/>
                    <a:p>
                      <a:pPr marL="0" indent="0" algn="just">
                        <a:buFont typeface="Arial" panose="020B0604020202020204" pitchFamily="34" charset="0"/>
                        <a:buNone/>
                      </a:pPr>
                      <a:r>
                        <a:rPr lang="en-US" sz="1400" dirty="0" smtClean="0"/>
                        <a:t>A</a:t>
                      </a:r>
                      <a:r>
                        <a:rPr lang="en-US" sz="1400" baseline="0" dirty="0" smtClean="0"/>
                        <a:t> person contravenes the order of Tribunal regarding transfer or transmission of any right to securities or interest of a member in a private company or a public company.</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smtClean="0"/>
                        <a:t>Imprisonment for term not</a:t>
                      </a:r>
                      <a:r>
                        <a:rPr lang="en-US" sz="1400" baseline="0" dirty="0" smtClean="0"/>
                        <a:t> less than one year which may extend to three years and with fine not less than one lakh rupees which may extend to five lakh rupees (Section 58(6)</a:t>
                      </a:r>
                      <a:r>
                        <a:rPr lang="en-US" sz="1400" baseline="0" dirty="0"/>
                        <a:t> </a:t>
                      </a:r>
                      <a:r>
                        <a:rPr lang="en-US" sz="1400" baseline="0" dirty="0" smtClean="0"/>
                        <a:t>)</a:t>
                      </a: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3028506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7</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2372381062"/>
              </p:ext>
            </p:extLst>
          </p:nvPr>
        </p:nvGraphicFramePr>
        <p:xfrm>
          <a:off x="685800" y="914399"/>
          <a:ext cx="7696200" cy="4587241"/>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990601">
                <a:tc>
                  <a:txBody>
                    <a:bodyPr/>
                    <a:lstStyle/>
                    <a:p>
                      <a:pPr algn="just"/>
                      <a:r>
                        <a:rPr lang="en-US" sz="1400" dirty="0" smtClean="0"/>
                        <a:t>58(6)</a:t>
                      </a:r>
                      <a:endParaRPr lang="en-US" sz="1400" dirty="0"/>
                    </a:p>
                  </a:txBody>
                  <a:tcPr/>
                </a:tc>
                <a:tc>
                  <a:txBody>
                    <a:bodyPr/>
                    <a:lstStyle/>
                    <a:p>
                      <a:pPr marL="0" indent="0" algn="just">
                        <a:buFont typeface="Arial" panose="020B0604020202020204" pitchFamily="34" charset="0"/>
                        <a:buNone/>
                      </a:pPr>
                      <a:endParaRPr lang="en-US" sz="1400" dirty="0"/>
                    </a:p>
                  </a:txBody>
                  <a:tcPr/>
                </a:tc>
                <a:tc>
                  <a:txBody>
                    <a:bodyPr/>
                    <a:lstStyle/>
                    <a:p>
                      <a:pPr algn="just"/>
                      <a:r>
                        <a:rPr lang="en-US" sz="1400" dirty="0" smtClean="0"/>
                        <a:t>Also</a:t>
                      </a:r>
                      <a:r>
                        <a:rPr lang="en-US" sz="1400" baseline="0" dirty="0" smtClean="0"/>
                        <a:t> Tribunal can invoke provisions of contempt of courts Act, 1971 and punish for contempt section 425</a:t>
                      </a:r>
                      <a:endParaRPr lang="en-US" sz="1400" dirty="0"/>
                    </a:p>
                  </a:txBody>
                  <a:tcPr/>
                </a:tc>
              </a:tr>
              <a:tr h="1508809">
                <a:tc>
                  <a:txBody>
                    <a:bodyPr/>
                    <a:lstStyle/>
                    <a:p>
                      <a:r>
                        <a:rPr lang="en-US" sz="1400" dirty="0" smtClean="0"/>
                        <a:t>59(5)</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Default in complying with the order of the Tribunal</a:t>
                      </a:r>
                      <a:r>
                        <a:rPr lang="en-US" sz="1400" baseline="0" dirty="0" smtClean="0"/>
                        <a:t> regarding transfer or transmission or rectification of the register of members and direction to the company to pay damages, if any, sustain by the party aggrieved</a:t>
                      </a:r>
                      <a:endParaRPr lang="en-US" sz="1400" dirty="0"/>
                    </a:p>
                  </a:txBody>
                  <a:tcPr>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400" dirty="0" smtClean="0"/>
                        <a:t>Company</a:t>
                      </a:r>
                      <a:r>
                        <a:rPr lang="en-US" sz="1400" baseline="0" dirty="0" smtClean="0"/>
                        <a:t> – Fine not less than one lakh rupees which may extend to five lakh rupees.</a:t>
                      </a:r>
                    </a:p>
                    <a:p>
                      <a:pPr marL="285750" indent="-285750">
                        <a:buFont typeface="Arial" panose="020B0604020202020204" pitchFamily="34" charset="0"/>
                        <a:buChar char="•"/>
                      </a:pPr>
                      <a:r>
                        <a:rPr lang="en-US" sz="1400" baseline="0" dirty="0" smtClean="0"/>
                        <a:t>Officer in default- Imprisonment for a term which may extend to on year or with fine not less than one lakh rupees which may extend to three lakh rupees or with both (Section 59(5)</a:t>
                      </a:r>
                    </a:p>
                    <a:p>
                      <a:pPr marL="285750" indent="-285750">
                        <a:buFont typeface="Arial" panose="020B0604020202020204" pitchFamily="34" charset="0"/>
                        <a:buChar char="•"/>
                      </a:pPr>
                      <a:r>
                        <a:rPr lang="en-US" sz="1400" baseline="0" dirty="0" smtClean="0"/>
                        <a:t>Also, Tribunal can invoke the provisions of contempt of courts act, 1971 and punish for contempt section 425</a:t>
                      </a:r>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898294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8</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3539242991"/>
              </p:ext>
            </p:extLst>
          </p:nvPr>
        </p:nvGraphicFramePr>
        <p:xfrm>
          <a:off x="685800" y="914399"/>
          <a:ext cx="7696200" cy="4881838"/>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pPr algn="just"/>
                      <a:r>
                        <a:rPr lang="en-US" sz="1400" dirty="0" smtClean="0"/>
                        <a:t>Section</a:t>
                      </a:r>
                      <a:endParaRPr lang="en-US" sz="1400" dirty="0"/>
                    </a:p>
                  </a:txBody>
                  <a:tcPr/>
                </a:tc>
                <a:tc>
                  <a:txBody>
                    <a:bodyPr/>
                    <a:lstStyle/>
                    <a:p>
                      <a:pPr algn="just"/>
                      <a:r>
                        <a:rPr lang="en-US" sz="1400" dirty="0" smtClean="0"/>
                        <a:t>Offence</a:t>
                      </a:r>
                      <a:endParaRPr lang="en-US" sz="1400" dirty="0"/>
                    </a:p>
                  </a:txBody>
                  <a:tcPr/>
                </a:tc>
                <a:tc>
                  <a:txBody>
                    <a:bodyPr/>
                    <a:lstStyle/>
                    <a:p>
                      <a:pPr algn="just"/>
                      <a:r>
                        <a:rPr lang="en-US" sz="1400" dirty="0" smtClean="0"/>
                        <a:t>Penalty / Punishment</a:t>
                      </a:r>
                      <a:endParaRPr lang="en-US" sz="1400" dirty="0"/>
                    </a:p>
                  </a:txBody>
                  <a:tcPr/>
                </a:tc>
              </a:tr>
              <a:tr h="1711918">
                <a:tc>
                  <a:txBody>
                    <a:bodyPr/>
                    <a:lstStyle/>
                    <a:p>
                      <a:pPr algn="just"/>
                      <a:r>
                        <a:rPr lang="en-US" sz="1400" dirty="0" smtClean="0"/>
                        <a:t>60(2)</a:t>
                      </a:r>
                      <a:endParaRPr lang="en-US" sz="1400" dirty="0"/>
                    </a:p>
                  </a:txBody>
                  <a:tcPr/>
                </a:tc>
                <a:tc>
                  <a:txBody>
                    <a:bodyPr/>
                    <a:lstStyle/>
                    <a:p>
                      <a:pPr marL="0" indent="0" algn="just">
                        <a:buFont typeface="Arial" panose="020B0604020202020204" pitchFamily="34" charset="0"/>
                        <a:buNone/>
                      </a:pPr>
                      <a:r>
                        <a:rPr lang="en-US" sz="1400" dirty="0" smtClean="0"/>
                        <a:t>Notice/</a:t>
                      </a:r>
                      <a:r>
                        <a:rPr lang="en-US" sz="1400" baseline="0" dirty="0" smtClean="0"/>
                        <a:t> Advertisement / other official publication / business letter, bill head or letter paper of company contains a statement of authorised capital without equally prominent statement of subscribed and paid-up capital.</a:t>
                      </a:r>
                      <a:endParaRPr lang="en-US" sz="1400" dirty="0"/>
                    </a:p>
                  </a:txBody>
                  <a:tcPr/>
                </a:tc>
                <a:tc>
                  <a:txBody>
                    <a:bodyPr/>
                    <a:lstStyle/>
                    <a:p>
                      <a:pPr algn="just"/>
                      <a:r>
                        <a:rPr lang="en-US" sz="1400" dirty="0" smtClean="0"/>
                        <a:t>Company</a:t>
                      </a:r>
                      <a:r>
                        <a:rPr lang="en-US" sz="1400" baseline="0" dirty="0" smtClean="0"/>
                        <a:t> – penalty of ten thousand rupees for each default.</a:t>
                      </a:r>
                    </a:p>
                    <a:p>
                      <a:pPr algn="just"/>
                      <a:r>
                        <a:rPr lang="en-US" sz="1400" baseline="0" dirty="0" smtClean="0"/>
                        <a:t>Every Officer in default penalty of five thousand rupees for each default.</a:t>
                      </a:r>
                    </a:p>
                    <a:p>
                      <a:pPr algn="just"/>
                      <a:r>
                        <a:rPr lang="en-US" sz="1400" baseline="0" dirty="0" smtClean="0"/>
                        <a:t>(Section 60(2)}</a:t>
                      </a:r>
                      <a:endParaRPr lang="en-US" sz="1400" dirty="0"/>
                    </a:p>
                  </a:txBody>
                  <a:tcPr/>
                </a:tc>
              </a:tr>
              <a:tr h="1508809">
                <a:tc>
                  <a:txBody>
                    <a:bodyPr/>
                    <a:lstStyle/>
                    <a:p>
                      <a:pPr algn="just"/>
                      <a:r>
                        <a:rPr lang="en-US" sz="1400" dirty="0" smtClean="0"/>
                        <a:t>68(11)</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Contravention of the provisions of section 68 regarding buy –back of shares of other securities</a:t>
                      </a:r>
                      <a:r>
                        <a:rPr lang="en-US" sz="1400" baseline="0" dirty="0" smtClean="0"/>
                        <a:t> of a company  </a:t>
                      </a:r>
                      <a:r>
                        <a:rPr lang="en-US" sz="1400" baseline="0" dirty="0" err="1" smtClean="0"/>
                        <a:t>viz</a:t>
                      </a:r>
                      <a:r>
                        <a:rPr lang="en-US" sz="1400" baseline="0" dirty="0" smtClean="0"/>
                        <a:t> :-</a:t>
                      </a:r>
                    </a:p>
                    <a:p>
                      <a:pPr marL="0" indent="0" algn="just">
                        <a:buFont typeface="Arial" panose="020B0604020202020204" pitchFamily="34" charset="0"/>
                        <a:buNone/>
                      </a:pPr>
                      <a:endParaRPr lang="en-US" sz="1400" baseline="0" dirty="0" smtClean="0"/>
                    </a:p>
                    <a:p>
                      <a:pPr marL="342900" indent="-342900" algn="just">
                        <a:buFont typeface="Arial" panose="020B0604020202020204" pitchFamily="34" charset="0"/>
                        <a:buAutoNum type="alphaLcParenBoth"/>
                      </a:pPr>
                      <a:r>
                        <a:rPr lang="en-US" sz="1400" baseline="0" dirty="0" smtClean="0"/>
                        <a:t>Authorisation of buy-back contained in the articles.</a:t>
                      </a:r>
                    </a:p>
                    <a:p>
                      <a:pPr marL="342900" indent="-342900" algn="just">
                        <a:buFont typeface="Arial" panose="020B0604020202020204" pitchFamily="34" charset="0"/>
                        <a:buAutoNum type="alphaLcParenBoth"/>
                      </a:pPr>
                      <a:r>
                        <a:rPr lang="en-US" sz="1400" baseline="0" dirty="0" smtClean="0"/>
                        <a:t>(passing of special resolution authorizing the buy – back.</a:t>
                      </a:r>
                    </a:p>
                    <a:p>
                      <a:pPr marL="457200" lvl="1" indent="0" algn="just">
                        <a:buFont typeface="Arial" panose="020B0604020202020204" pitchFamily="34" charset="0"/>
                        <a:buNone/>
                      </a:pPr>
                      <a:r>
                        <a:rPr lang="en-US" sz="1400" baseline="0" dirty="0" smtClean="0"/>
                        <a:t>exclusion for (b) – buy-back for ten percent or    less of the total paid-up capital and free reserves of the company and approved by resolution by the Board  of Directors at is meeting.</a:t>
                      </a:r>
                      <a:endParaRPr lang="en-US" sz="1400" dirty="0"/>
                    </a:p>
                  </a:txBody>
                  <a:tcPr>
                    <a:lnB w="12700" cap="flat" cmpd="sng" algn="ctr">
                      <a:solidFill>
                        <a:schemeClr val="tx1"/>
                      </a:solidFill>
                      <a:prstDash val="solid"/>
                      <a:round/>
                      <a:headEnd type="none" w="med" len="med"/>
                      <a:tailEnd type="none" w="med" len="med"/>
                    </a:lnB>
                  </a:tcPr>
                </a:tc>
                <a:tc>
                  <a:txBody>
                    <a:bodyPr/>
                    <a:lstStyle/>
                    <a:p>
                      <a:pPr algn="just"/>
                      <a:r>
                        <a:rPr lang="en-US" sz="1400" dirty="0" smtClean="0"/>
                        <a:t>Company – fine not less than one lakh rupees which may extend to three lakh rupees.</a:t>
                      </a:r>
                    </a:p>
                    <a:p>
                      <a:pPr algn="just"/>
                      <a:r>
                        <a:rPr lang="en-US" sz="1400" dirty="0" smtClean="0"/>
                        <a:t>Officer in default – imprisonment for a term which may extend to three years or fine not less than one lakh rupees which may extend to three lakh rupees or which both</a:t>
                      </a:r>
                    </a:p>
                    <a:p>
                      <a:pPr algn="just"/>
                      <a:r>
                        <a:rPr lang="en-US" sz="1400" dirty="0" smtClean="0"/>
                        <a:t>(Section</a:t>
                      </a:r>
                      <a:r>
                        <a:rPr lang="en-US" sz="1400" baseline="0" dirty="0" smtClean="0"/>
                        <a:t> 68(11).</a:t>
                      </a:r>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172097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8-Point Star 11"/>
          <p:cNvSpPr/>
          <p:nvPr/>
        </p:nvSpPr>
        <p:spPr>
          <a:xfrm>
            <a:off x="8382000" y="6096000"/>
            <a:ext cx="609600" cy="60960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p:cNvSpPr/>
          <p:nvPr/>
        </p:nvSpPr>
        <p:spPr>
          <a:xfrm>
            <a:off x="0" y="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8" name="Frame 7"/>
          <p:cNvSpPr/>
          <p:nvPr/>
        </p:nvSpPr>
        <p:spPr>
          <a:xfrm>
            <a:off x="685800" y="228600"/>
            <a:ext cx="7696200" cy="552510"/>
          </a:xfrm>
          <a:prstGeom prst="fram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295400" y="304800"/>
            <a:ext cx="6553200" cy="400110"/>
          </a:xfrm>
          <a:prstGeom prst="rect">
            <a:avLst/>
          </a:prstGeom>
          <a:noFill/>
        </p:spPr>
        <p:txBody>
          <a:bodyPr wrap="square" rtlCol="0">
            <a:spAutoFit/>
          </a:bodyPr>
          <a:lstStyle/>
          <a:p>
            <a:pPr algn="ctr"/>
            <a:r>
              <a:rPr lang="en-US" sz="2000" b="1" dirty="0" smtClean="0">
                <a:solidFill>
                  <a:srgbClr val="002060"/>
                </a:solidFill>
              </a:rPr>
              <a:t>WORKSHOP ON COMPANIES ACT, 2013</a:t>
            </a:r>
            <a:endParaRPr lang="en-US" sz="2000" b="1" dirty="0">
              <a:solidFill>
                <a:srgbClr val="002060"/>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4552" y="6250341"/>
            <a:ext cx="2476248" cy="531459"/>
          </a:xfrm>
          <a:prstGeom prst="rect">
            <a:avLst/>
          </a:prstGeom>
        </p:spPr>
      </p:pic>
      <p:sp>
        <p:nvSpPr>
          <p:cNvPr id="14" name="Footer Placeholder 13"/>
          <p:cNvSpPr>
            <a:spLocks noGrp="1"/>
          </p:cNvSpPr>
          <p:nvPr>
            <p:ph type="ftr" sz="quarter" idx="11"/>
          </p:nvPr>
        </p:nvSpPr>
        <p:spPr>
          <a:xfrm>
            <a:off x="3124200" y="6340475"/>
            <a:ext cx="2895600" cy="365125"/>
          </a:xfrm>
        </p:spPr>
        <p:txBody>
          <a:bodyPr/>
          <a:lstStyle/>
          <a:p>
            <a:r>
              <a:rPr lang="en-US" sz="1400" b="1" dirty="0" smtClean="0">
                <a:solidFill>
                  <a:srgbClr val="002060"/>
                </a:solidFill>
              </a:rPr>
              <a:t>WIRC - AHMEDABAD - 26.10.2013</a:t>
            </a:r>
            <a:endParaRPr lang="en-US" sz="1400" b="1" dirty="0">
              <a:solidFill>
                <a:srgbClr val="002060"/>
              </a:solidFill>
            </a:endParaRPr>
          </a:p>
        </p:txBody>
      </p:sp>
      <p:sp>
        <p:nvSpPr>
          <p:cNvPr id="15" name="Slide Number Placeholder 14"/>
          <p:cNvSpPr>
            <a:spLocks noGrp="1"/>
          </p:cNvSpPr>
          <p:nvPr>
            <p:ph type="sldNum" sz="quarter" idx="12"/>
          </p:nvPr>
        </p:nvSpPr>
        <p:spPr>
          <a:xfrm>
            <a:off x="6705600" y="6218237"/>
            <a:ext cx="2133600" cy="365125"/>
          </a:xfrm>
        </p:spPr>
        <p:txBody>
          <a:bodyPr/>
          <a:lstStyle/>
          <a:p>
            <a:fld id="{FDAB18AE-07FF-451A-9F04-90CB9C672992}" type="slidenum">
              <a:rPr lang="en-US" sz="1800" b="1" smtClean="0"/>
              <a:pPr/>
              <a:t>9</a:t>
            </a:fld>
            <a:r>
              <a:rPr lang="en-US" sz="1800" b="1" dirty="0" smtClean="0"/>
              <a:t> </a:t>
            </a:r>
            <a:endParaRPr lang="en-US" b="1" dirty="0"/>
          </a:p>
        </p:txBody>
      </p:sp>
      <p:sp>
        <p:nvSpPr>
          <p:cNvPr id="16" name="Rectangle 15"/>
          <p:cNvSpPr/>
          <p:nvPr/>
        </p:nvSpPr>
        <p:spPr>
          <a:xfrm rot="5400000">
            <a:off x="-3295525" y="3447924"/>
            <a:ext cx="6705599" cy="11455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7" name="Rectangle 16"/>
          <p:cNvSpPr/>
          <p:nvPr/>
        </p:nvSpPr>
        <p:spPr>
          <a:xfrm rot="5400000">
            <a:off x="5729319" y="3443319"/>
            <a:ext cx="6705600" cy="123761"/>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1" name="Rectangle 20"/>
          <p:cNvSpPr/>
          <p:nvPr/>
        </p:nvSpPr>
        <p:spPr>
          <a:xfrm>
            <a:off x="0" y="6705600"/>
            <a:ext cx="9144000" cy="152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xmlns="" val="1281613129"/>
              </p:ext>
            </p:extLst>
          </p:nvPr>
        </p:nvGraphicFramePr>
        <p:xfrm>
          <a:off x="685800" y="914399"/>
          <a:ext cx="7696200" cy="5090160"/>
        </p:xfrm>
        <a:graphic>
          <a:graphicData uri="http://schemas.openxmlformats.org/drawingml/2006/table">
            <a:tbl>
              <a:tblPr firstRow="1" bandRow="1">
                <a:tableStyleId>{5940675A-B579-460E-94D1-54222C63F5DA}</a:tableStyleId>
              </a:tblPr>
              <a:tblGrid>
                <a:gridCol w="990600"/>
                <a:gridCol w="4140200"/>
                <a:gridCol w="2565400"/>
              </a:tblGrid>
              <a:tr h="303190">
                <a:tc>
                  <a:txBody>
                    <a:bodyPr/>
                    <a:lstStyle/>
                    <a:p>
                      <a:r>
                        <a:rPr lang="en-US" sz="1400" dirty="0" smtClean="0"/>
                        <a:t>Section</a:t>
                      </a:r>
                      <a:endParaRPr lang="en-US" sz="1400" dirty="0"/>
                    </a:p>
                  </a:txBody>
                  <a:tcPr/>
                </a:tc>
                <a:tc>
                  <a:txBody>
                    <a:bodyPr/>
                    <a:lstStyle/>
                    <a:p>
                      <a:r>
                        <a:rPr lang="en-US" sz="1400" dirty="0" smtClean="0"/>
                        <a:t>Offence</a:t>
                      </a:r>
                      <a:endParaRPr lang="en-US" sz="1400" dirty="0"/>
                    </a:p>
                  </a:txBody>
                  <a:tcPr/>
                </a:tc>
                <a:tc>
                  <a:txBody>
                    <a:bodyPr/>
                    <a:lstStyle/>
                    <a:p>
                      <a:r>
                        <a:rPr lang="en-US" sz="1400" dirty="0" smtClean="0"/>
                        <a:t>Penalty / Punishment</a:t>
                      </a:r>
                      <a:endParaRPr lang="en-US" sz="1400" dirty="0"/>
                    </a:p>
                  </a:txBody>
                  <a:tcPr/>
                </a:tc>
              </a:tr>
              <a:tr h="3220727">
                <a:tc>
                  <a:txBody>
                    <a:bodyPr/>
                    <a:lstStyle/>
                    <a:p>
                      <a:pPr algn="just"/>
                      <a:r>
                        <a:rPr lang="en-US" sz="1400" dirty="0" smtClean="0"/>
                        <a:t>68(11)</a:t>
                      </a:r>
                      <a:endParaRPr lang="en-US" sz="1400" dirty="0"/>
                    </a:p>
                  </a:txBody>
                  <a:tcPr>
                    <a:lnB w="12700" cap="flat" cmpd="sng" algn="ctr">
                      <a:solidFill>
                        <a:schemeClr val="tx1"/>
                      </a:solidFill>
                      <a:prstDash val="solid"/>
                      <a:round/>
                      <a:headEnd type="none" w="med" len="med"/>
                      <a:tailEnd type="none" w="med" len="med"/>
                    </a:lnB>
                  </a:tcPr>
                </a:tc>
                <a:tc>
                  <a:txBody>
                    <a:bodyPr/>
                    <a:lstStyle/>
                    <a:p>
                      <a:pPr marL="0" indent="0" algn="just">
                        <a:buFont typeface="Arial" panose="020B0604020202020204" pitchFamily="34" charset="0"/>
                        <a:buNone/>
                      </a:pPr>
                      <a:r>
                        <a:rPr lang="en-US" sz="1400" dirty="0" smtClean="0"/>
                        <a:t>(c</a:t>
                      </a:r>
                      <a:r>
                        <a:rPr lang="en-US" sz="1400" baseline="0" dirty="0" smtClean="0"/>
                        <a:t> ) the buy-back is twenty – five per cent or less of the aggregate of paid up capital and free reserves of the company.</a:t>
                      </a:r>
                    </a:p>
                    <a:p>
                      <a:pPr marL="0" indent="0" algn="just">
                        <a:buFont typeface="Arial" panose="020B0604020202020204" pitchFamily="34" charset="0"/>
                        <a:buNone/>
                      </a:pPr>
                      <a:r>
                        <a:rPr lang="en-US" sz="1400" baseline="0" dirty="0" smtClean="0"/>
                        <a:t>(d) buy-back of equity shares in any financial year is less than twenty-five percent of its total paid-up equity capital in that financial year.</a:t>
                      </a:r>
                    </a:p>
                    <a:p>
                      <a:pPr marL="0" indent="0" algn="just">
                        <a:buFont typeface="Arial" panose="020B0604020202020204" pitchFamily="34" charset="0"/>
                        <a:buNone/>
                      </a:pPr>
                      <a:r>
                        <a:rPr lang="en-US" sz="1400" baseline="0" dirty="0" smtClean="0"/>
                        <a:t>(e) Debt-equity ration after such buy-back is not more than twice the paid up capital and its free reserves unless specified at a higher ration by the central government.</a:t>
                      </a:r>
                    </a:p>
                    <a:p>
                      <a:pPr marL="0" indent="0" algn="just">
                        <a:buFont typeface="Arial" panose="020B0604020202020204" pitchFamily="34" charset="0"/>
                        <a:buNone/>
                      </a:pPr>
                      <a:r>
                        <a:rPr lang="en-US" sz="1400" baseline="0" dirty="0" smtClean="0"/>
                        <a:t>(f) Such shares and specified securities are fully paid up.</a:t>
                      </a:r>
                    </a:p>
                    <a:p>
                      <a:pPr marL="0" indent="0" algn="just">
                        <a:buFont typeface="Arial" panose="020B0604020202020204" pitchFamily="34" charset="0"/>
                        <a:buNone/>
                      </a:pPr>
                      <a:r>
                        <a:rPr lang="en-US" sz="1400" baseline="0" dirty="0" smtClean="0"/>
                        <a:t>(g) Such buy back by a company listed on any recognized stock exchange is in accordance with SEBI Regulation s and in respect of other company is in accordance with the rules as may be prescribed.</a:t>
                      </a:r>
                    </a:p>
                    <a:p>
                      <a:pPr marL="0" indent="0" algn="just">
                        <a:buFont typeface="Arial" panose="020B0604020202020204" pitchFamily="34" charset="0"/>
                        <a:buNone/>
                      </a:pPr>
                      <a:r>
                        <a:rPr lang="en-US" sz="1400" baseline="0" dirty="0" smtClean="0"/>
                        <a:t>(h) Such buy-back is not made within a period of one year from the date of closure of the preceding offer of buy back.</a:t>
                      </a:r>
                    </a:p>
                    <a:p>
                      <a:pPr marL="0" indent="0" algn="just">
                        <a:buFont typeface="Arial" panose="020B0604020202020204" pitchFamily="34" charset="0"/>
                        <a:buNone/>
                      </a:pPr>
                      <a:r>
                        <a:rPr lang="en-US" sz="1400" baseline="0" dirty="0" smtClean="0"/>
                        <a:t>(</a:t>
                      </a:r>
                      <a:r>
                        <a:rPr lang="en-US" sz="1400" baseline="0" dirty="0" err="1" smtClean="0"/>
                        <a:t>i</a:t>
                      </a:r>
                      <a:r>
                        <a:rPr lang="en-US" sz="1400" baseline="0" dirty="0" smtClean="0"/>
                        <a:t>) Notice of the meeting for such buy back contains an explanatory statement as prescribed for such resolution. </a:t>
                      </a:r>
                      <a:endParaRPr lang="en-US" sz="1400" dirty="0"/>
                    </a:p>
                  </a:txBody>
                  <a:tcPr>
                    <a:lnB w="12700" cap="flat" cmpd="sng" algn="ctr">
                      <a:solidFill>
                        <a:schemeClr val="tx1"/>
                      </a:solidFill>
                      <a:prstDash val="solid"/>
                      <a:round/>
                      <a:headEnd type="none" w="med" len="med"/>
                      <a:tailEnd type="none" w="med" len="med"/>
                    </a:lnB>
                  </a:tcPr>
                </a:tc>
                <a:tc>
                  <a:txBody>
                    <a:bodyPr/>
                    <a:lstStyle/>
                    <a:p>
                      <a:pPr algn="just"/>
                      <a:endParaRPr lang="en-US" sz="1400" dirty="0"/>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7401850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5689</Words>
  <Application>Microsoft Office PowerPoint</Application>
  <PresentationFormat>On-screen Show (4:3)</PresentationFormat>
  <Paragraphs>531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JAYESH</dc:creator>
  <cp:lastModifiedBy>pkm</cp:lastModifiedBy>
  <cp:revision>93</cp:revision>
  <dcterms:created xsi:type="dcterms:W3CDTF">2013-10-24T08:42:22Z</dcterms:created>
  <dcterms:modified xsi:type="dcterms:W3CDTF">2013-10-28T05:59:40Z</dcterms:modified>
</cp:coreProperties>
</file>