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94" r:id="rId2"/>
    <p:sldId id="274" r:id="rId3"/>
    <p:sldId id="275" r:id="rId4"/>
    <p:sldId id="271" r:id="rId5"/>
    <p:sldId id="272" r:id="rId6"/>
    <p:sldId id="273" r:id="rId7"/>
    <p:sldId id="287" r:id="rId8"/>
    <p:sldId id="257" r:id="rId9"/>
    <p:sldId id="270" r:id="rId10"/>
    <p:sldId id="292" r:id="rId11"/>
    <p:sldId id="264" r:id="rId12"/>
    <p:sldId id="276" r:id="rId13"/>
    <p:sldId id="258" r:id="rId14"/>
    <p:sldId id="259" r:id="rId15"/>
    <p:sldId id="260" r:id="rId16"/>
    <p:sldId id="261" r:id="rId17"/>
    <p:sldId id="26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5" r:id="rId27"/>
    <p:sldId id="266" r:id="rId28"/>
    <p:sldId id="263" r:id="rId29"/>
    <p:sldId id="290" r:id="rId30"/>
    <p:sldId id="286" r:id="rId31"/>
    <p:sldId id="267" r:id="rId32"/>
    <p:sldId id="268" r:id="rId33"/>
    <p:sldId id="289" r:id="rId34"/>
    <p:sldId id="288" r:id="rId35"/>
    <p:sldId id="291" r:id="rId36"/>
    <p:sldId id="269" r:id="rId37"/>
    <p:sldId id="293" r:id="rId38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4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6B20E-EA6E-41C9-A2FD-A3DFBC26767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61FB8-13AB-4186-90D0-21F20DD69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27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2FCD-AFFA-488E-8084-7B0FD4A714FE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7713"/>
            <a:ext cx="4987925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442C-C6F7-4973-BB17-8B9BAC895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15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442C-C6F7-4973-BB17-8B9BAC8958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98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442C-C6F7-4973-BB17-8B9BAC8958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BEAB-5725-4EE2-A3E6-1A5C4CF0B02C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0D25-2101-4F37-A7D0-25984282377A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05B-1D80-4882-9FD0-D2F61F1890EC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5E64-EFBA-4F6D-97A3-8762CBB5C41A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BDDE-9FC8-4D97-ADCD-E0158F3DC1E9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9E4-5771-45A8-A713-ED4BBC4F8708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60D-6BF3-478C-AECD-D850FAD50FD0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1C5-C1F8-4B25-A9BD-F13B02736C86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28FF-9BBF-48E8-8A80-2110233FE5F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F118-F72C-4FA8-AAAC-D0CF4035ADF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EBC1-18A9-4DEA-B60D-6DEAB936F019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D7D4D-39D0-47D8-9CC3-D8F61F868889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GANDHINAGAR CPE STUDY CIRCLE -ICAI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2E0740-FF8D-4729-A930-0F7FE08C6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62000"/>
            <a:ext cx="8458200" cy="1828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Domestic  Transfer  Pricing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5958876"/>
            <a:ext cx="3124200" cy="67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55689" y="3886200"/>
            <a:ext cx="582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CPE STUDY CENTRE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ICAI  GANDHINAGAR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16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</a:rPr>
              <a:t> November 2013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325" y="3657600"/>
            <a:ext cx="15144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657600"/>
            <a:ext cx="15144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88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105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6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3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19314" cy="51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50" y="4495800"/>
            <a:ext cx="1427401" cy="13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2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12480" cy="57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6284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1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566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8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5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486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2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6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8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2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8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1931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8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2472"/>
            <a:ext cx="7772400" cy="49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0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4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16" y="838200"/>
            <a:ext cx="7848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364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164" y="838200"/>
            <a:ext cx="73247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92091"/>
            <a:ext cx="1427401" cy="13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6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48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38160" cy="5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7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733425"/>
            <a:ext cx="79533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1"/>
            <a:ext cx="7772400" cy="50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1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58" y="609599"/>
            <a:ext cx="82105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4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48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0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48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060"/>
            <a:ext cx="7848600" cy="508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5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DUE </a:t>
            </a:r>
            <a:r>
              <a:rPr lang="en-US" b="1" dirty="0" smtClean="0">
                <a:solidFill>
                  <a:srgbClr val="002060"/>
                </a:solidFill>
              </a:rPr>
              <a:t>DATE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Que:1  What is the due date for </a:t>
            </a:r>
            <a:r>
              <a:rPr lang="en-US" b="1" dirty="0" smtClean="0">
                <a:solidFill>
                  <a:srgbClr val="002060"/>
                </a:solidFill>
              </a:rPr>
              <a:t>filing the </a:t>
            </a:r>
            <a:r>
              <a:rPr lang="en-US" b="1" dirty="0">
                <a:solidFill>
                  <a:srgbClr val="002060"/>
                </a:solidFill>
              </a:rPr>
              <a:t>Accountant’s report </a:t>
            </a:r>
            <a:r>
              <a:rPr lang="en-US" b="1" dirty="0" smtClean="0">
                <a:solidFill>
                  <a:srgbClr val="002060"/>
                </a:solidFill>
              </a:rPr>
              <a:t>and documentation?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• The Accountant’s report </a:t>
            </a:r>
            <a:r>
              <a:rPr lang="en-US" b="1" dirty="0" smtClean="0">
                <a:solidFill>
                  <a:srgbClr val="002060"/>
                </a:solidFill>
              </a:rPr>
              <a:t>needs  to </a:t>
            </a:r>
            <a:r>
              <a:rPr lang="en-US" b="1" dirty="0">
                <a:solidFill>
                  <a:srgbClr val="002060"/>
                </a:solidFill>
              </a:rPr>
              <a:t>be submitted with the </a:t>
            </a:r>
            <a:r>
              <a:rPr lang="en-US" b="1" dirty="0" smtClean="0">
                <a:solidFill>
                  <a:srgbClr val="002060"/>
                </a:solidFill>
              </a:rPr>
              <a:t>tax authorities </a:t>
            </a:r>
            <a:r>
              <a:rPr lang="en-US" b="1" dirty="0">
                <a:solidFill>
                  <a:srgbClr val="002060"/>
                </a:solidFill>
              </a:rPr>
              <a:t>by the due date </a:t>
            </a:r>
            <a:r>
              <a:rPr lang="en-US" b="1" dirty="0" smtClean="0">
                <a:solidFill>
                  <a:srgbClr val="002060"/>
                </a:solidFill>
              </a:rPr>
              <a:t>of filing </a:t>
            </a:r>
            <a:r>
              <a:rPr lang="en-US" b="1" dirty="0">
                <a:solidFill>
                  <a:srgbClr val="002060"/>
                </a:solidFill>
              </a:rPr>
              <a:t>annual return of income</a:t>
            </a:r>
            <a:r>
              <a:rPr lang="en-US" b="1" dirty="0" smtClean="0">
                <a:solidFill>
                  <a:srgbClr val="002060"/>
                </a:solidFill>
              </a:rPr>
              <a:t>. At </a:t>
            </a:r>
            <a:r>
              <a:rPr lang="en-US" b="1" dirty="0">
                <a:solidFill>
                  <a:srgbClr val="002060"/>
                </a:solidFill>
              </a:rPr>
              <a:t>present, the due date is </a:t>
            </a:r>
            <a:r>
              <a:rPr lang="en-US" b="1" dirty="0" smtClean="0">
                <a:solidFill>
                  <a:srgbClr val="002060"/>
                </a:solidFill>
              </a:rPr>
              <a:t>30 November.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• Documentation is not </a:t>
            </a:r>
            <a:r>
              <a:rPr lang="en-US" b="1" dirty="0" smtClean="0">
                <a:solidFill>
                  <a:srgbClr val="002060"/>
                </a:solidFill>
              </a:rPr>
              <a:t>required to </a:t>
            </a:r>
            <a:r>
              <a:rPr lang="en-US" b="1" dirty="0">
                <a:solidFill>
                  <a:srgbClr val="002060"/>
                </a:solidFill>
              </a:rPr>
              <a:t>be submitted along with </a:t>
            </a:r>
            <a:r>
              <a:rPr lang="en-US" b="1" dirty="0" smtClean="0">
                <a:solidFill>
                  <a:srgbClr val="002060"/>
                </a:solidFill>
              </a:rPr>
              <a:t>the Accountant’s </a:t>
            </a:r>
            <a:r>
              <a:rPr lang="en-US" b="1" dirty="0">
                <a:solidFill>
                  <a:srgbClr val="002060"/>
                </a:solidFill>
              </a:rPr>
              <a:t>report, but is </a:t>
            </a:r>
            <a:r>
              <a:rPr lang="en-US" b="1" dirty="0" smtClean="0">
                <a:solidFill>
                  <a:srgbClr val="002060"/>
                </a:solidFill>
              </a:rPr>
              <a:t>to be </a:t>
            </a:r>
            <a:r>
              <a:rPr lang="en-US" b="1" dirty="0">
                <a:solidFill>
                  <a:srgbClr val="002060"/>
                </a:solidFill>
              </a:rPr>
              <a:t>in place by the due date. </a:t>
            </a:r>
            <a:r>
              <a:rPr lang="en-US" b="1" dirty="0" smtClean="0">
                <a:solidFill>
                  <a:srgbClr val="002060"/>
                </a:solidFill>
              </a:rPr>
              <a:t>It  </a:t>
            </a:r>
            <a:r>
              <a:rPr lang="en-US" b="1" dirty="0">
                <a:solidFill>
                  <a:srgbClr val="002060"/>
                </a:solidFill>
              </a:rPr>
              <a:t>does need to be </a:t>
            </a:r>
            <a:r>
              <a:rPr lang="en-US" b="1" dirty="0" smtClean="0">
                <a:solidFill>
                  <a:srgbClr val="002060"/>
                </a:solidFill>
              </a:rPr>
              <a:t>submitted  during </a:t>
            </a:r>
            <a:r>
              <a:rPr lang="en-US" b="1" dirty="0">
                <a:solidFill>
                  <a:srgbClr val="002060"/>
                </a:solidFill>
              </a:rPr>
              <a:t>the course of the audit</a:t>
            </a:r>
            <a:r>
              <a:rPr lang="en-US" b="1" dirty="0" smtClean="0">
                <a:solidFill>
                  <a:srgbClr val="002060"/>
                </a:solidFill>
              </a:rPr>
              <a:t>/ assessment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2060"/>
                </a:solidFill>
              </a:rPr>
              <a:t>Assessment completion </a:t>
            </a:r>
            <a:r>
              <a:rPr lang="en-US" b="1" u="sng" dirty="0" smtClean="0">
                <a:solidFill>
                  <a:srgbClr val="002060"/>
                </a:solidFill>
              </a:rPr>
              <a:t>period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Que:2  What is the statute of </a:t>
            </a:r>
            <a:r>
              <a:rPr lang="en-US" b="1" dirty="0" smtClean="0">
                <a:solidFill>
                  <a:srgbClr val="002060"/>
                </a:solidFill>
              </a:rPr>
              <a:t>limitation for </a:t>
            </a:r>
            <a:r>
              <a:rPr lang="en-US" b="1" dirty="0">
                <a:solidFill>
                  <a:srgbClr val="002060"/>
                </a:solidFill>
              </a:rPr>
              <a:t>completion of assessment</a:t>
            </a:r>
            <a:r>
              <a:rPr lang="en-US" b="1" dirty="0" smtClean="0">
                <a:solidFill>
                  <a:srgbClr val="002060"/>
                </a:solidFill>
              </a:rPr>
              <a:t>? </a:t>
            </a:r>
            <a:endParaRPr lang="en-US" b="1" dirty="0">
              <a:solidFill>
                <a:srgbClr val="002060"/>
              </a:solidFill>
            </a:endParaRPr>
          </a:p>
          <a:p>
            <a:pPr algn="just"/>
            <a:endParaRPr lang="en-US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time limit for completion </a:t>
            </a:r>
            <a:r>
              <a:rPr lang="en-US" b="1" dirty="0" smtClean="0">
                <a:solidFill>
                  <a:srgbClr val="002060"/>
                </a:solidFill>
              </a:rPr>
              <a:t>of  audit </a:t>
            </a:r>
            <a:r>
              <a:rPr lang="en-US" b="1" dirty="0">
                <a:solidFill>
                  <a:srgbClr val="002060"/>
                </a:solidFill>
              </a:rPr>
              <a:t>is at present will be o </a:t>
            </a:r>
            <a:r>
              <a:rPr lang="en-US" b="1" dirty="0" smtClean="0">
                <a:solidFill>
                  <a:srgbClr val="002060"/>
                </a:solidFill>
              </a:rPr>
              <a:t>48 months </a:t>
            </a:r>
            <a:r>
              <a:rPr lang="en-US" b="1" dirty="0">
                <a:solidFill>
                  <a:srgbClr val="002060"/>
                </a:solidFill>
              </a:rPr>
              <a:t>from the end of the </a:t>
            </a:r>
            <a:r>
              <a:rPr lang="en-US" b="1" dirty="0" smtClean="0">
                <a:solidFill>
                  <a:srgbClr val="002060"/>
                </a:solidFill>
              </a:rPr>
              <a:t>relevant tax </a:t>
            </a:r>
            <a:r>
              <a:rPr lang="en-US" b="1" dirty="0">
                <a:solidFill>
                  <a:srgbClr val="002060"/>
                </a:solidFill>
              </a:rPr>
              <a:t>year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Assessment/Audit</a:t>
            </a:r>
            <a:endParaRPr lang="en-US" b="1" u="sng" dirty="0">
              <a:solidFill>
                <a:srgbClr val="002060"/>
              </a:solidFill>
            </a:endParaRPr>
          </a:p>
          <a:p>
            <a:pPr algn="just"/>
            <a:endParaRPr lang="en-US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err="1" smtClean="0">
                <a:solidFill>
                  <a:srgbClr val="002060"/>
                </a:solidFill>
              </a:rPr>
              <a:t>Que</a:t>
            </a:r>
            <a:r>
              <a:rPr lang="en-US" b="1" dirty="0" smtClean="0">
                <a:solidFill>
                  <a:srgbClr val="002060"/>
                </a:solidFill>
              </a:rPr>
              <a:t> : 3   </a:t>
            </a:r>
            <a:r>
              <a:rPr lang="en-US" b="1" dirty="0">
                <a:solidFill>
                  <a:srgbClr val="002060"/>
                </a:solidFill>
              </a:rPr>
              <a:t>What is the administrative </a:t>
            </a:r>
            <a:r>
              <a:rPr lang="en-US" b="1" dirty="0" smtClean="0">
                <a:solidFill>
                  <a:srgbClr val="002060"/>
                </a:solidFill>
              </a:rPr>
              <a:t>set up </a:t>
            </a:r>
            <a:r>
              <a:rPr lang="en-US" b="1" dirty="0">
                <a:solidFill>
                  <a:srgbClr val="002060"/>
                </a:solidFill>
              </a:rPr>
              <a:t>for assessment of Specified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Domestic Transactions</a:t>
            </a:r>
            <a:r>
              <a:rPr lang="en-US" b="1" dirty="0" smtClean="0">
                <a:solidFill>
                  <a:srgbClr val="002060"/>
                </a:solidFill>
              </a:rPr>
              <a:t>? 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A separate cell consisting of </a:t>
            </a:r>
            <a:r>
              <a:rPr lang="en-US" b="1" dirty="0" smtClean="0">
                <a:solidFill>
                  <a:srgbClr val="002060"/>
                </a:solidFill>
              </a:rPr>
              <a:t>transfer pricing </a:t>
            </a:r>
            <a:r>
              <a:rPr lang="en-US" b="1" dirty="0">
                <a:solidFill>
                  <a:srgbClr val="002060"/>
                </a:solidFill>
              </a:rPr>
              <a:t>officers will now perform the </a:t>
            </a:r>
            <a:r>
              <a:rPr lang="en-US" b="1" dirty="0" smtClean="0">
                <a:solidFill>
                  <a:srgbClr val="002060"/>
                </a:solidFill>
              </a:rPr>
              <a:t> assessment </a:t>
            </a:r>
            <a:r>
              <a:rPr lang="en-US" b="1" dirty="0">
                <a:solidFill>
                  <a:srgbClr val="002060"/>
                </a:solidFill>
              </a:rPr>
              <a:t>of Specified </a:t>
            </a:r>
            <a:r>
              <a:rPr lang="en-US" b="1" dirty="0" smtClean="0">
                <a:solidFill>
                  <a:srgbClr val="002060"/>
                </a:solidFill>
              </a:rPr>
              <a:t>Domestic Transactions </a:t>
            </a:r>
            <a:r>
              <a:rPr lang="en-US" b="1" dirty="0">
                <a:solidFill>
                  <a:srgbClr val="002060"/>
                </a:solidFill>
              </a:rPr>
              <a:t>instead of </a:t>
            </a:r>
            <a:r>
              <a:rPr lang="en-US" b="1" dirty="0" smtClean="0">
                <a:solidFill>
                  <a:srgbClr val="002060"/>
                </a:solidFill>
              </a:rPr>
              <a:t>assessing officers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8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177" y="4648200"/>
            <a:ext cx="2590800" cy="556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743200"/>
            <a:ext cx="472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864" y="5257800"/>
            <a:ext cx="373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A-411, Safal Pegasus, 100ft Anand Nagar Road</a:t>
            </a:r>
          </a:p>
          <a:p>
            <a:r>
              <a:rPr lang="en-US" i="1" dirty="0" smtClean="0"/>
              <a:t>Prahalad Nagar, Satellite, Ahmedabad-380015</a:t>
            </a:r>
          </a:p>
          <a:p>
            <a:r>
              <a:rPr lang="en-US" i="1" dirty="0" smtClean="0"/>
              <a:t>(O) 079 40065204. support@pkmodi.com</a:t>
            </a:r>
          </a:p>
          <a:p>
            <a:r>
              <a:rPr lang="en-US" i="1" dirty="0" smtClean="0"/>
              <a:t>www.pkmodi.com</a:t>
            </a:r>
            <a:endParaRPr lang="en-US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438400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1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248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644" b="-9644"/>
          <a:stretch/>
        </p:blipFill>
        <p:spPr bwMode="auto">
          <a:xfrm>
            <a:off x="457200" y="457200"/>
            <a:ext cx="7810976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1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618" y="304800"/>
            <a:ext cx="6418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Domestic Transfer Pricing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Provisions are in place in following Countries : -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60493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Australia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Brazil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China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France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Russia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South Africa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UK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9753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9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252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Relevant Sections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6826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		:  Arm’s Length Price (ALP)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92C	:  Method of ALP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95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92CA	:  Reference to Transfer Pricing Officer (TPO)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57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92D	:  Maintenance of Documents and Information.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675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92E	:  CA’s Report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96000"/>
            <a:ext cx="2590800" cy="556045"/>
          </a:xfrm>
          <a:prstGeom prst="rect">
            <a:avLst/>
          </a:prstGeom>
        </p:spPr>
      </p:pic>
      <p:sp>
        <p:nvSpPr>
          <p:cNvPr id="14" name="Footer Placeholder 5"/>
          <p:cNvSpPr txBox="1">
            <a:spLocks/>
          </p:cNvSpPr>
          <p:nvPr/>
        </p:nvSpPr>
        <p:spPr>
          <a:xfrm>
            <a:off x="3429000" y="6172200"/>
            <a:ext cx="27432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16</a:t>
            </a:r>
            <a:r>
              <a:rPr lang="en-US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dirty="0" smtClean="0">
                <a:solidFill>
                  <a:sysClr val="windowText" lastClr="000000"/>
                </a:solidFill>
              </a:rPr>
              <a:t> November, 2013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0740-FF8D-4729-A930-0F7FE08C68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8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274</TotalTime>
  <Words>410</Words>
  <Application>Microsoft Office PowerPoint</Application>
  <PresentationFormat>On-screen Show (4:3)</PresentationFormat>
  <Paragraphs>118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Pricing</dc:title>
  <dc:creator>JAYESH</dc:creator>
  <cp:lastModifiedBy>pkm</cp:lastModifiedBy>
  <cp:revision>38</cp:revision>
  <cp:lastPrinted>2013-09-09T11:20:07Z</cp:lastPrinted>
  <dcterms:created xsi:type="dcterms:W3CDTF">2013-09-09T07:31:31Z</dcterms:created>
  <dcterms:modified xsi:type="dcterms:W3CDTF">2013-11-15T10:04:50Z</dcterms:modified>
</cp:coreProperties>
</file>