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sldIdLst>
    <p:sldId id="256" r:id="rId2"/>
    <p:sldId id="277" r:id="rId3"/>
    <p:sldId id="278" r:id="rId4"/>
    <p:sldId id="279" r:id="rId5"/>
    <p:sldId id="280" r:id="rId6"/>
    <p:sldId id="257" r:id="rId7"/>
    <p:sldId id="258" r:id="rId8"/>
    <p:sldId id="266" r:id="rId9"/>
    <p:sldId id="267" r:id="rId10"/>
    <p:sldId id="268" r:id="rId11"/>
    <p:sldId id="269" r:id="rId12"/>
    <p:sldId id="270" r:id="rId13"/>
    <p:sldId id="271" r:id="rId14"/>
    <p:sldId id="272" r:id="rId15"/>
    <p:sldId id="273" r:id="rId16"/>
    <p:sldId id="274" r:id="rId17"/>
    <p:sldId id="275" r:id="rId18"/>
    <p:sldId id="276" r:id="rId19"/>
    <p:sldId id="281" r:id="rId20"/>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CFD5"/>
    <a:srgbClr val="969696"/>
    <a:srgbClr val="C0C0C0"/>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p:scale>
          <a:sx n="69" d="100"/>
          <a:sy n="69" d="100"/>
        </p:scale>
        <p:origin x="-196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l" defTabSz="927100">
              <a:defRPr sz="1200"/>
            </a:lvl1pPr>
          </a:lstStyle>
          <a:p>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a:defRPr sz="1200"/>
            </a:lvl1pPr>
          </a:lstStyle>
          <a:p>
            <a:endParaRPr lang="en-US"/>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l" defTabSz="927100">
              <a:defRPr sz="1200"/>
            </a:lvl1pPr>
          </a:lstStyle>
          <a:p>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a:defRPr sz="1200"/>
            </a:lvl1pPr>
          </a:lstStyle>
          <a:p>
            <a:fld id="{5A172F28-571F-4A89-8E60-CAC4672BE613}" type="slidenum">
              <a:rPr lang="en-US"/>
              <a:pPr/>
              <a:t>‹#›</a:t>
            </a:fld>
            <a:endParaRPr lang="en-US"/>
          </a:p>
        </p:txBody>
      </p:sp>
    </p:spTree>
    <p:extLst>
      <p:ext uri="{BB962C8B-B14F-4D97-AF65-F5344CB8AC3E}">
        <p14:creationId xmlns:p14="http://schemas.microsoft.com/office/powerpoint/2010/main" val="8781772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44E585-CFE7-49AF-B314-B65262FADCA4}" type="slidenum">
              <a:rPr lang="en-US"/>
              <a:pPr/>
              <a:t>6</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Insert a map of your country.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15</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16</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18</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7</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8</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9</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10</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11</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13</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05AA80-5C05-403A-8454-F9CB8EE6E4F7}" type="slidenum">
              <a:rPr lang="en-US"/>
              <a:pPr/>
              <a:t>14</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US"/>
              <a:t>Insert a picture of one of the geographic features of your country.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6257" name="Picture 177" descr="csk_biorep_page1IMAG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46082" name="Rectangle 2"/>
          <p:cNvSpPr>
            <a:spLocks noGrp="1" noChangeArrowheads="1"/>
          </p:cNvSpPr>
          <p:nvPr>
            <p:ph type="ctrTitle"/>
          </p:nvPr>
        </p:nvSpPr>
        <p:spPr>
          <a:xfrm>
            <a:off x="2268538" y="3176588"/>
            <a:ext cx="6459537" cy="2074862"/>
          </a:xfrm>
        </p:spPr>
        <p:txBody>
          <a:bodyPr/>
          <a:lstStyle>
            <a:lvl1pPr>
              <a:defRPr sz="3200"/>
            </a:lvl1pPr>
          </a:lstStyle>
          <a:p>
            <a:r>
              <a:rPr lang="en-US" smtClean="0"/>
              <a:t>Click to edit Master title style</a:t>
            </a:r>
            <a:endParaRPr lang="en-US"/>
          </a:p>
        </p:txBody>
      </p:sp>
      <p:sp>
        <p:nvSpPr>
          <p:cNvPr id="46083" name="Rectangle 3"/>
          <p:cNvSpPr>
            <a:spLocks noGrp="1" noChangeArrowheads="1"/>
          </p:cNvSpPr>
          <p:nvPr>
            <p:ph type="subTitle" idx="1"/>
          </p:nvPr>
        </p:nvSpPr>
        <p:spPr>
          <a:xfrm>
            <a:off x="431800" y="296863"/>
            <a:ext cx="5629275" cy="1368425"/>
          </a:xfrm>
        </p:spPr>
        <p:txBody>
          <a:bodyPr/>
          <a:lstStyle>
            <a:lvl1pPr marL="0" indent="0">
              <a:buFontTx/>
              <a:buNone/>
              <a:defRPr sz="1200"/>
            </a:lvl1pPr>
          </a:lstStyle>
          <a:p>
            <a:r>
              <a:rPr lang="en-US" smtClean="0"/>
              <a:t>Click to edit Master subtitle style</a:t>
            </a:r>
            <a:endParaRPr lang="en-US"/>
          </a:p>
        </p:txBody>
      </p:sp>
      <p:sp>
        <p:nvSpPr>
          <p:cNvPr id="46254" name="Rectangle 174"/>
          <p:cNvSpPr>
            <a:spLocks noGrp="1" noChangeArrowheads="1"/>
          </p:cNvSpPr>
          <p:nvPr>
            <p:ph type="dt" sz="half" idx="2"/>
          </p:nvPr>
        </p:nvSpPr>
        <p:spPr/>
        <p:txBody>
          <a:bodyPr/>
          <a:lstStyle>
            <a:lvl1pPr>
              <a:defRPr/>
            </a:lvl1pPr>
          </a:lstStyle>
          <a:p>
            <a:endParaRPr lang="en-US"/>
          </a:p>
        </p:txBody>
      </p:sp>
      <p:sp>
        <p:nvSpPr>
          <p:cNvPr id="46255" name="Rectangle 175"/>
          <p:cNvSpPr>
            <a:spLocks noGrp="1" noChangeArrowheads="1"/>
          </p:cNvSpPr>
          <p:nvPr>
            <p:ph type="ftr" sz="quarter" idx="3"/>
          </p:nvPr>
        </p:nvSpPr>
        <p:spPr/>
        <p:txBody>
          <a:bodyPr/>
          <a:lstStyle>
            <a:lvl1pPr>
              <a:defRPr/>
            </a:lvl1pPr>
          </a:lstStyle>
          <a:p>
            <a:endParaRPr lang="en-US"/>
          </a:p>
        </p:txBody>
      </p:sp>
      <p:sp>
        <p:nvSpPr>
          <p:cNvPr id="46256" name="Rectangle 176"/>
          <p:cNvSpPr>
            <a:spLocks noGrp="1" noChangeArrowheads="1"/>
          </p:cNvSpPr>
          <p:nvPr>
            <p:ph type="sldNum" sz="quarter" idx="4"/>
          </p:nvPr>
        </p:nvSpPr>
        <p:spPr/>
        <p:txBody>
          <a:bodyPr/>
          <a:lstStyle>
            <a:lvl1pPr>
              <a:defRPr/>
            </a:lvl1pPr>
          </a:lstStyle>
          <a:p>
            <a:fld id="{8B1B63CE-461C-414C-A450-6181528E100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4B7A14-1D60-4DFD-B1C3-1C3467AFCD2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8975" y="225425"/>
            <a:ext cx="1709738" cy="5975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8175" y="225425"/>
            <a:ext cx="4978400" cy="5975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E522F67-3F8B-410B-9CB5-7514E61FD74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908175" y="225425"/>
            <a:ext cx="6840538" cy="10080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8175" y="1449388"/>
            <a:ext cx="3343275"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403850" y="1449388"/>
            <a:ext cx="3344863" cy="4751387"/>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431800"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2376488" y="6308725"/>
            <a:ext cx="4314825"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F8D82338-D0DD-47FE-93A8-EE1CA3943E1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908175" y="225425"/>
            <a:ext cx="6840538" cy="10080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8175" y="1449388"/>
            <a:ext cx="6840538"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08175" y="3900488"/>
            <a:ext cx="6840538"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2376488" y="6308725"/>
            <a:ext cx="4314825"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F6252E76-516F-46DB-90F1-EC95BF8B5E5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C403B4-2B34-48D7-8B7D-77009BCF01E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710064-4F54-4A22-8981-C0FD1304EAB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8175" y="1449388"/>
            <a:ext cx="3343275"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03850" y="1449388"/>
            <a:ext cx="3344863"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C1D242D-A13A-4680-B69A-D1A90760DEC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3E100C0-B73B-4185-A79B-BBCA158EE1A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C278C9-495C-4FE3-A9A0-2E4CFE3F18D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39A26F1-5351-483E-8B1B-E5FF7BD4B57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081948-90FC-4AA9-8EE6-83C09904920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B0B310-DC8A-4C40-A3E9-4C28222FD36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694" name="Picture 166" descr="csk_biorep_page2IMAGE"/>
          <p:cNvPicPr>
            <a:picLocks noChangeAspect="1" noChangeArrowheads="1"/>
          </p:cNvPicPr>
          <p:nvPr/>
        </p:nvPicPr>
        <p:blipFill>
          <a:blip r:embed="rId15" cstate="print"/>
          <a:srcRect/>
          <a:stretch>
            <a:fillRect/>
          </a:stretch>
        </p:blipFill>
        <p:spPr bwMode="auto">
          <a:xfrm>
            <a:off x="0" y="0"/>
            <a:ext cx="9144000" cy="6858000"/>
          </a:xfrm>
          <a:prstGeom prst="rect">
            <a:avLst/>
          </a:prstGeom>
          <a:noFill/>
        </p:spPr>
      </p:pic>
      <p:sp>
        <p:nvSpPr>
          <p:cNvPr id="22530" name="Rectangle 2"/>
          <p:cNvSpPr>
            <a:spLocks noGrp="1" noChangeArrowheads="1"/>
          </p:cNvSpPr>
          <p:nvPr>
            <p:ph type="title"/>
          </p:nvPr>
        </p:nvSpPr>
        <p:spPr bwMode="auto">
          <a:xfrm>
            <a:off x="1908175" y="225425"/>
            <a:ext cx="6840538" cy="1008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1908175" y="1449388"/>
            <a:ext cx="6840538"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32" name="Rectangle 4"/>
          <p:cNvSpPr>
            <a:spLocks noGrp="1" noChangeArrowheads="1"/>
          </p:cNvSpPr>
          <p:nvPr>
            <p:ph type="dt" sz="half" idx="2"/>
          </p:nvPr>
        </p:nvSpPr>
        <p:spPr bwMode="auto">
          <a:xfrm>
            <a:off x="431800" y="6308725"/>
            <a:ext cx="18383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900">
                <a:latin typeface="+mn-lt"/>
              </a:defRPr>
            </a:lvl1pPr>
          </a:lstStyle>
          <a:p>
            <a:endParaRPr lang="en-US"/>
          </a:p>
        </p:txBody>
      </p:sp>
      <p:sp>
        <p:nvSpPr>
          <p:cNvPr id="22533" name="Rectangle 5"/>
          <p:cNvSpPr>
            <a:spLocks noGrp="1" noChangeArrowheads="1"/>
          </p:cNvSpPr>
          <p:nvPr>
            <p:ph type="ftr" sz="quarter" idx="3"/>
          </p:nvPr>
        </p:nvSpPr>
        <p:spPr bwMode="auto">
          <a:xfrm>
            <a:off x="2376488" y="6308725"/>
            <a:ext cx="4314825"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900">
                <a:latin typeface="+mn-lt"/>
              </a:defRPr>
            </a:lvl1pPr>
          </a:lstStyle>
          <a:p>
            <a:endParaRPr lang="en-US"/>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900">
                <a:latin typeface="+mn-lt"/>
              </a:defRPr>
            </a:lvl1pPr>
          </a:lstStyle>
          <a:p>
            <a:fld id="{5189F37E-0BAC-4CC7-9B12-2F6D0AFCB84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Century Gothic" pitchFamily="34" charset="0"/>
          <a:cs typeface="Times New Roman" pitchFamily="18" charset="0"/>
        </a:defRPr>
      </a:lvl2pPr>
      <a:lvl3pPr algn="l" rtl="0" eaLnBrk="1" fontAlgn="base" hangingPunct="1">
        <a:spcBef>
          <a:spcPct val="0"/>
        </a:spcBef>
        <a:spcAft>
          <a:spcPct val="0"/>
        </a:spcAft>
        <a:defRPr sz="2800">
          <a:solidFill>
            <a:schemeClr val="tx1"/>
          </a:solidFill>
          <a:latin typeface="Century Gothic" pitchFamily="34" charset="0"/>
          <a:cs typeface="Times New Roman" pitchFamily="18" charset="0"/>
        </a:defRPr>
      </a:lvl3pPr>
      <a:lvl4pPr algn="l" rtl="0" eaLnBrk="1" fontAlgn="base" hangingPunct="1">
        <a:spcBef>
          <a:spcPct val="0"/>
        </a:spcBef>
        <a:spcAft>
          <a:spcPct val="0"/>
        </a:spcAft>
        <a:defRPr sz="2800">
          <a:solidFill>
            <a:schemeClr val="tx1"/>
          </a:solidFill>
          <a:latin typeface="Century Gothic" pitchFamily="34" charset="0"/>
          <a:cs typeface="Times New Roman" pitchFamily="18" charset="0"/>
        </a:defRPr>
      </a:lvl4pPr>
      <a:lvl5pPr algn="l" rtl="0" eaLnBrk="1" fontAlgn="base" hangingPunct="1">
        <a:spcBef>
          <a:spcPct val="0"/>
        </a:spcBef>
        <a:spcAft>
          <a:spcPct val="0"/>
        </a:spcAft>
        <a:defRPr sz="2800">
          <a:solidFill>
            <a:schemeClr val="tx1"/>
          </a:solidFill>
          <a:latin typeface="Century Gothic" pitchFamily="34" charset="0"/>
          <a:cs typeface="Times New Roman" pitchFamily="18" charset="0"/>
        </a:defRPr>
      </a:lvl5pPr>
      <a:lvl6pPr marL="457200" algn="l" rtl="0" eaLnBrk="1" fontAlgn="base" hangingPunct="1">
        <a:spcBef>
          <a:spcPct val="0"/>
        </a:spcBef>
        <a:spcAft>
          <a:spcPct val="0"/>
        </a:spcAft>
        <a:defRPr sz="2800">
          <a:solidFill>
            <a:schemeClr val="tx1"/>
          </a:solidFill>
          <a:latin typeface="Century Gothic" pitchFamily="34" charset="0"/>
          <a:cs typeface="Times New Roman" pitchFamily="18" charset="0"/>
        </a:defRPr>
      </a:lvl6pPr>
      <a:lvl7pPr marL="914400" algn="l" rtl="0" eaLnBrk="1" fontAlgn="base" hangingPunct="1">
        <a:spcBef>
          <a:spcPct val="0"/>
        </a:spcBef>
        <a:spcAft>
          <a:spcPct val="0"/>
        </a:spcAft>
        <a:defRPr sz="2800">
          <a:solidFill>
            <a:schemeClr val="tx1"/>
          </a:solidFill>
          <a:latin typeface="Century Gothic" pitchFamily="34" charset="0"/>
          <a:cs typeface="Times New Roman" pitchFamily="18" charset="0"/>
        </a:defRPr>
      </a:lvl7pPr>
      <a:lvl8pPr marL="1371600" algn="l" rtl="0" eaLnBrk="1" fontAlgn="base" hangingPunct="1">
        <a:spcBef>
          <a:spcPct val="0"/>
        </a:spcBef>
        <a:spcAft>
          <a:spcPct val="0"/>
        </a:spcAft>
        <a:defRPr sz="2800">
          <a:solidFill>
            <a:schemeClr val="tx1"/>
          </a:solidFill>
          <a:latin typeface="Century Gothic" pitchFamily="34" charset="0"/>
          <a:cs typeface="Times New Roman" pitchFamily="18" charset="0"/>
        </a:defRPr>
      </a:lvl8pPr>
      <a:lvl9pPr marL="1828800" algn="l" rtl="0" eaLnBrk="1" fontAlgn="base" hangingPunct="1">
        <a:spcBef>
          <a:spcPct val="0"/>
        </a:spcBef>
        <a:spcAft>
          <a:spcPct val="0"/>
        </a:spcAft>
        <a:defRPr sz="2800">
          <a:solidFill>
            <a:schemeClr val="tx1"/>
          </a:solidFill>
          <a:latin typeface="Century Gothic" pitchFamily="34" charset="0"/>
          <a:cs typeface="Times New Roman" pitchFamily="18" charset="0"/>
        </a:defRPr>
      </a:lvl9pPr>
    </p:titleStyle>
    <p:bodyStyle>
      <a:lvl1pPr marL="342900" indent="-342900" algn="l" rtl="0" eaLnBrk="1" fontAlgn="base" hangingPunct="1">
        <a:spcBef>
          <a:spcPct val="20000"/>
        </a:spcBef>
        <a:spcAft>
          <a:spcPct val="20000"/>
        </a:spcAft>
        <a:buClr>
          <a:schemeClr val="tx1"/>
        </a:buClr>
        <a:buChar char="•"/>
        <a:defRPr sz="2000">
          <a:solidFill>
            <a:schemeClr val="tx1"/>
          </a:solidFill>
          <a:latin typeface="+mn-lt"/>
          <a:ea typeface="+mn-ea"/>
          <a:cs typeface="+mn-cs"/>
        </a:defRPr>
      </a:lvl1pPr>
      <a:lvl2pPr marL="742950" indent="-285750" algn="l" rtl="0" eaLnBrk="1" fontAlgn="base" hangingPunct="1">
        <a:spcBef>
          <a:spcPct val="20000"/>
        </a:spcBef>
        <a:spcAft>
          <a:spcPct val="20000"/>
        </a:spcAft>
        <a:buClr>
          <a:schemeClr val="tx1"/>
        </a:buClr>
        <a:buChar char="•"/>
        <a:defRPr>
          <a:solidFill>
            <a:schemeClr val="tx1"/>
          </a:solidFill>
          <a:latin typeface="+mn-lt"/>
          <a:cs typeface="+mn-cs"/>
        </a:defRPr>
      </a:lvl2pPr>
      <a:lvl3pPr marL="1143000" indent="-228600" algn="l" rtl="0" eaLnBrk="1" fontAlgn="base" hangingPunct="1">
        <a:spcBef>
          <a:spcPct val="20000"/>
        </a:spcBef>
        <a:spcAft>
          <a:spcPct val="20000"/>
        </a:spcAft>
        <a:buClr>
          <a:schemeClr val="tx1"/>
        </a:buClr>
        <a:buChar char="•"/>
        <a:defRPr sz="1600">
          <a:solidFill>
            <a:schemeClr val="tx1"/>
          </a:solidFill>
          <a:latin typeface="+mn-lt"/>
          <a:cs typeface="+mn-cs"/>
        </a:defRPr>
      </a:lvl3pPr>
      <a:lvl4pPr marL="1600200" indent="-228600" algn="l" rtl="0" eaLnBrk="1" fontAlgn="base" hangingPunct="1">
        <a:spcBef>
          <a:spcPct val="20000"/>
        </a:spcBef>
        <a:spcAft>
          <a:spcPct val="20000"/>
        </a:spcAft>
        <a:buClr>
          <a:schemeClr val="tx1"/>
        </a:buClr>
        <a:buChar char="•"/>
        <a:defRPr sz="1400">
          <a:solidFill>
            <a:schemeClr val="tx1"/>
          </a:solidFill>
          <a:latin typeface="+mn-lt"/>
          <a:cs typeface="+mn-cs"/>
        </a:defRPr>
      </a:lvl4pPr>
      <a:lvl5pPr marL="2057400" indent="-228600" algn="l" rtl="0" eaLnBrk="1" fontAlgn="base" hangingPunct="1">
        <a:spcBef>
          <a:spcPct val="20000"/>
        </a:spcBef>
        <a:spcAft>
          <a:spcPct val="20000"/>
        </a:spcAft>
        <a:buClr>
          <a:schemeClr val="tx1"/>
        </a:buClr>
        <a:buChar char="•"/>
        <a:defRPr sz="1200">
          <a:solidFill>
            <a:schemeClr val="tx1"/>
          </a:solidFill>
          <a:latin typeface="+mn-lt"/>
          <a:cs typeface="+mn-cs"/>
        </a:defRPr>
      </a:lvl5pPr>
      <a:lvl6pPr marL="2514600" indent="-228600" algn="l" rtl="0" eaLnBrk="1" fontAlgn="base" hangingPunct="1">
        <a:spcBef>
          <a:spcPct val="20000"/>
        </a:spcBef>
        <a:spcAft>
          <a:spcPct val="20000"/>
        </a:spcAft>
        <a:buClr>
          <a:schemeClr val="tx1"/>
        </a:buClr>
        <a:buChar char="•"/>
        <a:defRPr sz="1200">
          <a:solidFill>
            <a:schemeClr val="tx1"/>
          </a:solidFill>
          <a:latin typeface="+mn-lt"/>
          <a:cs typeface="+mn-cs"/>
        </a:defRPr>
      </a:lvl6pPr>
      <a:lvl7pPr marL="2971800" indent="-228600" algn="l" rtl="0" eaLnBrk="1" fontAlgn="base" hangingPunct="1">
        <a:spcBef>
          <a:spcPct val="20000"/>
        </a:spcBef>
        <a:spcAft>
          <a:spcPct val="20000"/>
        </a:spcAft>
        <a:buClr>
          <a:schemeClr val="tx1"/>
        </a:buClr>
        <a:buChar char="•"/>
        <a:defRPr sz="1200">
          <a:solidFill>
            <a:schemeClr val="tx1"/>
          </a:solidFill>
          <a:latin typeface="+mn-lt"/>
          <a:cs typeface="+mn-cs"/>
        </a:defRPr>
      </a:lvl7pPr>
      <a:lvl8pPr marL="3429000" indent="-228600" algn="l" rtl="0" eaLnBrk="1" fontAlgn="base" hangingPunct="1">
        <a:spcBef>
          <a:spcPct val="20000"/>
        </a:spcBef>
        <a:spcAft>
          <a:spcPct val="20000"/>
        </a:spcAft>
        <a:buClr>
          <a:schemeClr val="tx1"/>
        </a:buClr>
        <a:buChar char="•"/>
        <a:defRPr sz="1200">
          <a:solidFill>
            <a:schemeClr val="tx1"/>
          </a:solidFill>
          <a:latin typeface="+mn-lt"/>
          <a:cs typeface="+mn-cs"/>
        </a:defRPr>
      </a:lvl8pPr>
      <a:lvl9pPr marL="3886200" indent="-228600" algn="l" rtl="0" eaLnBrk="1" fontAlgn="base" hangingPunct="1">
        <a:spcBef>
          <a:spcPct val="20000"/>
        </a:spcBef>
        <a:spcAft>
          <a:spcPct val="20000"/>
        </a:spcAft>
        <a:buClr>
          <a:schemeClr val="tx1"/>
        </a:buClr>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2494851" y="3010486"/>
            <a:ext cx="6634872" cy="2335237"/>
          </a:xfrm>
          <a:ln/>
        </p:spPr>
        <p:style>
          <a:lnRef idx="0">
            <a:schemeClr val="accent2"/>
          </a:lnRef>
          <a:fillRef idx="3">
            <a:schemeClr val="accent2"/>
          </a:fillRef>
          <a:effectRef idx="3">
            <a:schemeClr val="accent2"/>
          </a:effectRef>
          <a:fontRef idx="minor">
            <a:schemeClr val="lt1"/>
          </a:fontRef>
        </p:style>
        <p:txBody>
          <a:bodyPr anchor="ctr" anchorCtr="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latin typeface="Calibri" pitchFamily="34" charset="0"/>
              </a:rPr>
              <a:t>FINAL VERDICT OF SUPREME COURT OF</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latin typeface="Calibri" pitchFamily="34" charset="0"/>
              </a:rPr>
            </a:b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latin typeface="Calibri" pitchFamily="34" charset="0"/>
              </a:rPr>
              <a:t> VODAFONE CASE</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latin typeface="Calibri" pitchFamily="34" charset="0"/>
              </a:rPr>
              <a:t>.</a:t>
            </a:r>
            <a:r>
              <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rPr>
              <a:t>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4">
                    <a:satMod val="175000"/>
                    <a:alpha val="40000"/>
                  </a:schemeClr>
                </a:glow>
                <a:outerShdw blurRad="50800" dist="39000" dir="5460000" algn="tl">
                  <a:srgbClr val="000000">
                    <a:alpha val="38000"/>
                  </a:srgbClr>
                </a:outerShdw>
              </a:effectLst>
            </a:endParaRPr>
          </a:p>
        </p:txBody>
      </p:sp>
      <p:sp>
        <p:nvSpPr>
          <p:cNvPr id="67598" name="Rectangle 14"/>
          <p:cNvSpPr>
            <a:spLocks noChangeArrowheads="1"/>
          </p:cNvSpPr>
          <p:nvPr/>
        </p:nvSpPr>
        <p:spPr bwMode="auto">
          <a:xfrm>
            <a:off x="0" y="3009900"/>
            <a:ext cx="2159000" cy="23399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r>
              <a:rPr lang="en-US" sz="1000" dirty="0">
                <a:latin typeface="Century Gothic" pitchFamily="34" charset="0"/>
              </a:rPr>
              <a:t>Place photo here</a:t>
            </a:r>
          </a:p>
        </p:txBody>
      </p:sp>
      <p:pic>
        <p:nvPicPr>
          <p:cNvPr id="8" name="Picture 7" descr="vodafone-logo-01.jpg"/>
          <p:cNvPicPr>
            <a:picLocks noChangeAspect="1"/>
          </p:cNvPicPr>
          <p:nvPr/>
        </p:nvPicPr>
        <p:blipFill>
          <a:blip r:embed="rId2" cstate="print"/>
          <a:stretch>
            <a:fillRect/>
          </a:stretch>
        </p:blipFill>
        <p:spPr>
          <a:xfrm>
            <a:off x="182880" y="3277772"/>
            <a:ext cx="1828799" cy="1839741"/>
          </a:xfrm>
          <a:prstGeom prst="rect">
            <a:avLst/>
          </a:prstGeom>
          <a:ln>
            <a:solidFill>
              <a:srgbClr val="C00000">
                <a:alpha val="93000"/>
              </a:srgbClr>
            </a:solidFill>
          </a:ln>
        </p:spPr>
      </p:pic>
      <p:pic>
        <p:nvPicPr>
          <p:cNvPr id="15" name="Picture 14" descr="logo.bmp"/>
          <p:cNvPicPr>
            <a:picLocks noChangeAspect="1"/>
          </p:cNvPicPr>
          <p:nvPr/>
        </p:nvPicPr>
        <p:blipFill>
          <a:blip r:embed="rId3" cstate="print"/>
          <a:stretch>
            <a:fillRect/>
          </a:stretch>
        </p:blipFill>
        <p:spPr>
          <a:xfrm>
            <a:off x="4880821" y="168812"/>
            <a:ext cx="4038096" cy="8666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b="1" dirty="0" smtClean="0"/>
              <a:t>     </a:t>
            </a:r>
            <a:r>
              <a:rPr lang="en-US" sz="1800" dirty="0" smtClean="0"/>
              <a:t>Supreme Court concluded that strategic foreign direct investment carrying to India, as an investment destination should be seen in a holistic manner. </a:t>
            </a:r>
          </a:p>
          <a:p>
            <a:pPr algn="just">
              <a:buNone/>
            </a:pPr>
            <a:r>
              <a:rPr lang="en-US" sz="1800" dirty="0" smtClean="0"/>
              <a:t>      The court further observed that there is a conceptual difference between preordained transactions created for tax avoidance and a transaction which evidences investments to participate in India.</a:t>
            </a:r>
          </a:p>
          <a:p>
            <a:pPr algn="just">
              <a:buNone/>
            </a:pPr>
            <a:r>
              <a:rPr lang="en-US" sz="1800" dirty="0"/>
              <a:t> </a:t>
            </a:r>
            <a:r>
              <a:rPr lang="en-US" sz="1800" dirty="0" smtClean="0"/>
              <a:t>     The issue of </a:t>
            </a:r>
            <a:r>
              <a:rPr lang="en-US" sz="1800" dirty="0" err="1" smtClean="0"/>
              <a:t>defacto</a:t>
            </a:r>
            <a:r>
              <a:rPr lang="en-US" sz="1800" dirty="0" smtClean="0"/>
              <a:t> </a:t>
            </a:r>
            <a:r>
              <a:rPr lang="en-US" sz="1800" dirty="0" err="1" smtClean="0"/>
              <a:t>vs</a:t>
            </a:r>
            <a:r>
              <a:rPr lang="en-US" sz="1800" dirty="0" smtClean="0"/>
              <a:t> legal control, legal rights </a:t>
            </a:r>
            <a:r>
              <a:rPr lang="en-US" sz="1800" dirty="0" err="1" smtClean="0"/>
              <a:t>vs</a:t>
            </a:r>
            <a:r>
              <a:rPr lang="en-US" sz="1800" dirty="0" smtClean="0"/>
              <a:t> participation rights etc were not material in such a situation.</a:t>
            </a:r>
          </a:p>
          <a:p>
            <a:pPr algn="just">
              <a:buNone/>
            </a:pPr>
            <a:r>
              <a:rPr lang="en-US" sz="1800" dirty="0"/>
              <a:t> </a:t>
            </a:r>
            <a:r>
              <a:rPr lang="en-US" sz="1800" dirty="0" smtClean="0"/>
              <a:t>     In short, the onus will be on the Revenue to indentify the scheme and 	</a:t>
            </a:r>
            <a:endParaRPr lang="en-US" sz="1800" b="1"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8" name="ClipArt Placeholder 7" descr="Tax-Avoidance-Tax-Evasion.jpg"/>
          <p:cNvPicPr>
            <a:picLocks noGrp="1" noChangeAspect="1"/>
          </p:cNvPicPr>
          <p:nvPr>
            <p:ph type="clipArt" sz="half" idx="2"/>
          </p:nvPr>
        </p:nvPicPr>
        <p:blipFill>
          <a:blip r:embed="rId3" cstate="print"/>
          <a:stretch>
            <a:fillRect/>
          </a:stretch>
        </p:blipFill>
        <p:spPr>
          <a:xfrm>
            <a:off x="5333512" y="1571142"/>
            <a:ext cx="3627608" cy="2257055"/>
          </a:xfrm>
          <a:ln>
            <a:solidFill>
              <a:schemeClr val="accent2">
                <a:lumMod val="10000"/>
              </a:schemeClr>
            </a:solidFill>
          </a:ln>
        </p:spPr>
      </p:pic>
      <p:sp>
        <p:nvSpPr>
          <p:cNvPr id="9" name="Slide Number Placeholder 5"/>
          <p:cNvSpPr>
            <a:spLocks noGrp="1"/>
          </p:cNvSpPr>
          <p:nvPr>
            <p:ph type="sldNum" sz="quarter" idx="12"/>
          </p:nvPr>
        </p:nvSpPr>
        <p:spPr>
          <a:xfrm>
            <a:off x="8174182" y="6248400"/>
            <a:ext cx="789708" cy="374073"/>
          </a:xfrm>
        </p:spPr>
        <p:txBody>
          <a:bodyPr/>
          <a:lstStyle/>
          <a:p>
            <a:pPr algn="ctr"/>
            <a:r>
              <a:rPr lang="en-US" sz="1400" dirty="0" smtClean="0"/>
              <a:t>10</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b="1" dirty="0" smtClean="0"/>
              <a:t>     </a:t>
            </a:r>
            <a:r>
              <a:rPr lang="en-US" sz="1800" dirty="0" smtClean="0"/>
              <a:t>its dominant purpose. The corporate business purpose of  a transaction is evidence of the fact that the transaction is not undertaken as a colorable or artificial device. The stronger the evidence of device, the stronger the corporate business purpose must exist to overcome the evidence of a device.</a:t>
            </a:r>
          </a:p>
          <a:p>
            <a:pPr algn="just">
              <a:buNone/>
            </a:pPr>
            <a:r>
              <a:rPr lang="en-US" sz="1800" dirty="0" smtClean="0"/>
              <a:t>(</a:t>
            </a:r>
            <a:r>
              <a:rPr lang="en-US" sz="1800" b="1" dirty="0" smtClean="0"/>
              <a:t>C)</a:t>
            </a:r>
            <a:r>
              <a:rPr lang="en-US" sz="1800" b="1" i="1" u="sng" dirty="0" smtClean="0"/>
              <a:t>Interpretation of  Section 9(1)(</a:t>
            </a:r>
            <a:r>
              <a:rPr lang="en-US" sz="1800" b="1" i="1" u="sng" dirty="0" err="1" smtClean="0"/>
              <a:t>i</a:t>
            </a:r>
            <a:r>
              <a:rPr lang="en-US" sz="1800" b="1" i="1" u="sng" dirty="0" smtClean="0"/>
              <a:t>) – Whether it is a “look through” provisions</a:t>
            </a:r>
            <a:r>
              <a:rPr lang="en-US" sz="1800" i="1" u="sng" dirty="0" smtClean="0"/>
              <a:t> </a:t>
            </a:r>
          </a:p>
          <a:p>
            <a:pPr marL="463550" indent="-463550" algn="just">
              <a:buNone/>
            </a:pPr>
            <a:r>
              <a:rPr lang="en-US" sz="1800" dirty="0"/>
              <a:t> </a:t>
            </a:r>
            <a:r>
              <a:rPr lang="en-US" sz="1800" dirty="0" smtClean="0"/>
              <a:t>     *Sec.9(1) of the Act deems certain                Incomes to accrue or arise in India.</a:t>
            </a:r>
          </a:p>
          <a:p>
            <a:pPr marL="393700" indent="-225425" algn="just">
              <a:buNone/>
            </a:pPr>
            <a:r>
              <a:rPr lang="en-US" sz="1800" dirty="0"/>
              <a:t> </a:t>
            </a:r>
            <a:r>
              <a:rPr lang="en-US" sz="1800" dirty="0" smtClean="0"/>
              <a:t>  *Sec.9(1)(</a:t>
            </a:r>
            <a:r>
              <a:rPr lang="en-US" sz="1800" dirty="0" err="1" smtClean="0"/>
              <a:t>i</a:t>
            </a:r>
            <a:r>
              <a:rPr lang="en-US" sz="1800" dirty="0" smtClean="0"/>
              <a:t>) of the Acts deems inter alia, “All Income accruing or arising, whether directly or indirectly…………..</a:t>
            </a: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8" name="ClipArt Placeholder 7" descr="DA.bmp"/>
          <p:cNvPicPr>
            <a:picLocks noGrp="1" noChangeAspect="1"/>
          </p:cNvPicPr>
          <p:nvPr>
            <p:ph type="clipArt" sz="half" idx="2"/>
          </p:nvPr>
        </p:nvPicPr>
        <p:blipFill>
          <a:blip r:embed="rId3" cstate="print"/>
          <a:stretch>
            <a:fillRect/>
          </a:stretch>
        </p:blipFill>
        <p:spPr>
          <a:xfrm>
            <a:off x="5514535" y="1600424"/>
            <a:ext cx="3038621" cy="2658793"/>
          </a:xfrm>
          <a:ln>
            <a:solidFill>
              <a:schemeClr val="accent2">
                <a:lumMod val="10000"/>
              </a:schemeClr>
            </a:solidFill>
          </a:ln>
        </p:spPr>
      </p:pic>
      <p:sp>
        <p:nvSpPr>
          <p:cNvPr id="9" name="Slide Number Placeholder 5"/>
          <p:cNvSpPr>
            <a:spLocks noGrp="1"/>
          </p:cNvSpPr>
          <p:nvPr>
            <p:ph type="sldNum" sz="quarter" idx="12"/>
          </p:nvPr>
        </p:nvSpPr>
        <p:spPr>
          <a:xfrm>
            <a:off x="8174182" y="6248400"/>
            <a:ext cx="789708" cy="374073"/>
          </a:xfrm>
        </p:spPr>
        <p:txBody>
          <a:bodyPr/>
          <a:lstStyle/>
          <a:p>
            <a:pPr algn="ctr"/>
            <a:r>
              <a:rPr lang="en-US" sz="1400" dirty="0" smtClean="0"/>
              <a:t>11</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b="1" dirty="0" smtClean="0"/>
              <a:t> </a:t>
            </a:r>
            <a:r>
              <a:rPr lang="en-US" sz="1800" dirty="0" smtClean="0"/>
              <a:t>    through transfer of Capital Assets situate in India” to accrue or arise in India and hence taxable in India.</a:t>
            </a:r>
          </a:p>
          <a:p>
            <a:pPr indent="-61913" algn="just">
              <a:buNone/>
            </a:pPr>
            <a:r>
              <a:rPr lang="en-US" sz="1800" dirty="0" smtClean="0"/>
              <a:t>*Contention of the Revenue that Income from Sale of CGP Share would fall with in Sec. 9(1)(</a:t>
            </a:r>
            <a:r>
              <a:rPr lang="en-US" sz="1800" dirty="0" err="1" smtClean="0"/>
              <a:t>i</a:t>
            </a:r>
            <a:r>
              <a:rPr lang="en-US" sz="1800" dirty="0" smtClean="0"/>
              <a:t>) of the Act and as the said section provides for a “Look through” approach. Which cover indirect transfer of capital assets.</a:t>
            </a:r>
          </a:p>
          <a:p>
            <a:pPr algn="just">
              <a:buFont typeface="Arial" charset="0"/>
              <a:buChar char="•"/>
            </a:pPr>
            <a:r>
              <a:rPr lang="en-US" sz="1800" b="1" u="sng" dirty="0" smtClean="0"/>
              <a:t>The SC disagreeing with the arguments advanced by the Revenue held as under:</a:t>
            </a:r>
          </a:p>
          <a:p>
            <a:pPr algn="just">
              <a:buNone/>
            </a:pPr>
            <a:r>
              <a:rPr lang="en-US" sz="1800" dirty="0" smtClean="0"/>
              <a:t>1. A Legal fiction has limited scope &amp; can’t be expanded by giving it purposive interpretation. Particularly when it would transform the concept of  chargeability under JTL.</a:t>
            </a: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8" name="ClipArt Placeholder 7" descr="11582161.jpg"/>
          <p:cNvPicPr>
            <a:picLocks noGrp="1" noChangeAspect="1"/>
          </p:cNvPicPr>
          <p:nvPr>
            <p:ph type="clipArt" sz="half" idx="2"/>
          </p:nvPr>
        </p:nvPicPr>
        <p:blipFill>
          <a:blip r:embed="rId3" cstate="print"/>
          <a:stretch>
            <a:fillRect/>
          </a:stretch>
        </p:blipFill>
        <p:spPr>
          <a:xfrm>
            <a:off x="5417918" y="1571951"/>
            <a:ext cx="3344863" cy="2508647"/>
          </a:xfrm>
          <a:ln>
            <a:solidFill>
              <a:schemeClr val="accent1">
                <a:lumMod val="10000"/>
              </a:schemeClr>
            </a:solidFill>
          </a:ln>
        </p:spPr>
      </p:pic>
      <p:sp>
        <p:nvSpPr>
          <p:cNvPr id="9" name="Slide Number Placeholder 5"/>
          <p:cNvSpPr>
            <a:spLocks noGrp="1"/>
          </p:cNvSpPr>
          <p:nvPr>
            <p:ph type="sldNum" sz="quarter" idx="12"/>
          </p:nvPr>
        </p:nvSpPr>
        <p:spPr>
          <a:xfrm>
            <a:off x="8174182" y="6248400"/>
            <a:ext cx="789708" cy="374073"/>
          </a:xfrm>
        </p:spPr>
        <p:txBody>
          <a:bodyPr/>
          <a:lstStyle/>
          <a:p>
            <a:pPr algn="ctr"/>
            <a:r>
              <a:rPr lang="en-US" sz="1400" dirty="0" smtClean="0"/>
              <a:t>12</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dirty="0" smtClean="0"/>
              <a:t>2. The World ‘Indirect’ qualifies income and not term ‘transfer’ of capital asset.</a:t>
            </a:r>
          </a:p>
          <a:p>
            <a:pPr algn="just">
              <a:buFont typeface="Arial" charset="0"/>
              <a:buChar char="•"/>
            </a:pPr>
            <a:r>
              <a:rPr lang="en-US" sz="1800" dirty="0" smtClean="0"/>
              <a:t>The words underlying asset do not find place in Sec.9(1)(</a:t>
            </a:r>
            <a:r>
              <a:rPr lang="en-US" sz="1800" dirty="0" err="1" smtClean="0"/>
              <a:t>i</a:t>
            </a:r>
            <a:r>
              <a:rPr lang="en-US" sz="1800" dirty="0" smtClean="0"/>
              <a:t>) &amp; Can’t be read there in.</a:t>
            </a:r>
          </a:p>
          <a:p>
            <a:pPr algn="just">
              <a:buFont typeface="Arial" charset="0"/>
              <a:buChar char="•"/>
            </a:pPr>
            <a:r>
              <a:rPr lang="en-US" sz="1800" dirty="0" smtClean="0"/>
              <a:t>Proposed DTC Bill of 2009 &amp; 2010 expressly provides for taxation of indirect transfer &amp; not governed by Sec 9(1)(</a:t>
            </a:r>
            <a:r>
              <a:rPr lang="en-US" sz="1800" dirty="0" err="1" smtClean="0"/>
              <a:t>i</a:t>
            </a:r>
            <a:r>
              <a:rPr lang="en-US" sz="1800" dirty="0" smtClean="0"/>
              <a:t>).</a:t>
            </a:r>
          </a:p>
          <a:p>
            <a:pPr algn="just">
              <a:buNone/>
            </a:pPr>
            <a:r>
              <a:rPr lang="en-US" sz="1800" dirty="0"/>
              <a:t> </a:t>
            </a:r>
            <a:r>
              <a:rPr lang="en-US" sz="1800" dirty="0" smtClean="0"/>
              <a:t>    Thus, the question of providing a ‘look through’ or ‘limitation on benefits’ (LOB) provision in the statute or in the treaty is a matter of policy and needs to be expressly provided by way of specific legislation. </a:t>
            </a:r>
          </a:p>
          <a:p>
            <a:pPr algn="just">
              <a:buFont typeface="Arial" charset="0"/>
              <a:buChar char="•"/>
            </a:pP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8"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9" name="Slide Number Placeholder 5"/>
          <p:cNvSpPr>
            <a:spLocks noGrp="1"/>
          </p:cNvSpPr>
          <p:nvPr>
            <p:ph type="sldNum" sz="quarter" idx="12"/>
          </p:nvPr>
        </p:nvSpPr>
        <p:spPr>
          <a:xfrm>
            <a:off x="8174182" y="6248400"/>
            <a:ext cx="789708" cy="374073"/>
          </a:xfrm>
        </p:spPr>
        <p:txBody>
          <a:bodyPr/>
          <a:lstStyle/>
          <a:p>
            <a:pPr algn="ctr"/>
            <a:r>
              <a:rPr lang="en-US" sz="1400" dirty="0" smtClean="0"/>
              <a:t>13</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Font typeface="Arial" charset="0"/>
              <a:buChar char="•"/>
            </a:pPr>
            <a:r>
              <a:rPr lang="en-US" sz="1800" dirty="0" smtClean="0"/>
              <a:t>Section 195 &amp; Sec. 163 – Whether applicable to None Resident payers :</a:t>
            </a:r>
          </a:p>
          <a:p>
            <a:pPr algn="just">
              <a:buFont typeface="Arial" charset="0"/>
              <a:buChar char="•"/>
            </a:pPr>
            <a:r>
              <a:rPr lang="en-US" sz="1800" dirty="0" smtClean="0"/>
              <a:t>Justice K.S. </a:t>
            </a:r>
            <a:r>
              <a:rPr lang="en-US" sz="1800" dirty="0" err="1" smtClean="0"/>
              <a:t>Radakrishnan</a:t>
            </a:r>
            <a:r>
              <a:rPr lang="en-US" sz="1800" dirty="0" smtClean="0"/>
              <a:t> in a separate but concurring decision, when even a step further to hold that section 195 of the Act is applicable to payments made by Resident to Non-Residents and not to payment by Non-Resident to another Non-Resident outside India.</a:t>
            </a:r>
          </a:p>
          <a:p>
            <a:pPr algn="just">
              <a:buFont typeface="Arial" charset="0"/>
              <a:buChar char="•"/>
            </a:pPr>
            <a:r>
              <a:rPr lang="en-US" sz="1800" dirty="0" smtClean="0"/>
              <a:t>Similarly Section 163 of the Act (pursuant to which the tax authorities alleged that Vodafone is a “Representative Assessee” of HTIL in India) would not have application in the facts of the case there is no transfer of capital asset situated in India.</a:t>
            </a:r>
          </a:p>
          <a:p>
            <a:pPr algn="just">
              <a:buFont typeface="Arial" charset="0"/>
              <a:buChar char="•"/>
            </a:pP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10"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11" name="Slide Number Placeholder 5"/>
          <p:cNvSpPr>
            <a:spLocks noGrp="1"/>
          </p:cNvSpPr>
          <p:nvPr>
            <p:ph type="sldNum" sz="quarter" idx="12"/>
          </p:nvPr>
        </p:nvSpPr>
        <p:spPr>
          <a:xfrm>
            <a:off x="8174182" y="6248400"/>
            <a:ext cx="789708" cy="374073"/>
          </a:xfrm>
        </p:spPr>
        <p:txBody>
          <a:bodyPr/>
          <a:lstStyle/>
          <a:p>
            <a:pPr algn="ctr"/>
            <a:r>
              <a:rPr lang="en-US" sz="1400" dirty="0" smtClean="0"/>
              <a:t>14</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dirty="0" smtClean="0"/>
              <a:t>(D)Whether HTIL’s property rights in HEL were extinguished :</a:t>
            </a:r>
          </a:p>
          <a:p>
            <a:pPr algn="just">
              <a:buFont typeface="Arial" charset="0"/>
              <a:buChar char="•"/>
            </a:pPr>
            <a:r>
              <a:rPr lang="en-US" sz="1800" dirty="0" smtClean="0"/>
              <a:t>The Supreme Court held that present case, when looked at holistically was concerned with the sales of shares and not with sale of assets.</a:t>
            </a:r>
          </a:p>
          <a:p>
            <a:pPr algn="just">
              <a:buFont typeface="Arial" charset="0"/>
              <a:buChar char="•"/>
            </a:pPr>
            <a:r>
              <a:rPr lang="en-US" sz="1800" dirty="0" smtClean="0"/>
              <a:t>Applying the ‘look at’ test and without restoring to the dissecting approach extinguishment of rights, if any took place because of the transfer of the CGP Share and not by virtue of various clauses of SPA.</a:t>
            </a:r>
          </a:p>
          <a:p>
            <a:pPr algn="just">
              <a:buNone/>
            </a:pPr>
            <a:r>
              <a:rPr lang="en-US" sz="1800" dirty="0" smtClean="0"/>
              <a:t>(E)Whether acquisition of CGP share should be divorced from various other rights and entitlements following there from :</a:t>
            </a:r>
          </a:p>
          <a:p>
            <a:pPr algn="just">
              <a:buNone/>
            </a:pP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7"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8" name="Slide Number Placeholder 5"/>
          <p:cNvSpPr>
            <a:spLocks noGrp="1"/>
          </p:cNvSpPr>
          <p:nvPr>
            <p:ph type="sldNum" sz="quarter" idx="12"/>
          </p:nvPr>
        </p:nvSpPr>
        <p:spPr>
          <a:xfrm>
            <a:off x="8174182" y="6248400"/>
            <a:ext cx="789708" cy="374073"/>
          </a:xfrm>
        </p:spPr>
        <p:txBody>
          <a:bodyPr/>
          <a:lstStyle/>
          <a:p>
            <a:pPr algn="ctr"/>
            <a:r>
              <a:rPr lang="en-US" sz="1400" dirty="0" smtClean="0"/>
              <a:t>15</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dirty="0"/>
              <a:t> </a:t>
            </a:r>
            <a:r>
              <a:rPr lang="en-US" sz="1800" dirty="0" smtClean="0"/>
              <a:t> -&gt; Court held that considering the subject matter of the transaction from a commercial and realistic perspective there was  a share sale and not asset sale. A controlling interest is an incidence of ownership of shares in a company which flows out of holding of shares.</a:t>
            </a:r>
          </a:p>
          <a:p>
            <a:pPr algn="just">
              <a:buNone/>
            </a:pPr>
            <a:r>
              <a:rPr lang="en-US" sz="1800" dirty="0"/>
              <a:t> </a:t>
            </a:r>
            <a:r>
              <a:rPr lang="en-US" sz="1800" dirty="0" smtClean="0"/>
              <a:t> -&gt; Supreme Court ruled that CGP was not only a holding company but also enabled a smooth transaction of the business. Although there was an alternate option available, transferring  the shares of CGP enable Vodafone to acquire the business smoothly.</a:t>
            </a:r>
          </a:p>
          <a:p>
            <a:pPr algn="just">
              <a:buNone/>
            </a:pP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7"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8" name="Slide Number Placeholder 5"/>
          <p:cNvSpPr>
            <a:spLocks noGrp="1"/>
          </p:cNvSpPr>
          <p:nvPr>
            <p:ph type="sldNum" sz="quarter" idx="12"/>
          </p:nvPr>
        </p:nvSpPr>
        <p:spPr>
          <a:xfrm>
            <a:off x="8174182" y="6248400"/>
            <a:ext cx="789708" cy="374073"/>
          </a:xfrm>
        </p:spPr>
        <p:txBody>
          <a:bodyPr/>
          <a:lstStyle/>
          <a:p>
            <a:pPr algn="ctr"/>
            <a:r>
              <a:rPr lang="en-US" sz="1400" dirty="0" smtClean="0"/>
              <a:t>16</a:t>
            </a:r>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dirty="0"/>
              <a:t> </a:t>
            </a:r>
            <a:r>
              <a:rPr lang="en-US" sz="1800" dirty="0" smtClean="0"/>
              <a:t> </a:t>
            </a:r>
            <a:r>
              <a:rPr lang="en-US" sz="1800" b="1" u="sng" dirty="0" smtClean="0"/>
              <a:t>Comments :</a:t>
            </a:r>
          </a:p>
          <a:p>
            <a:pPr algn="just">
              <a:buFont typeface="Arial" charset="0"/>
              <a:buChar char="•"/>
            </a:pPr>
            <a:r>
              <a:rPr lang="en-US" sz="1800" dirty="0" smtClean="0"/>
              <a:t>First time in Indian Judiciary Supreme Court needs to be complemented for comprehensively analyzing the various issues, examining the investment structure &amp; not suspicion and taking holistic rather than Pedantic view.</a:t>
            </a:r>
          </a:p>
          <a:p>
            <a:pPr algn="just">
              <a:buFont typeface="Arial" charset="0"/>
              <a:buChar char="•"/>
            </a:pPr>
            <a:r>
              <a:rPr lang="en-US" sz="1800" dirty="0" smtClean="0"/>
              <a:t>“Look at” approach, the SC has only ‘looked at’ a few clauses in the agreements and not “looked at” all relevant clauses in SPA/ SHA.</a:t>
            </a:r>
          </a:p>
          <a:p>
            <a:pPr algn="just">
              <a:buFont typeface="Arial" charset="0"/>
              <a:buChar char="•"/>
            </a:pPr>
            <a:r>
              <a:rPr lang="en-US" sz="1800" dirty="0" smtClean="0"/>
              <a:t>Thus, Supreme Court has laid down several important and far reaching &amp; care principles of law on </a:t>
            </a:r>
          </a:p>
          <a:p>
            <a:pPr indent="120650" algn="just">
              <a:buFont typeface="Arial" charset="0"/>
              <a:buChar char="•"/>
            </a:pPr>
            <a:r>
              <a:rPr lang="en-US" sz="1800" dirty="0"/>
              <a:t> </a:t>
            </a:r>
            <a:r>
              <a:rPr lang="en-US" sz="1800" dirty="0" smtClean="0"/>
              <a:t>     Tax Planning Vs Tax Avoidance.</a:t>
            </a:r>
          </a:p>
          <a:p>
            <a:pPr indent="-4763" algn="just">
              <a:buFont typeface="Arial" charset="0"/>
              <a:buChar char="•"/>
            </a:pPr>
            <a:r>
              <a:rPr lang="en-US" sz="1800" dirty="0"/>
              <a:t> </a:t>
            </a:r>
            <a:r>
              <a:rPr lang="en-US" sz="1800" dirty="0" smtClean="0"/>
              <a:t>      Interpretation of Sec. 9</a:t>
            </a: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7"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8" name="Slide Number Placeholder 5"/>
          <p:cNvSpPr>
            <a:spLocks noGrp="1"/>
          </p:cNvSpPr>
          <p:nvPr>
            <p:ph type="sldNum" sz="quarter" idx="12"/>
          </p:nvPr>
        </p:nvSpPr>
        <p:spPr>
          <a:xfrm>
            <a:off x="8174182" y="6248400"/>
            <a:ext cx="789708" cy="374073"/>
          </a:xfrm>
        </p:spPr>
        <p:txBody>
          <a:bodyPr/>
          <a:lstStyle/>
          <a:p>
            <a:pPr algn="ctr"/>
            <a:r>
              <a:rPr lang="en-US" sz="1400" dirty="0" smtClean="0"/>
              <a:t>17</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dirty="0"/>
              <a:t> </a:t>
            </a:r>
            <a:r>
              <a:rPr lang="en-US" sz="1800" dirty="0" smtClean="0"/>
              <a:t> </a:t>
            </a:r>
            <a:r>
              <a:rPr lang="en-US" sz="1800" b="1" u="sng" dirty="0" smtClean="0"/>
              <a:t>Comments :</a:t>
            </a:r>
          </a:p>
          <a:p>
            <a:pPr algn="just">
              <a:buNone/>
            </a:pPr>
            <a:endParaRPr lang="en-US" sz="1800" b="1" u="sng" dirty="0"/>
          </a:p>
          <a:p>
            <a:pPr indent="120650" algn="just">
              <a:buFont typeface="Arial" charset="0"/>
              <a:buChar char="•"/>
            </a:pPr>
            <a:r>
              <a:rPr lang="en-US" sz="1800" dirty="0" smtClean="0"/>
              <a:t>      TDS Obligation U/s. 195 	applicability of Sec 163. 	interpretation of statues.</a:t>
            </a:r>
          </a:p>
          <a:p>
            <a:pPr indent="120650" algn="just">
              <a:buFont typeface="Arial" charset="0"/>
              <a:buChar char="•"/>
            </a:pPr>
            <a:r>
              <a:rPr lang="en-US" sz="1800" dirty="0" smtClean="0"/>
              <a:t> 	Policy towards foreign investment 	FDI.</a:t>
            </a:r>
            <a:endParaRPr lang="en-US" sz="1800"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7" name="ClipArt Placeholder 7" descr="caselaw.jpg"/>
          <p:cNvPicPr>
            <a:picLocks noGrp="1" noChangeAspect="1"/>
          </p:cNvPicPr>
          <p:nvPr>
            <p:ph type="clipArt" sz="half" idx="2"/>
          </p:nvPr>
        </p:nvPicPr>
        <p:blipFill>
          <a:blip r:embed="rId3" cstate="print"/>
          <a:stretch>
            <a:fillRect/>
          </a:stretch>
        </p:blipFill>
        <p:spPr bwMode="auto">
          <a:xfrm>
            <a:off x="5647531" y="2396331"/>
            <a:ext cx="2857500" cy="2857500"/>
          </a:xfrm>
          <a:prstGeom prst="rect">
            <a:avLst/>
          </a:prstGeom>
          <a:noFill/>
          <a:ln w="9525">
            <a:solidFill>
              <a:schemeClr val="tx1"/>
            </a:solidFill>
            <a:miter lim="800000"/>
            <a:headEnd/>
            <a:tailEnd/>
          </a:ln>
          <a:effectLst/>
        </p:spPr>
      </p:pic>
      <p:sp>
        <p:nvSpPr>
          <p:cNvPr id="8" name="Slide Number Placeholder 5"/>
          <p:cNvSpPr>
            <a:spLocks noGrp="1"/>
          </p:cNvSpPr>
          <p:nvPr>
            <p:ph type="sldNum" sz="quarter" idx="12"/>
          </p:nvPr>
        </p:nvSpPr>
        <p:spPr>
          <a:xfrm>
            <a:off x="8174182" y="6248400"/>
            <a:ext cx="789708" cy="374073"/>
          </a:xfrm>
        </p:spPr>
        <p:txBody>
          <a:bodyPr/>
          <a:lstStyle/>
          <a:p>
            <a:pPr algn="ctr"/>
            <a:r>
              <a:rPr lang="en-US" sz="1400" dirty="0" smtClean="0"/>
              <a:t>18</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ew Picture.bmp"/>
          <p:cNvPicPr>
            <a:picLocks noChangeAspect="1"/>
          </p:cNvPicPr>
          <p:nvPr/>
        </p:nvPicPr>
        <p:blipFill>
          <a:blip r:embed="rId2" cstate="print">
            <a:lum bright="-20000" contrast="30000"/>
          </a:blip>
          <a:stretch>
            <a:fillRect/>
          </a:stretch>
        </p:blipFill>
        <p:spPr>
          <a:xfrm>
            <a:off x="356647" y="4297604"/>
            <a:ext cx="4266667" cy="2314286"/>
          </a:xfrm>
          <a:prstGeom prst="roundRect">
            <a:avLst>
              <a:gd name="adj" fmla="val 16667"/>
            </a:avLst>
          </a:prstGeom>
          <a:ln/>
        </p:spPr>
        <p:style>
          <a:lnRef idx="2">
            <a:schemeClr val="accent6">
              <a:shade val="50000"/>
            </a:schemeClr>
          </a:lnRef>
          <a:fillRef idx="1">
            <a:schemeClr val="accent6"/>
          </a:fillRef>
          <a:effectRef idx="0">
            <a:schemeClr val="accent6"/>
          </a:effectRef>
          <a:fontRef idx="minor">
            <a:schemeClr val="lt1"/>
          </a:fontRef>
        </p:style>
      </p:pic>
      <p:sp>
        <p:nvSpPr>
          <p:cNvPr id="9" name="Rectangle 8"/>
          <p:cNvSpPr/>
          <p:nvPr/>
        </p:nvSpPr>
        <p:spPr>
          <a:xfrm>
            <a:off x="3706837" y="2247313"/>
            <a:ext cx="4876800"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dirty="0" smtClean="0">
                <a:ln w="1905"/>
                <a:solidFill>
                  <a:srgbClr val="FF0000"/>
                </a:solidFill>
                <a:effectLst>
                  <a:innerShdw blurRad="69850" dist="43180" dir="5400000">
                    <a:srgbClr val="000000">
                      <a:alpha val="65000"/>
                    </a:srgbClr>
                  </a:innerShdw>
                </a:effectLst>
              </a:rPr>
              <a:t>Thank </a:t>
            </a:r>
            <a:r>
              <a:rPr lang="en-US" sz="6000" b="1" i="1" dirty="0" smtClean="0">
                <a:ln w="1905"/>
                <a:solidFill>
                  <a:srgbClr val="FF0000"/>
                </a:solidFill>
                <a:effectLst>
                  <a:innerShdw blurRad="69850" dist="43180" dir="5400000">
                    <a:srgbClr val="000000">
                      <a:alpha val="65000"/>
                    </a:srgbClr>
                  </a:innerShdw>
                </a:effectLst>
              </a:rPr>
              <a:t>You</a:t>
            </a:r>
            <a:r>
              <a:rPr lang="en-US" sz="5400" b="1" i="1" dirty="0" smtClean="0">
                <a:ln w="1905"/>
                <a:solidFill>
                  <a:srgbClr val="FF0000"/>
                </a:solidFill>
                <a:effectLst>
                  <a:innerShdw blurRad="69850" dist="43180" dir="5400000">
                    <a:srgbClr val="000000">
                      <a:alpha val="65000"/>
                    </a:srgbClr>
                  </a:innerShdw>
                </a:effectLst>
              </a:rPr>
              <a:t> !</a:t>
            </a:r>
            <a:endParaRPr lang="en-US" sz="5400" b="1" i="1" cap="none" spc="0" dirty="0">
              <a:ln w="11430"/>
              <a:solidFill>
                <a:srgbClr val="FF0000"/>
              </a:solidFill>
              <a:effectLst>
                <a:outerShdw blurRad="50800" dist="39000" dir="5460000" algn="tl">
                  <a:srgbClr val="000000">
                    <a:alpha val="38000"/>
                  </a:srgbClr>
                </a:outerShdw>
              </a:effectLst>
            </a:endParaRPr>
          </a:p>
        </p:txBody>
      </p:sp>
      <p:sp>
        <p:nvSpPr>
          <p:cNvPr id="10" name="Rectangle 25"/>
          <p:cNvSpPr txBox="1">
            <a:spLocks noChangeArrowheads="1"/>
          </p:cNvSpPr>
          <p:nvPr/>
        </p:nvSpPr>
        <p:spPr bwMode="auto">
          <a:xfrm>
            <a:off x="1521753" y="393895"/>
            <a:ext cx="583565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defRPr/>
            </a:pPr>
            <a:r>
              <a:rPr kumimoji="0" lang="en-US" sz="2800" b="1" i="1" u="none" strike="noStrike" kern="0" cap="none" spc="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n-lt"/>
                <a:ea typeface="+mn-ea"/>
                <a:cs typeface="+mn-cs"/>
              </a:rPr>
              <a:t>www.pkmodi.com</a:t>
            </a:r>
            <a:endParaRPr kumimoji="0" lang="en-US" sz="2800" b="0" i="1"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al Structure vodafone.jpg"/>
          <p:cNvPicPr>
            <a:picLocks noChangeAspect="1"/>
          </p:cNvPicPr>
          <p:nvPr/>
        </p:nvPicPr>
        <p:blipFill>
          <a:blip r:embed="rId2" cstate="print"/>
          <a:stretch>
            <a:fillRect/>
          </a:stretch>
        </p:blipFill>
        <p:spPr>
          <a:xfrm>
            <a:off x="0" y="899168"/>
            <a:ext cx="9144000" cy="5943599"/>
          </a:xfrm>
          <a:prstGeom prst="rect">
            <a:avLst/>
          </a:prstGeom>
        </p:spPr>
      </p:pic>
      <p:sp>
        <p:nvSpPr>
          <p:cNvPr id="3" name="Slide Number Placeholder 5"/>
          <p:cNvSpPr>
            <a:spLocks noGrp="1"/>
          </p:cNvSpPr>
          <p:nvPr>
            <p:ph type="sldNum" sz="quarter" idx="12"/>
          </p:nvPr>
        </p:nvSpPr>
        <p:spPr>
          <a:xfrm>
            <a:off x="8174182" y="6248400"/>
            <a:ext cx="789708" cy="374073"/>
          </a:xfrm>
        </p:spPr>
        <p:txBody>
          <a:bodyPr/>
          <a:lstStyle/>
          <a:p>
            <a:pPr algn="ctr"/>
            <a:r>
              <a:rPr lang="en-US" sz="1400" dirty="0" smtClean="0"/>
              <a:t>2</a:t>
            </a:r>
            <a:endParaRPr lang="en-US" sz="1400" dirty="0"/>
          </a:p>
        </p:txBody>
      </p:sp>
      <p:sp>
        <p:nvSpPr>
          <p:cNvPr id="4" name="Rectangle 12"/>
          <p:cNvSpPr txBox="1">
            <a:spLocks noChangeArrowheads="1"/>
          </p:cNvSpPr>
          <p:nvPr/>
        </p:nvSpPr>
        <p:spPr>
          <a:xfrm>
            <a:off x="576776" y="202045"/>
            <a:ext cx="7723162" cy="1008063"/>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30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a:t>
            </a:r>
            <a:r>
              <a:rPr kumimoji="0" lang="en-US" sz="2800" b="0" i="0" u="none" strike="noStrike" kern="0" cap="none" spc="300" normalizeH="0" baseline="0" noProof="0" dirty="0" err="1" smtClean="0">
                <a:ln>
                  <a:noFill/>
                </a:ln>
                <a:solidFill>
                  <a:srgbClr val="FF0000"/>
                </a:solidFill>
                <a:effectLst>
                  <a:outerShdw blurRad="38100" dist="38100" dir="2700000" algn="tl">
                    <a:srgbClr val="000000">
                      <a:alpha val="43137"/>
                    </a:srgbClr>
                  </a:outerShdw>
                </a:effectLst>
                <a:uLnTx/>
                <a:uFillTx/>
                <a:latin typeface="+mj-lt"/>
                <a:ea typeface="+mj-ea"/>
                <a:cs typeface="+mj-cs"/>
              </a:rPr>
              <a:t>Ownershi</a:t>
            </a:r>
            <a:r>
              <a:rPr lang="en-US" sz="2800" kern="0" spc="300" dirty="0" smtClean="0">
                <a:solidFill>
                  <a:srgbClr val="FF0000"/>
                </a:solidFill>
                <a:effectLst>
                  <a:outerShdw blurRad="38100" dist="38100" dir="2700000" algn="tl">
                    <a:srgbClr val="000000">
                      <a:alpha val="43137"/>
                    </a:srgbClr>
                  </a:outerShdw>
                </a:effectLst>
                <a:latin typeface="+mj-lt"/>
                <a:ea typeface="+mj-ea"/>
                <a:cs typeface="+mj-cs"/>
              </a:rPr>
              <a:t>p Structure Chart</a:t>
            </a:r>
            <a:endParaRPr kumimoji="0" lang="en-US" sz="3600" b="1" u="none" strike="noStrike" kern="0" cap="none" spc="300" normalizeH="0" baseline="0" noProof="0" dirty="0" smtClean="0">
              <a:ln>
                <a:noFill/>
              </a:ln>
              <a:solidFill>
                <a:srgbClr val="FF000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6736" y="351694"/>
          <a:ext cx="8458200" cy="6274199"/>
        </p:xfrm>
        <a:graphic>
          <a:graphicData uri="http://schemas.openxmlformats.org/drawingml/2006/table">
            <a:tbl>
              <a:tblPr firstRow="1" bandRow="1">
                <a:tableStyleId>{5940675A-B579-460E-94D1-54222C63F5DA}</a:tableStyleId>
              </a:tblPr>
              <a:tblGrid>
                <a:gridCol w="1066800"/>
                <a:gridCol w="7391400"/>
              </a:tblGrid>
              <a:tr h="779634">
                <a:tc>
                  <a:txBody>
                    <a:bodyPr/>
                    <a:lstStyle/>
                    <a:p>
                      <a:r>
                        <a:rPr lang="en-US" sz="1200" b="0" cap="none" spc="0" dirty="0" smtClean="0">
                          <a:ln>
                            <a:noFill/>
                          </a:ln>
                          <a:solidFill>
                            <a:schemeClr val="tx1"/>
                          </a:solidFill>
                          <a:effectLst/>
                          <a:latin typeface="Tahoma" pitchFamily="34" charset="0"/>
                          <a:cs typeface="Tahoma" pitchFamily="34" charset="0"/>
                        </a:rPr>
                        <a:t>1992</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The</a:t>
                      </a:r>
                      <a:r>
                        <a:rPr lang="en-US" sz="1200" b="0" cap="none" spc="0" baseline="0" dirty="0" smtClean="0">
                          <a:ln>
                            <a:noFill/>
                          </a:ln>
                          <a:solidFill>
                            <a:schemeClr val="tx1"/>
                          </a:solidFill>
                          <a:effectLst/>
                          <a:latin typeface="Tahoma" pitchFamily="34" charset="0"/>
                          <a:cs typeface="Tahoma" pitchFamily="34" charset="0"/>
                        </a:rPr>
                        <a:t> Hutchison Group of Hong Kong acquired interest in the mobile  telecommunications industry in  India, through a joint venture vehicle, Hutchison Max Telecom Ltd, (renamed Hutchison Essar Ltd- (HEL) in August, 2005);</a:t>
                      </a:r>
                      <a:endParaRPr lang="en-US" sz="1200" b="0" cap="none" spc="0" dirty="0">
                        <a:ln>
                          <a:noFill/>
                        </a:ln>
                        <a:solidFill>
                          <a:schemeClr val="tx1"/>
                        </a:solidFill>
                        <a:effectLst/>
                        <a:latin typeface="Tahoma" pitchFamily="34" charset="0"/>
                        <a:cs typeface="Tahoma" pitchFamily="34" charset="0"/>
                      </a:endParaRPr>
                    </a:p>
                  </a:txBody>
                  <a:tcPr/>
                </a:tc>
              </a:tr>
              <a:tr h="464067">
                <a:tc>
                  <a:txBody>
                    <a:bodyPr/>
                    <a:lstStyle/>
                    <a:p>
                      <a:r>
                        <a:rPr lang="en-US" sz="1200" b="0" cap="none" spc="0" dirty="0" smtClean="0">
                          <a:ln>
                            <a:noFill/>
                          </a:ln>
                          <a:solidFill>
                            <a:schemeClr val="tx1"/>
                          </a:solidFill>
                          <a:effectLst/>
                          <a:latin typeface="Tahoma" pitchFamily="34" charset="0"/>
                          <a:cs typeface="Tahoma" pitchFamily="34" charset="0"/>
                        </a:rPr>
                        <a:t>Jan 1998</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The Hutchison Group Incorporation</a:t>
                      </a:r>
                      <a:r>
                        <a:rPr lang="en-US" sz="1200" b="0" cap="none" spc="0" baseline="0" dirty="0" smtClean="0">
                          <a:ln>
                            <a:noFill/>
                          </a:ln>
                          <a:solidFill>
                            <a:schemeClr val="tx1"/>
                          </a:solidFill>
                          <a:effectLst/>
                          <a:latin typeface="Tahoma" pitchFamily="34" charset="0"/>
                          <a:cs typeface="Tahoma" pitchFamily="34" charset="0"/>
                        </a:rPr>
                        <a:t> CGP Investments (Holdings) Ltd (CGP) in Cayman Islands;</a:t>
                      </a:r>
                      <a:endParaRPr lang="en-US" sz="1200" b="0" cap="none" spc="0" dirty="0">
                        <a:ln>
                          <a:noFill/>
                        </a:ln>
                        <a:solidFill>
                          <a:schemeClr val="tx1"/>
                        </a:solidFill>
                        <a:effectLst/>
                        <a:latin typeface="Tahoma" pitchFamily="34" charset="0"/>
                        <a:cs typeface="Tahoma" pitchFamily="34" charset="0"/>
                      </a:endParaRPr>
                    </a:p>
                  </a:txBody>
                  <a:tcPr/>
                </a:tc>
              </a:tr>
              <a:tr h="779634">
                <a:tc>
                  <a:txBody>
                    <a:bodyPr/>
                    <a:lstStyle/>
                    <a:p>
                      <a:r>
                        <a:rPr lang="en-US" sz="1200" b="0" cap="none" spc="0" dirty="0" smtClean="0">
                          <a:ln>
                            <a:noFill/>
                          </a:ln>
                          <a:solidFill>
                            <a:schemeClr val="tx1"/>
                          </a:solidFill>
                          <a:effectLst/>
                          <a:latin typeface="Tahoma" pitchFamily="34" charset="0"/>
                          <a:cs typeface="Tahoma" pitchFamily="34" charset="0"/>
                        </a:rPr>
                        <a:t>2004</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Hutchison Telecommunication</a:t>
                      </a:r>
                      <a:r>
                        <a:rPr lang="en-US" sz="1200" b="0" cap="none" spc="0" baseline="0" dirty="0" smtClean="0">
                          <a:ln>
                            <a:noFill/>
                          </a:ln>
                          <a:solidFill>
                            <a:schemeClr val="tx1"/>
                          </a:solidFill>
                          <a:effectLst/>
                          <a:latin typeface="Tahoma" pitchFamily="34" charset="0"/>
                          <a:cs typeface="Tahoma" pitchFamily="34" charset="0"/>
                        </a:rPr>
                        <a:t> International Ltd (HTIL) was incorporated and listed on the Hong Kong and New York Stock Exchanges. HTIL and its downstream companies (including CGP) held interest in the mobile telecommunications business in several countries including India;</a:t>
                      </a:r>
                      <a:endParaRPr lang="en-US" sz="1200" b="0" cap="none" spc="0" dirty="0">
                        <a:ln>
                          <a:noFill/>
                        </a:ln>
                        <a:solidFill>
                          <a:schemeClr val="tx1"/>
                        </a:solidFill>
                        <a:effectLst/>
                        <a:latin typeface="Tahoma" pitchFamily="34" charset="0"/>
                        <a:cs typeface="Tahoma" pitchFamily="34" charset="0"/>
                      </a:endParaRPr>
                    </a:p>
                  </a:txBody>
                  <a:tcPr/>
                </a:tc>
              </a:tr>
              <a:tr h="556882">
                <a:tc>
                  <a:txBody>
                    <a:bodyPr/>
                    <a:lstStyle/>
                    <a:p>
                      <a:r>
                        <a:rPr lang="en-US" sz="1200" b="0" cap="none" spc="0" dirty="0" smtClean="0">
                          <a:ln>
                            <a:noFill/>
                          </a:ln>
                          <a:solidFill>
                            <a:schemeClr val="tx1"/>
                          </a:solidFill>
                          <a:effectLst/>
                          <a:latin typeface="Tahoma" pitchFamily="34" charset="0"/>
                          <a:cs typeface="Tahoma" pitchFamily="34" charset="0"/>
                        </a:rPr>
                        <a:t>Dec 2006</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HTIL puts its 67% stake in HEL up for sale, seeks bids from interested parties; Vodafone; Hinduja, Reliance Communications among the bidders.</a:t>
                      </a:r>
                      <a:endParaRPr lang="en-US" sz="1200" b="0" cap="none" spc="0" dirty="0">
                        <a:ln>
                          <a:noFill/>
                        </a:ln>
                        <a:solidFill>
                          <a:schemeClr val="tx1"/>
                        </a:solidFill>
                        <a:effectLst/>
                        <a:latin typeface="Tahoma" pitchFamily="34" charset="0"/>
                        <a:cs typeface="Tahoma" pitchFamily="34" charset="0"/>
                      </a:endParaRPr>
                    </a:p>
                  </a:txBody>
                  <a:tcPr/>
                </a:tc>
              </a:tr>
              <a:tr h="556882">
                <a:tc>
                  <a:txBody>
                    <a:bodyPr/>
                    <a:lstStyle/>
                    <a:p>
                      <a:r>
                        <a:rPr lang="en-US" sz="1200" b="0" cap="none" spc="0" dirty="0" smtClean="0">
                          <a:ln>
                            <a:noFill/>
                          </a:ln>
                          <a:solidFill>
                            <a:schemeClr val="tx1"/>
                          </a:solidFill>
                          <a:effectLst/>
                          <a:latin typeface="Tahoma" pitchFamily="34" charset="0"/>
                          <a:cs typeface="Tahoma" pitchFamily="34" charset="0"/>
                        </a:rPr>
                        <a:t>Feb 11,2007</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Vodafone Group Plc</a:t>
                      </a:r>
                      <a:r>
                        <a:rPr lang="en-US" sz="1200" b="0" cap="none" spc="0" baseline="0" dirty="0" smtClean="0">
                          <a:ln>
                            <a:noFill/>
                          </a:ln>
                          <a:solidFill>
                            <a:schemeClr val="tx1"/>
                          </a:solidFill>
                          <a:effectLst/>
                          <a:latin typeface="Tahoma" pitchFamily="34" charset="0"/>
                          <a:cs typeface="Tahoma" pitchFamily="34" charset="0"/>
                        </a:rPr>
                        <a:t> makes a final binding offer of US $ 11.076 billion, based on an enterprise value of US $ 18.800 billion of HEL. Hutch board accepts Vodafone Offer.</a:t>
                      </a:r>
                      <a:endParaRPr lang="en-US" sz="1200" b="0" cap="none" spc="0" dirty="0">
                        <a:ln>
                          <a:noFill/>
                        </a:ln>
                        <a:solidFill>
                          <a:schemeClr val="tx1"/>
                        </a:solidFill>
                        <a:effectLst/>
                        <a:latin typeface="Tahoma" pitchFamily="34" charset="0"/>
                        <a:cs typeface="Tahoma" pitchFamily="34" charset="0"/>
                      </a:endParaRPr>
                    </a:p>
                  </a:txBody>
                  <a:tcPr/>
                </a:tc>
              </a:tr>
              <a:tr h="464067">
                <a:tc>
                  <a:txBody>
                    <a:bodyPr/>
                    <a:lstStyle/>
                    <a:p>
                      <a:r>
                        <a:rPr lang="en-US" sz="1200" b="0" cap="none" spc="0" dirty="0" smtClean="0">
                          <a:ln>
                            <a:noFill/>
                          </a:ln>
                          <a:solidFill>
                            <a:schemeClr val="tx1"/>
                          </a:solidFill>
                          <a:effectLst/>
                          <a:latin typeface="Tahoma" pitchFamily="34" charset="0"/>
                          <a:cs typeface="Tahoma" pitchFamily="34" charset="0"/>
                        </a:rPr>
                        <a:t>Mar</a:t>
                      </a:r>
                      <a:r>
                        <a:rPr lang="en-US" sz="1200" b="0" cap="none" spc="0" baseline="0" dirty="0" smtClean="0">
                          <a:ln>
                            <a:noFill/>
                          </a:ln>
                          <a:solidFill>
                            <a:schemeClr val="tx1"/>
                          </a:solidFill>
                          <a:effectLst/>
                          <a:latin typeface="Tahoma" pitchFamily="34" charset="0"/>
                          <a:cs typeface="Tahoma" pitchFamily="34" charset="0"/>
                        </a:rPr>
                        <a:t> 6, 2007</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Essar files objection</a:t>
                      </a:r>
                      <a:r>
                        <a:rPr lang="en-US" sz="1200" b="0" cap="none" spc="0" baseline="0" dirty="0" smtClean="0">
                          <a:ln>
                            <a:noFill/>
                          </a:ln>
                          <a:solidFill>
                            <a:schemeClr val="tx1"/>
                          </a:solidFill>
                          <a:effectLst/>
                          <a:latin typeface="Tahoma" pitchFamily="34" charset="0"/>
                          <a:cs typeface="Tahoma" pitchFamily="34" charset="0"/>
                        </a:rPr>
                        <a:t> with FIPB to Hutch-Vodafone deal,  asserts that it has a ‘Right of First Refusal’.</a:t>
                      </a:r>
                      <a:endParaRPr lang="en-US" sz="1200" b="0" cap="none" spc="0" dirty="0">
                        <a:ln>
                          <a:noFill/>
                        </a:ln>
                        <a:solidFill>
                          <a:schemeClr val="tx1"/>
                        </a:solidFill>
                        <a:effectLst/>
                        <a:latin typeface="Tahoma" pitchFamily="34" charset="0"/>
                        <a:cs typeface="Tahoma" pitchFamily="34" charset="0"/>
                      </a:endParaRPr>
                    </a:p>
                  </a:txBody>
                  <a:tcPr/>
                </a:tc>
              </a:tr>
              <a:tr h="556882">
                <a:tc>
                  <a:txBody>
                    <a:bodyPr/>
                    <a:lstStyle/>
                    <a:p>
                      <a:r>
                        <a:rPr lang="en-US" sz="1200" b="0" cap="none" spc="0" dirty="0" smtClean="0">
                          <a:ln>
                            <a:noFill/>
                          </a:ln>
                          <a:solidFill>
                            <a:schemeClr val="tx1"/>
                          </a:solidFill>
                          <a:effectLst/>
                          <a:latin typeface="Tahoma" pitchFamily="34" charset="0"/>
                          <a:cs typeface="Tahoma" pitchFamily="34" charset="0"/>
                        </a:rPr>
                        <a:t>Mar</a:t>
                      </a:r>
                      <a:r>
                        <a:rPr lang="en-US" sz="1200" b="0" cap="none" spc="0" baseline="0" dirty="0" smtClean="0">
                          <a:ln>
                            <a:noFill/>
                          </a:ln>
                          <a:solidFill>
                            <a:schemeClr val="tx1"/>
                          </a:solidFill>
                          <a:effectLst/>
                          <a:latin typeface="Tahoma" pitchFamily="34" charset="0"/>
                          <a:cs typeface="Tahoma" pitchFamily="34" charset="0"/>
                        </a:rPr>
                        <a:t> 15,2007</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HTIL arrives at a settlement with JV partner</a:t>
                      </a:r>
                      <a:r>
                        <a:rPr lang="en-US" sz="1200" b="0" cap="none" spc="0" baseline="0" dirty="0" smtClean="0">
                          <a:ln>
                            <a:noFill/>
                          </a:ln>
                          <a:solidFill>
                            <a:schemeClr val="tx1"/>
                          </a:solidFill>
                          <a:effectLst/>
                          <a:latin typeface="Tahoma" pitchFamily="34" charset="0"/>
                          <a:cs typeface="Tahoma" pitchFamily="34" charset="0"/>
                        </a:rPr>
                        <a:t> Essar, pays the latter $415mn. Essar agrees to support the Hutch – Vodafone deal.</a:t>
                      </a:r>
                      <a:endParaRPr lang="en-US" sz="1200" b="0" cap="none" spc="0" dirty="0">
                        <a:ln>
                          <a:noFill/>
                        </a:ln>
                        <a:solidFill>
                          <a:schemeClr val="tx1"/>
                        </a:solidFill>
                        <a:effectLst/>
                        <a:latin typeface="Tahoma" pitchFamily="34" charset="0"/>
                        <a:cs typeface="Tahoma" pitchFamily="34" charset="0"/>
                      </a:endParaRPr>
                    </a:p>
                  </a:txBody>
                  <a:tcPr/>
                </a:tc>
              </a:tr>
              <a:tr h="1002387">
                <a:tc>
                  <a:txBody>
                    <a:bodyPr/>
                    <a:lstStyle/>
                    <a:p>
                      <a:r>
                        <a:rPr lang="en-US" sz="1200" b="0" cap="none" spc="0" dirty="0" smtClean="0">
                          <a:ln>
                            <a:noFill/>
                          </a:ln>
                          <a:solidFill>
                            <a:schemeClr val="tx1"/>
                          </a:solidFill>
                          <a:effectLst/>
                          <a:latin typeface="Tahoma" pitchFamily="34" charset="0"/>
                          <a:cs typeface="Tahoma" pitchFamily="34" charset="0"/>
                        </a:rPr>
                        <a:t>Mar 15,2007</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The Joint Director  of Income Tax (International</a:t>
                      </a:r>
                      <a:r>
                        <a:rPr lang="en-US" sz="1200" b="0" cap="none" spc="0" baseline="0" dirty="0" smtClean="0">
                          <a:ln>
                            <a:noFill/>
                          </a:ln>
                          <a:solidFill>
                            <a:schemeClr val="tx1"/>
                          </a:solidFill>
                          <a:effectLst/>
                          <a:latin typeface="Tahoma" pitchFamily="34" charset="0"/>
                          <a:cs typeface="Tahoma" pitchFamily="34" charset="0"/>
                        </a:rPr>
                        <a:t> Taxation) issues a notice under section 133(6) of the Income Tax Act, 1961 to HEL seeking information regarding the sale of stake of the Hutchison group in HEL, including the Shareholders agreements and details of the transaction for acquisition of the share capital of CGP;</a:t>
                      </a:r>
                      <a:endParaRPr lang="en-US" sz="1200" b="0" cap="none" spc="0" dirty="0">
                        <a:ln>
                          <a:noFill/>
                        </a:ln>
                        <a:solidFill>
                          <a:schemeClr val="tx1"/>
                        </a:solidFill>
                        <a:effectLst/>
                        <a:latin typeface="Tahoma" pitchFamily="34" charset="0"/>
                        <a:cs typeface="Tahoma" pitchFamily="34" charset="0"/>
                      </a:endParaRPr>
                    </a:p>
                  </a:txBody>
                  <a:tcPr/>
                </a:tc>
              </a:tr>
              <a:tr h="556882">
                <a:tc>
                  <a:txBody>
                    <a:bodyPr/>
                    <a:lstStyle/>
                    <a:p>
                      <a:r>
                        <a:rPr lang="en-US" sz="1200" b="0" cap="none" spc="0" dirty="0" smtClean="0">
                          <a:ln>
                            <a:noFill/>
                          </a:ln>
                          <a:solidFill>
                            <a:schemeClr val="tx1"/>
                          </a:solidFill>
                          <a:effectLst/>
                          <a:latin typeface="Tahoma" pitchFamily="34" charset="0"/>
                          <a:cs typeface="Tahoma" pitchFamily="34" charset="0"/>
                        </a:rPr>
                        <a:t>Aug</a:t>
                      </a:r>
                      <a:r>
                        <a:rPr lang="en-US" sz="1200" b="0" cap="none" spc="0" baseline="0" dirty="0" smtClean="0">
                          <a:ln>
                            <a:noFill/>
                          </a:ln>
                          <a:solidFill>
                            <a:schemeClr val="tx1"/>
                          </a:solidFill>
                          <a:effectLst/>
                          <a:latin typeface="Tahoma" pitchFamily="34" charset="0"/>
                          <a:cs typeface="Tahoma" pitchFamily="34" charset="0"/>
                        </a:rPr>
                        <a:t>, 2007</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IT Department issues show-cause notice to VEL</a:t>
                      </a:r>
                      <a:r>
                        <a:rPr lang="en-US" sz="1200" b="0" cap="none" spc="0" baseline="0" dirty="0" smtClean="0">
                          <a:ln>
                            <a:noFill/>
                          </a:ln>
                          <a:solidFill>
                            <a:schemeClr val="tx1"/>
                          </a:solidFill>
                          <a:effectLst/>
                          <a:latin typeface="Tahoma" pitchFamily="34" charset="0"/>
                          <a:cs typeface="Tahoma" pitchFamily="34" charset="0"/>
                        </a:rPr>
                        <a:t> u/s 163(1) of the Income Tax Act, 1961 to explain why it should not be treated as a representative assesses of Vodafone International Holdings (VIH BV);</a:t>
                      </a:r>
                      <a:endParaRPr lang="en-US" sz="1200" b="0" cap="none" spc="0" dirty="0">
                        <a:ln>
                          <a:noFill/>
                        </a:ln>
                        <a:solidFill>
                          <a:schemeClr val="tx1"/>
                        </a:solidFill>
                        <a:effectLst/>
                        <a:latin typeface="Tahoma" pitchFamily="34" charset="0"/>
                        <a:cs typeface="Tahoma" pitchFamily="34" charset="0"/>
                      </a:endParaRPr>
                    </a:p>
                  </a:txBody>
                  <a:tcPr/>
                </a:tc>
              </a:tr>
              <a:tr h="556882">
                <a:tc>
                  <a:txBody>
                    <a:bodyPr/>
                    <a:lstStyle/>
                    <a:p>
                      <a:r>
                        <a:rPr lang="en-US" sz="1200" b="0" cap="none" spc="0" dirty="0" smtClean="0">
                          <a:ln>
                            <a:noFill/>
                          </a:ln>
                          <a:solidFill>
                            <a:schemeClr val="tx1"/>
                          </a:solidFill>
                          <a:effectLst/>
                          <a:latin typeface="Tahoma" pitchFamily="34" charset="0"/>
                          <a:cs typeface="Tahoma" pitchFamily="34" charset="0"/>
                        </a:rPr>
                        <a:t>Sept, 2007</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IT Departments issues notice</a:t>
                      </a:r>
                      <a:r>
                        <a:rPr lang="en-US" sz="1200" b="0" cap="none" spc="0" baseline="0" dirty="0" smtClean="0">
                          <a:ln>
                            <a:noFill/>
                          </a:ln>
                          <a:solidFill>
                            <a:schemeClr val="tx1"/>
                          </a:solidFill>
                          <a:effectLst/>
                          <a:latin typeface="Tahoma" pitchFamily="34" charset="0"/>
                          <a:cs typeface="Tahoma" pitchFamily="34" charset="0"/>
                        </a:rPr>
                        <a:t> u/s. 201(1) and 201(1A) to VIH BV to show cause as to why it should not be treated as an assessee in default for failure to withhold tax;</a:t>
                      </a:r>
                      <a:endParaRPr lang="en-US" sz="1200" b="0" cap="none" spc="0" dirty="0">
                        <a:ln>
                          <a:noFill/>
                        </a:ln>
                        <a:solidFill>
                          <a:schemeClr val="tx1"/>
                        </a:solidFill>
                        <a:effectLst/>
                        <a:latin typeface="Tahoma" pitchFamily="34" charset="0"/>
                        <a:cs typeface="Tahoma" pitchFamily="34" charset="0"/>
                      </a:endParaRPr>
                    </a:p>
                  </a:txBody>
                  <a:tcPr/>
                </a:tc>
              </a:tr>
            </a:tbl>
          </a:graphicData>
        </a:graphic>
      </p:graphicFrame>
      <p:sp>
        <p:nvSpPr>
          <p:cNvPr id="3" name="Slide Number Placeholder 5"/>
          <p:cNvSpPr>
            <a:spLocks noGrp="1"/>
          </p:cNvSpPr>
          <p:nvPr>
            <p:ph type="sldNum" sz="quarter" idx="12"/>
          </p:nvPr>
        </p:nvSpPr>
        <p:spPr>
          <a:xfrm>
            <a:off x="8174182" y="6248400"/>
            <a:ext cx="789708" cy="374073"/>
          </a:xfrm>
        </p:spPr>
        <p:txBody>
          <a:bodyPr/>
          <a:lstStyle/>
          <a:p>
            <a:pPr algn="ctr"/>
            <a:r>
              <a:rPr lang="en-US" sz="1400" dirty="0" smtClean="0"/>
              <a:t>3</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337626"/>
          <a:ext cx="8458200" cy="6340260"/>
        </p:xfrm>
        <a:graphic>
          <a:graphicData uri="http://schemas.openxmlformats.org/drawingml/2006/table">
            <a:tbl>
              <a:tblPr firstRow="1" bandRow="1">
                <a:tableStyleId>{5940675A-B579-460E-94D1-54222C63F5DA}</a:tableStyleId>
              </a:tblPr>
              <a:tblGrid>
                <a:gridCol w="1066800"/>
                <a:gridCol w="7391400"/>
              </a:tblGrid>
              <a:tr h="406427">
                <a:tc>
                  <a:txBody>
                    <a:bodyPr/>
                    <a:lstStyle/>
                    <a:p>
                      <a:r>
                        <a:rPr lang="en-US" sz="1200" b="0" cap="none" spc="0" dirty="0" smtClean="0">
                          <a:ln>
                            <a:noFill/>
                          </a:ln>
                          <a:solidFill>
                            <a:schemeClr val="tx1"/>
                          </a:solidFill>
                          <a:effectLst/>
                          <a:latin typeface="Tahoma" pitchFamily="34" charset="0"/>
                          <a:cs typeface="Tahoma" pitchFamily="34" charset="0"/>
                        </a:rPr>
                        <a:t>Oct, 2007</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Vodafone</a:t>
                      </a:r>
                      <a:r>
                        <a:rPr lang="en-US" sz="1200" b="0" cap="none" spc="0" baseline="0" dirty="0" smtClean="0">
                          <a:ln>
                            <a:noFill/>
                          </a:ln>
                          <a:solidFill>
                            <a:schemeClr val="tx1"/>
                          </a:solidFill>
                          <a:effectLst/>
                          <a:latin typeface="Tahoma" pitchFamily="34" charset="0"/>
                          <a:cs typeface="Tahoma" pitchFamily="34" charset="0"/>
                        </a:rPr>
                        <a:t> files a writ petition, orders Vodafone to submit relevant documents to IT Dept;</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Dec</a:t>
                      </a:r>
                      <a:r>
                        <a:rPr lang="en-US" sz="1200" b="0" cap="none" spc="0" baseline="0" dirty="0" smtClean="0">
                          <a:ln>
                            <a:noFill/>
                          </a:ln>
                          <a:solidFill>
                            <a:schemeClr val="tx1"/>
                          </a:solidFill>
                          <a:effectLst/>
                          <a:latin typeface="Tahoma" pitchFamily="34" charset="0"/>
                          <a:cs typeface="Tahoma" pitchFamily="34" charset="0"/>
                        </a:rPr>
                        <a:t>, 2008</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Bombay</a:t>
                      </a:r>
                      <a:r>
                        <a:rPr lang="en-US" sz="1200" b="0" cap="none" spc="0" baseline="0" dirty="0" smtClean="0">
                          <a:ln>
                            <a:noFill/>
                          </a:ln>
                          <a:solidFill>
                            <a:schemeClr val="tx1"/>
                          </a:solidFill>
                          <a:effectLst/>
                          <a:latin typeface="Tahoma" pitchFamily="34" charset="0"/>
                          <a:cs typeface="Tahoma" pitchFamily="34" charset="0"/>
                        </a:rPr>
                        <a:t> HC quashes writ petition, orders Vodafone to submit relevant documents to IT Dept’</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Dec, 2008</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Vodafone files SLP in Supreme Court against Bombay</a:t>
                      </a:r>
                      <a:r>
                        <a:rPr lang="en-US" sz="1200" b="0" cap="none" spc="0" baseline="0" dirty="0" smtClean="0">
                          <a:ln>
                            <a:noFill/>
                          </a:ln>
                          <a:solidFill>
                            <a:schemeClr val="tx1"/>
                          </a:solidFill>
                          <a:effectLst/>
                          <a:latin typeface="Tahoma" pitchFamily="34" charset="0"/>
                          <a:cs typeface="Tahoma" pitchFamily="34" charset="0"/>
                        </a:rPr>
                        <a:t> HC Order;</a:t>
                      </a:r>
                      <a:endParaRPr lang="en-US" sz="1200" b="0" cap="none" spc="0" dirty="0">
                        <a:ln>
                          <a:noFill/>
                        </a:ln>
                        <a:solidFill>
                          <a:schemeClr val="tx1"/>
                        </a:solidFill>
                        <a:effectLst/>
                        <a:latin typeface="Tahoma" pitchFamily="34" charset="0"/>
                        <a:cs typeface="Tahoma" pitchFamily="34" charset="0"/>
                      </a:endParaRPr>
                    </a:p>
                  </a:txBody>
                  <a:tcPr/>
                </a:tc>
              </a:tr>
              <a:tr h="487712">
                <a:tc>
                  <a:txBody>
                    <a:bodyPr/>
                    <a:lstStyle/>
                    <a:p>
                      <a:r>
                        <a:rPr lang="en-US" sz="1200" b="0" cap="none" spc="0" dirty="0" smtClean="0">
                          <a:ln>
                            <a:noFill/>
                          </a:ln>
                          <a:solidFill>
                            <a:schemeClr val="tx1"/>
                          </a:solidFill>
                          <a:effectLst/>
                          <a:latin typeface="Tahoma" pitchFamily="34" charset="0"/>
                          <a:cs typeface="Tahoma" pitchFamily="34" charset="0"/>
                        </a:rPr>
                        <a:t>Jan, 2009</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Supreme</a:t>
                      </a:r>
                      <a:r>
                        <a:rPr lang="en-US" sz="1200" b="0" cap="none" spc="0" baseline="0" dirty="0" smtClean="0">
                          <a:ln>
                            <a:noFill/>
                          </a:ln>
                          <a:solidFill>
                            <a:schemeClr val="tx1"/>
                          </a:solidFill>
                          <a:effectLst/>
                          <a:latin typeface="Tahoma" pitchFamily="34" charset="0"/>
                          <a:cs typeface="Tahoma" pitchFamily="34" charset="0"/>
                        </a:rPr>
                        <a:t> Court dismisses SLP, orders that tax department first pass an order on jurisdiction issue, against which Vodafone can approach the Bombay HC;</a:t>
                      </a:r>
                      <a:endParaRPr lang="en-US" sz="1200" b="0" cap="none" spc="0" dirty="0">
                        <a:ln>
                          <a:noFill/>
                        </a:ln>
                        <a:solidFill>
                          <a:schemeClr val="tx1"/>
                        </a:solidFill>
                        <a:effectLst/>
                        <a:latin typeface="Tahoma" pitchFamily="34" charset="0"/>
                        <a:cs typeface="Tahoma" pitchFamily="34" charset="0"/>
                      </a:endParaRPr>
                    </a:p>
                  </a:txBody>
                  <a:tcPr/>
                </a:tc>
              </a:tr>
              <a:tr h="487712">
                <a:tc>
                  <a:txBody>
                    <a:bodyPr/>
                    <a:lstStyle/>
                    <a:p>
                      <a:r>
                        <a:rPr lang="en-US" sz="1200" b="0" cap="none" spc="0" dirty="0" smtClean="0">
                          <a:ln>
                            <a:noFill/>
                          </a:ln>
                          <a:solidFill>
                            <a:schemeClr val="tx1"/>
                          </a:solidFill>
                          <a:effectLst/>
                          <a:latin typeface="Tahoma" pitchFamily="34" charset="0"/>
                          <a:cs typeface="Tahoma" pitchFamily="34" charset="0"/>
                        </a:rPr>
                        <a:t>May, 2010</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IT Dept issues</a:t>
                      </a:r>
                      <a:r>
                        <a:rPr lang="en-US" sz="1200" b="0" cap="none" spc="0" baseline="0" dirty="0" smtClean="0">
                          <a:ln>
                            <a:noFill/>
                          </a:ln>
                          <a:solidFill>
                            <a:schemeClr val="tx1"/>
                          </a:solidFill>
                          <a:effectLst/>
                          <a:latin typeface="Tahoma" pitchFamily="34" charset="0"/>
                          <a:cs typeface="Tahoma" pitchFamily="34" charset="0"/>
                        </a:rPr>
                        <a:t> 763 pages final order, claiming jurisdiction to tax the deal. It calculates a liability of around Rs. 12000 Cr;</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June, 2010</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Vodafone files a writ petition in Bombay</a:t>
                      </a:r>
                      <a:r>
                        <a:rPr lang="en-US" sz="1200" b="0" cap="none" spc="0" baseline="0" dirty="0" smtClean="0">
                          <a:ln>
                            <a:noFill/>
                          </a:ln>
                          <a:solidFill>
                            <a:schemeClr val="tx1"/>
                          </a:solidFill>
                          <a:effectLst/>
                          <a:latin typeface="Tahoma" pitchFamily="34" charset="0"/>
                          <a:cs typeface="Tahoma" pitchFamily="34" charset="0"/>
                        </a:rPr>
                        <a:t> HC challenging the IT Department’s final order of May 2010;</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Sep, 2010</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Bombay HC again rules</a:t>
                      </a:r>
                      <a:r>
                        <a:rPr lang="en-US" sz="1200" b="0" cap="none" spc="0" baseline="0" dirty="0" smtClean="0">
                          <a:ln>
                            <a:noFill/>
                          </a:ln>
                          <a:solidFill>
                            <a:schemeClr val="tx1"/>
                          </a:solidFill>
                          <a:effectLst/>
                          <a:latin typeface="Tahoma" pitchFamily="34" charset="0"/>
                          <a:cs typeface="Tahoma" pitchFamily="34" charset="0"/>
                        </a:rPr>
                        <a:t> in </a:t>
                      </a:r>
                      <a:r>
                        <a:rPr lang="en-US" sz="1200" b="0" cap="none" spc="0" baseline="0" dirty="0" err="1" smtClean="0">
                          <a:ln>
                            <a:noFill/>
                          </a:ln>
                          <a:solidFill>
                            <a:schemeClr val="tx1"/>
                          </a:solidFill>
                          <a:effectLst/>
                          <a:latin typeface="Tahoma" pitchFamily="34" charset="0"/>
                          <a:cs typeface="Tahoma" pitchFamily="34" charset="0"/>
                        </a:rPr>
                        <a:t>favour</a:t>
                      </a:r>
                      <a:r>
                        <a:rPr lang="en-US" sz="1200" b="0" cap="none" spc="0" baseline="0" dirty="0" smtClean="0">
                          <a:ln>
                            <a:noFill/>
                          </a:ln>
                          <a:solidFill>
                            <a:schemeClr val="tx1"/>
                          </a:solidFill>
                          <a:effectLst/>
                          <a:latin typeface="Tahoma" pitchFamily="34" charset="0"/>
                          <a:cs typeface="Tahoma" pitchFamily="34" charset="0"/>
                        </a:rPr>
                        <a:t> of IT Dept, says the target company at all times was HEL;</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Oct,</a:t>
                      </a:r>
                      <a:r>
                        <a:rPr lang="en-US" sz="1200" b="0" cap="none" spc="0" baseline="0" dirty="0" smtClean="0">
                          <a:ln>
                            <a:noFill/>
                          </a:ln>
                          <a:solidFill>
                            <a:schemeClr val="tx1"/>
                          </a:solidFill>
                          <a:effectLst/>
                          <a:latin typeface="Tahoma" pitchFamily="34" charset="0"/>
                          <a:cs typeface="Tahoma" pitchFamily="34" charset="0"/>
                        </a:rPr>
                        <a:t> 2010</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IT Dept fixes liability of</a:t>
                      </a:r>
                      <a:r>
                        <a:rPr lang="en-US" sz="1200" b="0" cap="none" spc="0" baseline="0" dirty="0" smtClean="0">
                          <a:ln>
                            <a:noFill/>
                          </a:ln>
                          <a:solidFill>
                            <a:schemeClr val="tx1"/>
                          </a:solidFill>
                          <a:effectLst/>
                          <a:latin typeface="Tahoma" pitchFamily="34" charset="0"/>
                          <a:cs typeface="Tahoma" pitchFamily="34" charset="0"/>
                        </a:rPr>
                        <a:t> Rs. 11,297 </a:t>
                      </a:r>
                      <a:r>
                        <a:rPr lang="en-US" sz="1200" b="0" cap="none" spc="0" baseline="0" dirty="0" err="1" smtClean="0">
                          <a:ln>
                            <a:noFill/>
                          </a:ln>
                          <a:solidFill>
                            <a:schemeClr val="tx1"/>
                          </a:solidFill>
                          <a:effectLst/>
                          <a:latin typeface="Tahoma" pitchFamily="34" charset="0"/>
                          <a:cs typeface="Tahoma" pitchFamily="34" charset="0"/>
                        </a:rPr>
                        <a:t>Crore</a:t>
                      </a:r>
                      <a:r>
                        <a:rPr lang="en-US" sz="1200" b="0" cap="none" spc="0" baseline="0" dirty="0" smtClean="0">
                          <a:ln>
                            <a:noFill/>
                          </a:ln>
                          <a:solidFill>
                            <a:schemeClr val="tx1"/>
                          </a:solidFill>
                          <a:effectLst/>
                          <a:latin typeface="Tahoma" pitchFamily="34" charset="0"/>
                          <a:cs typeface="Tahoma" pitchFamily="34" charset="0"/>
                        </a:rPr>
                        <a:t>;</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Nov, 2010</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SC directs Vodafone to deposit Rs. 2500</a:t>
                      </a:r>
                      <a:r>
                        <a:rPr lang="en-US" sz="1200" b="0" cap="none" spc="0" baseline="0" dirty="0" smtClean="0">
                          <a:ln>
                            <a:noFill/>
                          </a:ln>
                          <a:solidFill>
                            <a:schemeClr val="tx1"/>
                          </a:solidFill>
                          <a:effectLst/>
                          <a:latin typeface="Tahoma" pitchFamily="34" charset="0"/>
                          <a:cs typeface="Tahoma" pitchFamily="34" charset="0"/>
                        </a:rPr>
                        <a:t> Cr and provide bank guarantee for Rs. 8500 Cr;</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March,2011</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IT Dept issues penalty notice u/s.271C to Vodafone for failure</a:t>
                      </a:r>
                      <a:r>
                        <a:rPr lang="en-US" sz="1200" b="0" cap="none" spc="0" baseline="0" dirty="0" smtClean="0">
                          <a:ln>
                            <a:noFill/>
                          </a:ln>
                          <a:solidFill>
                            <a:schemeClr val="tx1"/>
                          </a:solidFill>
                          <a:effectLst/>
                          <a:latin typeface="Tahoma" pitchFamily="34" charset="0"/>
                          <a:cs typeface="Tahoma" pitchFamily="34" charset="0"/>
                        </a:rPr>
                        <a:t> to deduct tax at source;</a:t>
                      </a:r>
                      <a:endParaRPr lang="en-US" sz="1200" b="0" cap="none" spc="0" dirty="0">
                        <a:ln>
                          <a:noFill/>
                        </a:ln>
                        <a:solidFill>
                          <a:schemeClr val="tx1"/>
                        </a:solidFill>
                        <a:effectLst/>
                        <a:latin typeface="Tahoma" pitchFamily="34" charset="0"/>
                        <a:cs typeface="Tahoma" pitchFamily="34" charset="0"/>
                      </a:endParaRPr>
                    </a:p>
                  </a:txBody>
                  <a:tcPr/>
                </a:tc>
              </a:tr>
              <a:tr h="487712">
                <a:tc>
                  <a:txBody>
                    <a:bodyPr/>
                    <a:lstStyle/>
                    <a:p>
                      <a:r>
                        <a:rPr lang="en-US" sz="1200" b="0" cap="none" spc="0" dirty="0" smtClean="0">
                          <a:ln>
                            <a:noFill/>
                          </a:ln>
                          <a:solidFill>
                            <a:schemeClr val="tx1"/>
                          </a:solidFill>
                          <a:effectLst/>
                          <a:latin typeface="Tahoma" pitchFamily="34" charset="0"/>
                          <a:cs typeface="Tahoma" pitchFamily="34" charset="0"/>
                        </a:rPr>
                        <a:t>April,2011</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Vodafone files SLP in Supreme Court</a:t>
                      </a:r>
                      <a:r>
                        <a:rPr lang="en-US" sz="1200" b="0" cap="none" spc="0" baseline="0" dirty="0" smtClean="0">
                          <a:ln>
                            <a:noFill/>
                          </a:ln>
                          <a:solidFill>
                            <a:schemeClr val="tx1"/>
                          </a:solidFill>
                          <a:effectLst/>
                          <a:latin typeface="Tahoma" pitchFamily="34" charset="0"/>
                          <a:cs typeface="Tahoma" pitchFamily="34" charset="0"/>
                        </a:rPr>
                        <a:t> against penalty notice. SC Orders IT dept to pass penalty order, but not to enforce it;</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May,</a:t>
                      </a:r>
                      <a:r>
                        <a:rPr lang="en-US" sz="1200" b="0" cap="none" spc="0" baseline="0" dirty="0" smtClean="0">
                          <a:ln>
                            <a:noFill/>
                          </a:ln>
                          <a:solidFill>
                            <a:schemeClr val="tx1"/>
                          </a:solidFill>
                          <a:effectLst/>
                          <a:latin typeface="Tahoma" pitchFamily="34" charset="0"/>
                          <a:cs typeface="Tahoma" pitchFamily="34" charset="0"/>
                        </a:rPr>
                        <a:t> 2011</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IT</a:t>
                      </a:r>
                      <a:r>
                        <a:rPr lang="en-US" sz="1200" b="0" cap="none" spc="0" baseline="0" dirty="0" smtClean="0">
                          <a:ln>
                            <a:noFill/>
                          </a:ln>
                          <a:solidFill>
                            <a:schemeClr val="tx1"/>
                          </a:solidFill>
                          <a:effectLst/>
                          <a:latin typeface="Tahoma" pitchFamily="34" charset="0"/>
                          <a:cs typeface="Tahoma" pitchFamily="34" charset="0"/>
                        </a:rPr>
                        <a:t> Department passes Rs. 7900 Cr penalty order on Vodafone</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Aug 2,2011</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Supreme Court proceedings begin;</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Oct</a:t>
                      </a:r>
                      <a:r>
                        <a:rPr lang="en-US" sz="1200" b="0" cap="none" spc="0" baseline="0" dirty="0" smtClean="0">
                          <a:ln>
                            <a:noFill/>
                          </a:ln>
                          <a:solidFill>
                            <a:schemeClr val="tx1"/>
                          </a:solidFill>
                          <a:effectLst/>
                          <a:latin typeface="Tahoma" pitchFamily="34" charset="0"/>
                          <a:cs typeface="Tahoma" pitchFamily="34" charset="0"/>
                        </a:rPr>
                        <a:t> 13,2011</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Supreme Court proceedings</a:t>
                      </a:r>
                      <a:r>
                        <a:rPr lang="en-US" sz="1200" b="0" cap="none" spc="0" baseline="0" dirty="0" smtClean="0">
                          <a:ln>
                            <a:noFill/>
                          </a:ln>
                          <a:solidFill>
                            <a:schemeClr val="tx1"/>
                          </a:solidFill>
                          <a:effectLst/>
                          <a:latin typeface="Tahoma" pitchFamily="34" charset="0"/>
                          <a:cs typeface="Tahoma" pitchFamily="34" charset="0"/>
                        </a:rPr>
                        <a:t> conclude, judgment awaited.</a:t>
                      </a:r>
                      <a:endParaRPr lang="en-US" sz="1200" b="0" cap="none" spc="0" dirty="0">
                        <a:ln>
                          <a:noFill/>
                        </a:ln>
                        <a:solidFill>
                          <a:schemeClr val="tx1"/>
                        </a:solidFill>
                        <a:effectLst/>
                        <a:latin typeface="Tahoma" pitchFamily="34" charset="0"/>
                        <a:cs typeface="Tahoma" pitchFamily="34" charset="0"/>
                      </a:endParaRPr>
                    </a:p>
                  </a:txBody>
                  <a:tcPr/>
                </a:tc>
              </a:tr>
              <a:tr h="406427">
                <a:tc>
                  <a:txBody>
                    <a:bodyPr/>
                    <a:lstStyle/>
                    <a:p>
                      <a:r>
                        <a:rPr lang="en-US" sz="1200" b="0" cap="none" spc="0" dirty="0" smtClean="0">
                          <a:ln>
                            <a:noFill/>
                          </a:ln>
                          <a:solidFill>
                            <a:schemeClr val="tx1"/>
                          </a:solidFill>
                          <a:effectLst/>
                          <a:latin typeface="Tahoma" pitchFamily="34" charset="0"/>
                          <a:cs typeface="Tahoma" pitchFamily="34" charset="0"/>
                        </a:rPr>
                        <a:t>Jan 20, 2012</a:t>
                      </a:r>
                      <a:endParaRPr lang="en-US" sz="1200" b="0" cap="none" spc="0" dirty="0">
                        <a:ln>
                          <a:noFill/>
                        </a:ln>
                        <a:solidFill>
                          <a:schemeClr val="tx1"/>
                        </a:solidFill>
                        <a:effectLst/>
                        <a:latin typeface="Tahoma" pitchFamily="34" charset="0"/>
                        <a:cs typeface="Tahoma" pitchFamily="34" charset="0"/>
                      </a:endParaRPr>
                    </a:p>
                  </a:txBody>
                  <a:tcPr/>
                </a:tc>
                <a:tc>
                  <a:txBody>
                    <a:bodyPr/>
                    <a:lstStyle/>
                    <a:p>
                      <a:r>
                        <a:rPr lang="en-US" sz="1200" b="0" cap="none" spc="0" dirty="0" smtClean="0">
                          <a:ln>
                            <a:noFill/>
                          </a:ln>
                          <a:solidFill>
                            <a:schemeClr val="tx1"/>
                          </a:solidFill>
                          <a:effectLst/>
                          <a:latin typeface="Tahoma" pitchFamily="34" charset="0"/>
                          <a:cs typeface="Tahoma" pitchFamily="34" charset="0"/>
                        </a:rPr>
                        <a:t>Finally Supreme</a:t>
                      </a:r>
                      <a:r>
                        <a:rPr lang="en-US" sz="1200" b="0" cap="none" spc="0" baseline="0" dirty="0" smtClean="0">
                          <a:ln>
                            <a:noFill/>
                          </a:ln>
                          <a:solidFill>
                            <a:schemeClr val="tx1"/>
                          </a:solidFill>
                          <a:effectLst/>
                          <a:latin typeface="Tahoma" pitchFamily="34" charset="0"/>
                          <a:cs typeface="Tahoma" pitchFamily="34" charset="0"/>
                        </a:rPr>
                        <a:t> Court  handed  down judgments.</a:t>
                      </a:r>
                      <a:endParaRPr lang="en-US" sz="1200" b="0" cap="none" spc="0" dirty="0">
                        <a:ln>
                          <a:noFill/>
                        </a:ln>
                        <a:solidFill>
                          <a:schemeClr val="tx1"/>
                        </a:solidFill>
                        <a:effectLst/>
                        <a:latin typeface="Tahoma" pitchFamily="34" charset="0"/>
                        <a:cs typeface="Tahoma" pitchFamily="34" charset="0"/>
                      </a:endParaRPr>
                    </a:p>
                  </a:txBody>
                  <a:tcPr/>
                </a:tc>
              </a:tr>
            </a:tbl>
          </a:graphicData>
        </a:graphic>
      </p:graphicFrame>
      <p:sp>
        <p:nvSpPr>
          <p:cNvPr id="3" name="Slide Number Placeholder 5"/>
          <p:cNvSpPr>
            <a:spLocks noGrp="1"/>
          </p:cNvSpPr>
          <p:nvPr>
            <p:ph type="sldNum" sz="quarter" idx="12"/>
          </p:nvPr>
        </p:nvSpPr>
        <p:spPr>
          <a:xfrm>
            <a:off x="8174182" y="6248400"/>
            <a:ext cx="789708" cy="374073"/>
          </a:xfrm>
        </p:spPr>
        <p:txBody>
          <a:bodyPr/>
          <a:lstStyle/>
          <a:p>
            <a:pPr algn="ctr"/>
            <a:r>
              <a:rPr lang="en-US" sz="1400" dirty="0"/>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0914" y="1575582"/>
            <a:ext cx="7620000" cy="4247317"/>
          </a:xfrm>
          <a:prstGeom prst="rect">
            <a:avLst/>
          </a:prstGeom>
          <a:noFill/>
        </p:spPr>
        <p:txBody>
          <a:bodyPr wrap="square" rtlCol="0">
            <a:spAutoFit/>
          </a:bodyPr>
          <a:lstStyle/>
          <a:p>
            <a:pPr algn="just">
              <a:lnSpc>
                <a:spcPct val="150000"/>
              </a:lnSpc>
              <a:buFont typeface="Arial" pitchFamily="34" charset="0"/>
              <a:buChar char="•"/>
            </a:pPr>
            <a:r>
              <a:rPr lang="en-US" sz="1800" dirty="0" smtClean="0">
                <a:latin typeface="+mj-lt"/>
              </a:rPr>
              <a:t> 	B.V. Vodafone International Holdings (Vodafone) bought 	100% shares of CGP Investments (Holdings) Ltd. (CGP) from 	Hutchinson group, Hong Kong (HTIL).</a:t>
            </a:r>
          </a:p>
          <a:p>
            <a:pPr algn="just">
              <a:lnSpc>
                <a:spcPct val="150000"/>
              </a:lnSpc>
              <a:buFont typeface="Arial" pitchFamily="34" charset="0"/>
              <a:buChar char="•"/>
            </a:pPr>
            <a:r>
              <a:rPr lang="en-US" sz="1800" dirty="0" smtClean="0">
                <a:latin typeface="+mj-lt"/>
              </a:rPr>
              <a:t> 	CGP held 67% stake in Hutch Essar (India) Ltd. (Hutch)</a:t>
            </a:r>
          </a:p>
          <a:p>
            <a:pPr algn="just">
              <a:lnSpc>
                <a:spcPct val="150000"/>
              </a:lnSpc>
              <a:buFont typeface="Arial" pitchFamily="34" charset="0"/>
              <a:buChar char="•"/>
            </a:pPr>
            <a:r>
              <a:rPr lang="en-US" sz="1800" dirty="0" smtClean="0">
                <a:latin typeface="+mj-lt"/>
              </a:rPr>
              <a:t> 	 While making payment to HTIL, Vodafone did not 	deducted tax at source.</a:t>
            </a:r>
          </a:p>
          <a:p>
            <a:pPr algn="just">
              <a:lnSpc>
                <a:spcPct val="150000"/>
              </a:lnSpc>
              <a:buFont typeface="Arial" pitchFamily="34" charset="0"/>
              <a:buChar char="•"/>
            </a:pPr>
            <a:r>
              <a:rPr lang="en-US" sz="1800" dirty="0" smtClean="0">
                <a:latin typeface="+mj-lt"/>
              </a:rPr>
              <a:t>  	Basic Questions of Chargeability (against Vodafone)</a:t>
            </a:r>
          </a:p>
          <a:p>
            <a:pPr algn="just">
              <a:lnSpc>
                <a:spcPct val="150000"/>
              </a:lnSpc>
            </a:pPr>
            <a:r>
              <a:rPr lang="en-US" sz="1800" dirty="0" smtClean="0">
                <a:latin typeface="+mj-lt"/>
              </a:rPr>
              <a:t>     		- Lifting of Corporate Veil.</a:t>
            </a:r>
          </a:p>
          <a:p>
            <a:pPr algn="just">
              <a:lnSpc>
                <a:spcPct val="150000"/>
              </a:lnSpc>
            </a:pPr>
            <a:r>
              <a:rPr lang="en-US" sz="1800" dirty="0" smtClean="0">
                <a:latin typeface="+mj-lt"/>
              </a:rPr>
              <a:t>     		- Transfer of underlying asset in India.</a:t>
            </a:r>
          </a:p>
          <a:p>
            <a:pPr algn="just">
              <a:lnSpc>
                <a:spcPct val="150000"/>
              </a:lnSpc>
            </a:pPr>
            <a:r>
              <a:rPr lang="en-US" sz="1800" dirty="0" smtClean="0">
                <a:latin typeface="+mj-lt"/>
              </a:rPr>
              <a:t>     		- Relinquishment of rights in India.</a:t>
            </a:r>
            <a:endParaRPr lang="en-US" sz="1800" dirty="0">
              <a:latin typeface="+mj-lt"/>
            </a:endParaRPr>
          </a:p>
        </p:txBody>
      </p:sp>
      <p:sp>
        <p:nvSpPr>
          <p:cNvPr id="3" name="Rectangle 12"/>
          <p:cNvSpPr txBox="1">
            <a:spLocks noChangeArrowheads="1"/>
          </p:cNvSpPr>
          <p:nvPr/>
        </p:nvSpPr>
        <p:spPr>
          <a:xfrm>
            <a:off x="576776" y="215900"/>
            <a:ext cx="7723162" cy="1008063"/>
          </a:xfrm>
          <a:prstGeom prst="rect">
            <a:avLst/>
          </a:prstGeom>
          <a:noFill/>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30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a:t>
            </a:r>
            <a:r>
              <a:rPr lang="en-US" sz="3600" b="1" kern="0" spc="300" dirty="0" err="1" smtClean="0">
                <a:solidFill>
                  <a:srgbClr val="FF0000"/>
                </a:solidFill>
                <a:latin typeface="+mj-lt"/>
                <a:ea typeface="+mj-ea"/>
                <a:cs typeface="+mj-cs"/>
              </a:rPr>
              <a:t>Backgrouund</a:t>
            </a:r>
            <a:endParaRPr kumimoji="0" lang="en-US" sz="3600" b="1" u="none" strike="noStrike" kern="0" cap="none" spc="300" normalizeH="0" baseline="0" noProof="0" dirty="0" smtClean="0">
              <a:ln>
                <a:noFill/>
              </a:ln>
              <a:solidFill>
                <a:srgbClr val="FF0000"/>
              </a:solidFill>
              <a:uLnTx/>
              <a:uFillTx/>
              <a:latin typeface="+mj-lt"/>
              <a:ea typeface="+mj-ea"/>
              <a:cs typeface="+mj-cs"/>
            </a:endParaRPr>
          </a:p>
        </p:txBody>
      </p:sp>
      <p:sp>
        <p:nvSpPr>
          <p:cNvPr id="4" name="Slide Number Placeholder 5"/>
          <p:cNvSpPr>
            <a:spLocks noGrp="1"/>
          </p:cNvSpPr>
          <p:nvPr>
            <p:ph type="sldNum" sz="quarter" idx="12"/>
          </p:nvPr>
        </p:nvSpPr>
        <p:spPr>
          <a:xfrm>
            <a:off x="8174182" y="6248400"/>
            <a:ext cx="789708" cy="374073"/>
          </a:xfrm>
        </p:spPr>
        <p:txBody>
          <a:bodyPr/>
          <a:lstStyle/>
          <a:p>
            <a:pPr algn="ctr"/>
            <a:r>
              <a:rPr lang="en-US" sz="1400" dirty="0"/>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0"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sp>
        <p:nvSpPr>
          <p:cNvPr id="68623" name="Rectangle 15"/>
          <p:cNvSpPr>
            <a:spLocks noGrp="1" noChangeArrowheads="1"/>
          </p:cNvSpPr>
          <p:nvPr>
            <p:ph type="body" sz="half" idx="1"/>
          </p:nvPr>
        </p:nvSpPr>
        <p:spPr>
          <a:xfrm>
            <a:off x="379828" y="1449388"/>
            <a:ext cx="4881147" cy="4751387"/>
          </a:xfrm>
        </p:spPr>
        <p:txBody>
          <a:bodyPr/>
          <a:lstStyle/>
          <a:p>
            <a:pPr algn="just"/>
            <a:r>
              <a:rPr lang="en-US" sz="1800" i="1" dirty="0" smtClean="0"/>
              <a:t>Vodafone was not required to withhold tax from the payments made to HTIL.</a:t>
            </a:r>
          </a:p>
          <a:p>
            <a:pPr algn="just"/>
            <a:endParaRPr lang="en-US" sz="1800" i="1" dirty="0" smtClean="0"/>
          </a:p>
          <a:p>
            <a:pPr algn="just"/>
            <a:endParaRPr lang="en-US" sz="1800" i="1" dirty="0" smtClean="0"/>
          </a:p>
          <a:p>
            <a:pPr algn="just"/>
            <a:r>
              <a:rPr lang="en-US" sz="1800" i="1" dirty="0" smtClean="0"/>
              <a:t>Offshore transaction of acquisition of shares of CGP by Vodafone International Holdings BV (VIH) from HTIL was bonafied structured foreign direct investment (FDI) investment in India, Which fell outside India’s Revenue’s territorial tax jurisdiction and hence transaction was not taxable </a:t>
            </a:r>
            <a:r>
              <a:rPr lang="en-US" sz="1800" dirty="0" smtClean="0"/>
              <a:t> </a:t>
            </a:r>
            <a:endParaRPr lang="en-US" sz="1800" dirty="0"/>
          </a:p>
        </p:txBody>
      </p:sp>
      <p:pic>
        <p:nvPicPr>
          <p:cNvPr id="11" name="ClipArt Placeholder 7" descr="Tax-Evasion-Images-Pictures.jpg"/>
          <p:cNvPicPr>
            <a:picLocks noGrp="1" noChangeAspect="1"/>
          </p:cNvPicPr>
          <p:nvPr>
            <p:ph type="clipArt" sz="half" idx="2"/>
          </p:nvPr>
        </p:nvPicPr>
        <p:blipFill>
          <a:blip r:embed="rId3" cstate="print"/>
          <a:stretch>
            <a:fillRect/>
          </a:stretch>
        </p:blipFill>
        <p:spPr>
          <a:xfrm>
            <a:off x="5613009" y="1580332"/>
            <a:ext cx="2816261" cy="1647825"/>
          </a:xfrm>
          <a:ln>
            <a:solidFill>
              <a:schemeClr val="tx1"/>
            </a:solidFill>
          </a:ln>
        </p:spPr>
      </p:pic>
      <p:pic>
        <p:nvPicPr>
          <p:cNvPr id="12" name="ClipArt Placeholder 7" descr="caselaw.jpg"/>
          <p:cNvPicPr>
            <a:picLocks noChangeAspect="1"/>
          </p:cNvPicPr>
          <p:nvPr/>
        </p:nvPicPr>
        <p:blipFill>
          <a:blip r:embed="rId4" cstate="print"/>
          <a:stretch>
            <a:fillRect/>
          </a:stretch>
        </p:blipFill>
        <p:spPr bwMode="auto">
          <a:xfrm>
            <a:off x="5641146" y="3460648"/>
            <a:ext cx="2771334" cy="1913206"/>
          </a:xfrm>
          <a:prstGeom prst="rect">
            <a:avLst/>
          </a:prstGeom>
          <a:noFill/>
          <a:ln w="9525">
            <a:solidFill>
              <a:schemeClr val="tx1"/>
            </a:solidFill>
            <a:miter lim="800000"/>
            <a:headEnd/>
            <a:tailEnd/>
          </a:ln>
          <a:effectLst/>
        </p:spPr>
      </p:pic>
      <p:sp>
        <p:nvSpPr>
          <p:cNvPr id="13" name="Slide Number Placeholder 5"/>
          <p:cNvSpPr>
            <a:spLocks noGrp="1"/>
          </p:cNvSpPr>
          <p:nvPr>
            <p:ph type="sldNum" sz="quarter" idx="12"/>
          </p:nvPr>
        </p:nvSpPr>
        <p:spPr>
          <a:xfrm>
            <a:off x="8174182" y="6248400"/>
            <a:ext cx="789708" cy="374073"/>
          </a:xfrm>
        </p:spPr>
        <p:txBody>
          <a:bodyPr/>
          <a:lstStyle/>
          <a:p>
            <a:pPr algn="ctr"/>
            <a:r>
              <a:rPr lang="en-US" sz="1400" dirty="0" smtClean="0"/>
              <a:t>6</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751387"/>
          </a:xfrm>
        </p:spPr>
        <p:txBody>
          <a:bodyPr/>
          <a:lstStyle/>
          <a:p>
            <a:pPr algn="just"/>
            <a:r>
              <a:rPr lang="en-US" sz="1800" dirty="0" smtClean="0"/>
              <a:t>The Important Principles of Law enunciated by the Supreme Court in arriving at the following conclusion are as below :</a:t>
            </a:r>
          </a:p>
          <a:p>
            <a:pPr algn="just">
              <a:buAutoNum type="alphaUcParenBoth"/>
            </a:pPr>
            <a:r>
              <a:rPr lang="en-US" sz="1800" b="1" dirty="0" smtClean="0"/>
              <a:t> </a:t>
            </a:r>
            <a:r>
              <a:rPr lang="en-US" sz="1800" b="1" i="1" u="sng" dirty="0" smtClean="0"/>
              <a:t>TAX AVAOIDANCE/ EVASION </a:t>
            </a:r>
          </a:p>
          <a:p>
            <a:pPr algn="just">
              <a:buNone/>
            </a:pPr>
            <a:r>
              <a:rPr lang="en-US" sz="1800" b="1" i="1" dirty="0"/>
              <a:t> </a:t>
            </a:r>
            <a:r>
              <a:rPr lang="en-US" sz="1800" b="1" i="1" dirty="0" smtClean="0"/>
              <a:t>     </a:t>
            </a:r>
            <a:r>
              <a:rPr lang="en-US" sz="1800" b="1" i="1" u="sng" dirty="0" smtClean="0"/>
              <a:t>AZADI BACHAO ANDOLAN Vs. </a:t>
            </a:r>
          </a:p>
          <a:p>
            <a:pPr algn="just">
              <a:buNone/>
            </a:pPr>
            <a:r>
              <a:rPr lang="en-US" sz="1800" b="1" i="1" dirty="0"/>
              <a:t> </a:t>
            </a:r>
            <a:r>
              <a:rPr lang="en-US" sz="1800" b="1" i="1" dirty="0" smtClean="0"/>
              <a:t>     </a:t>
            </a:r>
            <a:r>
              <a:rPr lang="en-US" sz="1800" b="1" i="1" u="sng" dirty="0" smtClean="0"/>
              <a:t>McDowell :</a:t>
            </a:r>
          </a:p>
          <a:p>
            <a:pPr algn="just">
              <a:buNone/>
            </a:pPr>
            <a:r>
              <a:rPr lang="en-US" sz="1800" b="1" dirty="0"/>
              <a:t>	</a:t>
            </a:r>
            <a:r>
              <a:rPr lang="en-US" sz="1800" dirty="0" smtClean="0"/>
              <a:t>Supreme Court in Vodafone’s case dealing with the contention raised on behalf of the Revenue that the decision in case of </a:t>
            </a:r>
            <a:r>
              <a:rPr lang="en-US" sz="1800" dirty="0" err="1" smtClean="0"/>
              <a:t>Azadi</a:t>
            </a:r>
            <a:r>
              <a:rPr lang="en-US" sz="1800" dirty="0" smtClean="0"/>
              <a:t> </a:t>
            </a:r>
            <a:r>
              <a:rPr lang="en-US" sz="1800" dirty="0" err="1" smtClean="0"/>
              <a:t>Bachao</a:t>
            </a:r>
            <a:r>
              <a:rPr lang="en-US" sz="1800" dirty="0" smtClean="0"/>
              <a:t> </a:t>
            </a:r>
            <a:r>
              <a:rPr lang="en-US" sz="1800" dirty="0" err="1" smtClean="0"/>
              <a:t>Andolan</a:t>
            </a:r>
            <a:r>
              <a:rPr lang="en-US" sz="1800" dirty="0" smtClean="0"/>
              <a:t> 263 ITR 706, full bench decision, need to be overruled in so far as it depart from principle laid down in earlier decision</a:t>
            </a:r>
          </a:p>
          <a:p>
            <a:pPr algn="just">
              <a:buNone/>
            </a:pPr>
            <a:endParaRPr lang="en-US" sz="1800" b="1" u="sng" dirty="0" smtClean="0"/>
          </a:p>
          <a:p>
            <a:pPr algn="just">
              <a:buNone/>
            </a:pPr>
            <a:endParaRPr lang="en-US" sz="1800" b="1" dirty="0" smtClean="0"/>
          </a:p>
          <a:p>
            <a:pPr algn="just">
              <a:buNone/>
            </a:pPr>
            <a:endParaRPr lang="en-US" sz="1800" b="1"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19" name="ClipArt Placeholder 8" descr="untitled.bmp"/>
          <p:cNvPicPr>
            <a:picLocks noChangeAspect="1"/>
          </p:cNvPicPr>
          <p:nvPr/>
        </p:nvPicPr>
        <p:blipFill>
          <a:blip r:embed="rId3" cstate="print"/>
          <a:stretch>
            <a:fillRect/>
          </a:stretch>
        </p:blipFill>
        <p:spPr bwMode="auto">
          <a:xfrm>
            <a:off x="5646188" y="1506538"/>
            <a:ext cx="3137955" cy="4162741"/>
          </a:xfrm>
          <a:prstGeom prst="rect">
            <a:avLst/>
          </a:prstGeom>
          <a:noFill/>
          <a:ln w="9525">
            <a:solidFill>
              <a:schemeClr val="tx1"/>
            </a:solidFill>
            <a:miter lim="800000"/>
            <a:headEnd/>
            <a:tailEnd/>
          </a:ln>
          <a:effectLst/>
        </p:spPr>
      </p:pic>
      <p:sp>
        <p:nvSpPr>
          <p:cNvPr id="20" name="Slide Number Placeholder 5"/>
          <p:cNvSpPr>
            <a:spLocks noGrp="1"/>
          </p:cNvSpPr>
          <p:nvPr>
            <p:ph type="sldNum" sz="quarter" idx="12"/>
          </p:nvPr>
        </p:nvSpPr>
        <p:spPr>
          <a:xfrm>
            <a:off x="8174182" y="6248400"/>
            <a:ext cx="789708" cy="374073"/>
          </a:xfrm>
        </p:spPr>
        <p:txBody>
          <a:bodyPr/>
          <a:lstStyle/>
          <a:p>
            <a:pPr algn="ctr"/>
            <a:r>
              <a:rPr lang="en-US" sz="1400" dirty="0" smtClean="0"/>
              <a:t>7</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r>
              <a:rPr lang="en-US" sz="1800" dirty="0" smtClean="0"/>
              <a:t>In case of ‘</a:t>
            </a:r>
            <a:r>
              <a:rPr lang="en-US" sz="1800" dirty="0" err="1" smtClean="0"/>
              <a:t>McDovell</a:t>
            </a:r>
            <a:r>
              <a:rPr lang="en-US" sz="1800" dirty="0" smtClean="0"/>
              <a:t> &amp; Co Ltd. 3 SCC 230 (1985).</a:t>
            </a:r>
          </a:p>
          <a:p>
            <a:pPr algn="just"/>
            <a:r>
              <a:rPr lang="en-US" sz="1800" dirty="0" smtClean="0"/>
              <a:t>As regards treaty shopping and/ or tax avoidance, there is no conflict between </a:t>
            </a:r>
            <a:r>
              <a:rPr lang="en-US" sz="1800" dirty="0" err="1" smtClean="0"/>
              <a:t>Azadi</a:t>
            </a:r>
            <a:r>
              <a:rPr lang="en-US" sz="1800" dirty="0" smtClean="0"/>
              <a:t> </a:t>
            </a:r>
            <a:r>
              <a:rPr lang="en-US" sz="1800" dirty="0" err="1" smtClean="0"/>
              <a:t>Bachao</a:t>
            </a:r>
            <a:r>
              <a:rPr lang="en-US" sz="1800" dirty="0" smtClean="0"/>
              <a:t> </a:t>
            </a:r>
            <a:r>
              <a:rPr lang="en-US" sz="1800" dirty="0" err="1" smtClean="0"/>
              <a:t>Andolan</a:t>
            </a:r>
            <a:r>
              <a:rPr lang="en-US" sz="1800" dirty="0" smtClean="0"/>
              <a:t> and Mc Dowell and no consideration by a larger bench on the some is required.</a:t>
            </a:r>
          </a:p>
          <a:p>
            <a:pPr algn="just"/>
            <a:r>
              <a:rPr lang="en-US" sz="1800" dirty="0" smtClean="0"/>
              <a:t>Further finally supreme court observed that genuine strategic planning had not been abandoned by any decision of the English Courts till date like “Ramsay Ruling” “Craven V White” 1988 3 all E.R. 495 &amp; Westminster principle” and held that the position of </a:t>
            </a:r>
            <a:r>
              <a:rPr lang="en-US" sz="1800" dirty="0" err="1" smtClean="0"/>
              <a:t>Azadi</a:t>
            </a:r>
            <a:r>
              <a:rPr lang="en-US" sz="1800" dirty="0" smtClean="0"/>
              <a:t> </a:t>
            </a:r>
            <a:r>
              <a:rPr lang="en-US" sz="1800" dirty="0" err="1" smtClean="0"/>
              <a:t>Bachao’s</a:t>
            </a:r>
            <a:r>
              <a:rPr lang="en-US" sz="1800" dirty="0" smtClean="0"/>
              <a:t> ruling would continuance to prevail in terms of the </a:t>
            </a:r>
            <a:r>
              <a:rPr lang="en-US" sz="1800" dirty="0" err="1" smtClean="0"/>
              <a:t>vodafone’s</a:t>
            </a:r>
            <a:r>
              <a:rPr lang="en-US" sz="1800" dirty="0" smtClean="0"/>
              <a:t> decision.</a:t>
            </a:r>
          </a:p>
          <a:p>
            <a:pPr algn="just">
              <a:buNone/>
            </a:pPr>
            <a:endParaRPr lang="en-US" sz="1800" b="1"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8" name="ClipArt Placeholder 7" descr="untitledD.bmp"/>
          <p:cNvPicPr>
            <a:picLocks noGrp="1" noChangeAspect="1"/>
          </p:cNvPicPr>
          <p:nvPr>
            <p:ph type="clipArt" sz="half" idx="2"/>
          </p:nvPr>
        </p:nvPicPr>
        <p:blipFill>
          <a:blip r:embed="rId3" cstate="print"/>
          <a:stretch>
            <a:fillRect/>
          </a:stretch>
        </p:blipFill>
        <p:spPr>
          <a:xfrm>
            <a:off x="5503630" y="1550217"/>
            <a:ext cx="3442704" cy="4512957"/>
          </a:xfrm>
        </p:spPr>
      </p:pic>
      <p:sp>
        <p:nvSpPr>
          <p:cNvPr id="9" name="Slide Number Placeholder 5"/>
          <p:cNvSpPr>
            <a:spLocks noGrp="1"/>
          </p:cNvSpPr>
          <p:nvPr>
            <p:ph type="sldNum" sz="quarter" idx="12"/>
          </p:nvPr>
        </p:nvSpPr>
        <p:spPr>
          <a:xfrm>
            <a:off x="8174182" y="6248400"/>
            <a:ext cx="789708" cy="374073"/>
          </a:xfrm>
        </p:spPr>
        <p:txBody>
          <a:bodyPr/>
          <a:lstStyle/>
          <a:p>
            <a:pPr algn="ctr"/>
            <a:r>
              <a:rPr lang="en-US" sz="1400" dirty="0" smtClean="0"/>
              <a:t>8</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Text Box 3"/>
          <p:cNvSpPr txBox="1">
            <a:spLocks noChangeArrowheads="1"/>
          </p:cNvSpPr>
          <p:nvPr/>
        </p:nvSpPr>
        <p:spPr bwMode="auto">
          <a:xfrm>
            <a:off x="533400" y="2438400"/>
            <a:ext cx="4495800" cy="579438"/>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sp>
        <p:nvSpPr>
          <p:cNvPr id="69637" name="Text Box 5"/>
          <p:cNvSpPr txBox="1">
            <a:spLocks noChangeArrowheads="1"/>
          </p:cNvSpPr>
          <p:nvPr/>
        </p:nvSpPr>
        <p:spPr bwMode="auto">
          <a:xfrm>
            <a:off x="6705600" y="2667000"/>
            <a:ext cx="184150" cy="457200"/>
          </a:xfrm>
          <a:prstGeom prst="rect">
            <a:avLst/>
          </a:prstGeom>
          <a:noFill/>
          <a:ln w="9525">
            <a:noFill/>
            <a:miter lim="800000"/>
            <a:headEnd/>
            <a:tailEnd/>
          </a:ln>
          <a:effectLst/>
        </p:spPr>
        <p:txBody>
          <a:bodyPr wrap="none">
            <a:spAutoFit/>
          </a:bodyPr>
          <a:lstStyle/>
          <a:p>
            <a:pPr algn="l"/>
            <a:endParaRPr lang="en-US"/>
          </a:p>
        </p:txBody>
      </p:sp>
      <p:sp>
        <p:nvSpPr>
          <p:cNvPr id="13" name="Rectangle 15"/>
          <p:cNvSpPr>
            <a:spLocks noGrp="1" noChangeArrowheads="1"/>
          </p:cNvSpPr>
          <p:nvPr>
            <p:ph type="body" sz="half" idx="1"/>
          </p:nvPr>
        </p:nvSpPr>
        <p:spPr>
          <a:xfrm>
            <a:off x="379828" y="1449388"/>
            <a:ext cx="4881147" cy="4965480"/>
          </a:xfrm>
        </p:spPr>
        <p:txBody>
          <a:bodyPr/>
          <a:lstStyle/>
          <a:p>
            <a:pPr algn="just">
              <a:buNone/>
            </a:pPr>
            <a:r>
              <a:rPr lang="en-US" sz="1800" b="1" dirty="0" smtClean="0"/>
              <a:t>(B)</a:t>
            </a:r>
            <a:r>
              <a:rPr lang="en-US" sz="1800" dirty="0" smtClean="0"/>
              <a:t> </a:t>
            </a:r>
            <a:r>
              <a:rPr lang="en-US" sz="1800" b="1" i="1" u="sng" dirty="0" smtClean="0"/>
              <a:t>HOLDINGSTRUCTURE – SEPARATE ENTITY PRINCIPLE TO BE RESPECTED :</a:t>
            </a:r>
          </a:p>
          <a:p>
            <a:pPr algn="just">
              <a:buNone/>
            </a:pPr>
            <a:r>
              <a:rPr lang="en-US" sz="1800" dirty="0" smtClean="0"/>
              <a:t>     The Court explained that there is difference between having power and having persuasive position, and held that directors  and not share holder’s are the managers of a company and their powers are not obliterated because of shareholder’s influence, except where subsidiaries are created as sham.</a:t>
            </a:r>
          </a:p>
          <a:p>
            <a:pPr algn="just">
              <a:buNone/>
            </a:pPr>
            <a:r>
              <a:rPr lang="en-US" sz="1800" dirty="0"/>
              <a:t> </a:t>
            </a:r>
            <a:r>
              <a:rPr lang="en-US" sz="1800" dirty="0" smtClean="0"/>
              <a:t>    The revenue should look at the documents or the transaction in the context to which it properly belongs and as a whole instead of adopting dissecting approach.</a:t>
            </a:r>
          </a:p>
          <a:p>
            <a:pPr algn="just">
              <a:buNone/>
            </a:pPr>
            <a:endParaRPr lang="en-US" sz="1800" b="1" dirty="0"/>
          </a:p>
        </p:txBody>
      </p:sp>
      <p:sp>
        <p:nvSpPr>
          <p:cNvPr id="15" name="Rectangle 12"/>
          <p:cNvSpPr>
            <a:spLocks noGrp="1" noChangeArrowheads="1"/>
          </p:cNvSpPr>
          <p:nvPr>
            <p:ph type="title"/>
          </p:nvPr>
        </p:nvSpPr>
        <p:spPr>
          <a:xfrm>
            <a:off x="576776" y="215900"/>
            <a:ext cx="7723162" cy="1008063"/>
          </a:xfrm>
          <a:noFill/>
        </p:spPr>
        <p:txBody>
          <a:bodyPr/>
          <a:lstStyle/>
          <a:p>
            <a:pPr algn="ctr"/>
            <a:r>
              <a:rPr lang="en-US" spc="300" dirty="0" smtClean="0">
                <a:solidFill>
                  <a:srgbClr val="FF0000"/>
                </a:solidFill>
                <a:effectLst>
                  <a:outerShdw blurRad="38100" dist="38100" dir="2700000" algn="tl">
                    <a:srgbClr val="000000">
                      <a:alpha val="43137"/>
                    </a:srgbClr>
                  </a:outerShdw>
                </a:effectLst>
              </a:rPr>
              <a:t>Final Decision of Supreme Court </a:t>
            </a:r>
            <a:br>
              <a:rPr lang="en-US" spc="300" dirty="0" smtClean="0">
                <a:solidFill>
                  <a:srgbClr val="FF0000"/>
                </a:solidFill>
                <a:effectLst>
                  <a:outerShdw blurRad="38100" dist="38100" dir="2700000" algn="tl">
                    <a:srgbClr val="000000">
                      <a:alpha val="43137"/>
                    </a:srgbClr>
                  </a:outerShdw>
                </a:effectLst>
              </a:rPr>
            </a:br>
            <a:r>
              <a:rPr lang="en-US" spc="300" dirty="0" smtClean="0">
                <a:solidFill>
                  <a:srgbClr val="FF0000"/>
                </a:solidFill>
                <a:effectLst>
                  <a:outerShdw blurRad="38100" dist="38100" dir="2700000" algn="tl">
                    <a:srgbClr val="000000">
                      <a:alpha val="43137"/>
                    </a:srgbClr>
                  </a:outerShdw>
                </a:effectLst>
              </a:rPr>
              <a:t>of India</a:t>
            </a:r>
            <a:endParaRPr lang="en-US" spc="300" dirty="0">
              <a:solidFill>
                <a:srgbClr val="FF0000"/>
              </a:solidFill>
              <a:effectLst>
                <a:outerShdw blurRad="38100" dist="38100" dir="2700000" algn="tl">
                  <a:srgbClr val="000000">
                    <a:alpha val="43137"/>
                  </a:srgbClr>
                </a:outerShdw>
              </a:effectLst>
            </a:endParaRPr>
          </a:p>
        </p:txBody>
      </p:sp>
      <p:pic>
        <p:nvPicPr>
          <p:cNvPr id="10" name="ClipArt Placeholder 15" descr="jna0270l.jpg"/>
          <p:cNvPicPr>
            <a:picLocks noGrp="1" noChangeAspect="1"/>
          </p:cNvPicPr>
          <p:nvPr>
            <p:ph type="clipArt" sz="half" idx="2"/>
          </p:nvPr>
        </p:nvPicPr>
        <p:blipFill>
          <a:blip r:embed="rId3" cstate="print"/>
          <a:stretch>
            <a:fillRect/>
          </a:stretch>
        </p:blipFill>
        <p:spPr>
          <a:xfrm>
            <a:off x="5828505" y="1575582"/>
            <a:ext cx="2936511" cy="4262509"/>
          </a:xfrm>
          <a:ln>
            <a:solidFill>
              <a:schemeClr val="tx1"/>
            </a:solidFill>
          </a:ln>
        </p:spPr>
      </p:pic>
      <p:sp>
        <p:nvSpPr>
          <p:cNvPr id="11" name="Slide Number Placeholder 5"/>
          <p:cNvSpPr>
            <a:spLocks noGrp="1"/>
          </p:cNvSpPr>
          <p:nvPr>
            <p:ph type="sldNum" sz="quarter" idx="12"/>
          </p:nvPr>
        </p:nvSpPr>
        <p:spPr>
          <a:xfrm>
            <a:off x="8174182" y="6248400"/>
            <a:ext cx="789708" cy="374073"/>
          </a:xfrm>
        </p:spPr>
        <p:txBody>
          <a:bodyPr/>
          <a:lstStyle/>
          <a:p>
            <a:pPr algn="ctr"/>
            <a:r>
              <a:rPr lang="en-US" sz="1400" dirty="0" smtClean="0"/>
              <a:t>9</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iography report presentation">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Gothic"/>
        <a:ea typeface=""/>
        <a:cs typeface="Times New Roman"/>
      </a:majorFont>
      <a:minorFont>
        <a:latin typeface="Century Gothic"/>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Biography report presentation</Template>
  <TotalTime>223</TotalTime>
  <Words>2038</Words>
  <Application>Microsoft Office PowerPoint</Application>
  <PresentationFormat>On-screen Show (4:3)</PresentationFormat>
  <Paragraphs>170</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Biography report presentation</vt:lpstr>
      <vt:lpstr>FINAL VERDICT OF SUPREME COURT OF  VODAFONE CASE. </vt:lpstr>
      <vt:lpstr>PowerPoint Presentation</vt:lpstr>
      <vt:lpstr>PowerPoint Presentation</vt:lpstr>
      <vt:lpstr>PowerPoint Presentation</vt:lpstr>
      <vt:lpstr>PowerPoint Presentation</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Final Decision of Supreme Court  of India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VERDICT OF SUPREME COURT OF VODAFONE CASE.</dc:title>
  <dc:creator>JAYESH</dc:creator>
  <cp:lastModifiedBy>admin</cp:lastModifiedBy>
  <cp:revision>43</cp:revision>
  <cp:lastPrinted>1601-01-01T00:00:00Z</cp:lastPrinted>
  <dcterms:created xsi:type="dcterms:W3CDTF">2012-02-04T05:12:03Z</dcterms:created>
  <dcterms:modified xsi:type="dcterms:W3CDTF">2017-01-30T04:46:37Z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TC101030671033</vt:lpwstr>
  </property>
</Properties>
</file>