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8" r:id="rId2"/>
  </p:sldMasterIdLst>
  <p:notesMasterIdLst>
    <p:notesMasterId r:id="rId38"/>
  </p:notesMasterIdLst>
  <p:sldIdLst>
    <p:sldId id="256" r:id="rId3"/>
    <p:sldId id="292" r:id="rId4"/>
    <p:sldId id="308" r:id="rId5"/>
    <p:sldId id="309" r:id="rId6"/>
    <p:sldId id="277" r:id="rId7"/>
    <p:sldId id="278" r:id="rId8"/>
    <p:sldId id="279" r:id="rId9"/>
    <p:sldId id="280" r:id="rId10"/>
    <p:sldId id="281" r:id="rId11"/>
    <p:sldId id="282" r:id="rId12"/>
    <p:sldId id="283" r:id="rId13"/>
    <p:sldId id="284" r:id="rId14"/>
    <p:sldId id="285" r:id="rId15"/>
    <p:sldId id="286" r:id="rId16"/>
    <p:sldId id="287" r:id="rId17"/>
    <p:sldId id="288" r:id="rId18"/>
    <p:sldId id="298" r:id="rId19"/>
    <p:sldId id="289" r:id="rId20"/>
    <p:sldId id="290" r:id="rId21"/>
    <p:sldId id="291" r:id="rId22"/>
    <p:sldId id="293" r:id="rId23"/>
    <p:sldId id="294" r:id="rId24"/>
    <p:sldId id="295" r:id="rId25"/>
    <p:sldId id="296" r:id="rId26"/>
    <p:sldId id="297" r:id="rId27"/>
    <p:sldId id="299" r:id="rId28"/>
    <p:sldId id="300" r:id="rId29"/>
    <p:sldId id="301" r:id="rId30"/>
    <p:sldId id="302" r:id="rId31"/>
    <p:sldId id="303" r:id="rId32"/>
    <p:sldId id="304" r:id="rId33"/>
    <p:sldId id="305" r:id="rId34"/>
    <p:sldId id="306" r:id="rId35"/>
    <p:sldId id="307" r:id="rId36"/>
    <p:sldId id="276" r:id="rId3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CC"/>
    <a:srgbClr val="FD0303"/>
    <a:srgbClr val="FF7C80"/>
    <a:srgbClr val="66FFCC"/>
    <a:srgbClr val="080808"/>
    <a:srgbClr val="E9DA4F"/>
    <a:srgbClr val="72B88E"/>
    <a:srgbClr val="EAEAEA"/>
    <a:srgbClr val="FEFEFE"/>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7082" autoAdjust="0"/>
    <p:restoredTop sz="94713" autoAdjust="0"/>
  </p:normalViewPr>
  <p:slideViewPr>
    <p:cSldViewPr>
      <p:cViewPr>
        <p:scale>
          <a:sx n="96" d="100"/>
          <a:sy n="96" d="100"/>
        </p:scale>
        <p:origin x="-1771" y="-14"/>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EFFD36-B99D-413C-A7AF-9830003E78EC}" type="datetimeFigureOut">
              <a:rPr lang="en-US" smtClean="0"/>
              <a:pPr/>
              <a:t>1/29/2017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14C7AA-D225-4FE3-AF3B-E092A30752BD}" type="slidenum">
              <a:rPr lang="en-US" smtClean="0"/>
              <a:pPr/>
              <a:t>‹#›</a:t>
            </a:fld>
            <a:endParaRPr lang="en-US"/>
          </a:p>
        </p:txBody>
      </p:sp>
    </p:spTree>
    <p:extLst>
      <p:ext uri="{BB962C8B-B14F-4D97-AF65-F5344CB8AC3E}">
        <p14:creationId xmlns:p14="http://schemas.microsoft.com/office/powerpoint/2010/main" val="1255398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bwMode="gray">
      <p:bgPr>
        <a:solidFill>
          <a:schemeClr val="bg1"/>
        </a:solidFill>
        <a:effectLst/>
      </p:bgPr>
    </p:bg>
    <p:spTree>
      <p:nvGrpSpPr>
        <p:cNvPr id="1" name=""/>
        <p:cNvGrpSpPr/>
        <p:nvPr/>
      </p:nvGrpSpPr>
      <p:grpSpPr>
        <a:xfrm>
          <a:off x="0" y="0"/>
          <a:ext cx="0" cy="0"/>
          <a:chOff x="0" y="0"/>
          <a:chExt cx="0" cy="0"/>
        </a:xfrm>
      </p:grpSpPr>
      <p:sp>
        <p:nvSpPr>
          <p:cNvPr id="135170" name="Rectangle 2"/>
          <p:cNvSpPr>
            <a:spLocks noChangeArrowheads="1"/>
          </p:cNvSpPr>
          <p:nvPr/>
        </p:nvSpPr>
        <p:spPr bwMode="ltGray">
          <a:xfrm>
            <a:off x="0" y="0"/>
            <a:ext cx="9144000" cy="4832350"/>
          </a:xfrm>
          <a:prstGeom prst="rect">
            <a:avLst/>
          </a:prstGeom>
          <a:solidFill>
            <a:schemeClr val="accent2"/>
          </a:solidFill>
          <a:ln w="9525">
            <a:noFill/>
            <a:miter lim="800000"/>
            <a:headEnd/>
            <a:tailEnd/>
          </a:ln>
          <a:effectLst/>
        </p:spPr>
        <p:txBody>
          <a:bodyPr wrap="none" anchor="ctr"/>
          <a:lstStyle/>
          <a:p>
            <a:endParaRPr lang="en-US"/>
          </a:p>
        </p:txBody>
      </p:sp>
      <p:sp>
        <p:nvSpPr>
          <p:cNvPr id="135171" name="AutoShape 3"/>
          <p:cNvSpPr>
            <a:spLocks noChangeArrowheads="1"/>
          </p:cNvSpPr>
          <p:nvPr/>
        </p:nvSpPr>
        <p:spPr bwMode="ltGray">
          <a:xfrm flipH="1">
            <a:off x="2411413" y="4581525"/>
            <a:ext cx="722376" cy="503238"/>
          </a:xfrm>
          <a:prstGeom prst="homePlate">
            <a:avLst>
              <a:gd name="adj" fmla="val 42902"/>
            </a:avLst>
          </a:prstGeom>
          <a:ln>
            <a:headEnd/>
            <a:tailEnd/>
          </a:ln>
        </p:spPr>
        <p:style>
          <a:lnRef idx="0">
            <a:schemeClr val="accent4"/>
          </a:lnRef>
          <a:fillRef idx="3">
            <a:schemeClr val="accent4"/>
          </a:fillRef>
          <a:effectRef idx="3">
            <a:schemeClr val="accent4"/>
          </a:effectRef>
          <a:fontRef idx="minor">
            <a:schemeClr val="lt1"/>
          </a:fontRef>
        </p:style>
        <p:txBody>
          <a:bodyPr wrap="none" anchor="ctr"/>
          <a:lstStyle/>
          <a:p>
            <a:endParaRPr lang="en-US"/>
          </a:p>
        </p:txBody>
      </p:sp>
      <p:sp>
        <p:nvSpPr>
          <p:cNvPr id="135172" name="AutoShape 4"/>
          <p:cNvSpPr>
            <a:spLocks noChangeArrowheads="1"/>
          </p:cNvSpPr>
          <p:nvPr/>
        </p:nvSpPr>
        <p:spPr bwMode="ltGray">
          <a:xfrm flipH="1">
            <a:off x="2700338" y="4581525"/>
            <a:ext cx="719137" cy="503238"/>
          </a:xfrm>
          <a:prstGeom prst="homePlate">
            <a:avLst>
              <a:gd name="adj" fmla="val 35725"/>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endParaRPr lang="en-US"/>
          </a:p>
        </p:txBody>
      </p:sp>
      <p:sp>
        <p:nvSpPr>
          <p:cNvPr id="135175" name="AutoShape 7"/>
          <p:cNvSpPr>
            <a:spLocks noChangeArrowheads="1"/>
          </p:cNvSpPr>
          <p:nvPr/>
        </p:nvSpPr>
        <p:spPr bwMode="gray">
          <a:xfrm flipH="1">
            <a:off x="2987674" y="4581525"/>
            <a:ext cx="6156325" cy="501650"/>
          </a:xfrm>
          <a:prstGeom prst="homePlate">
            <a:avLst>
              <a:gd name="adj" fmla="val 32516"/>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endParaRPr lang="en-US"/>
          </a:p>
        </p:txBody>
      </p:sp>
      <p:sp>
        <p:nvSpPr>
          <p:cNvPr id="135177" name="Rectangle 9"/>
          <p:cNvSpPr>
            <a:spLocks noGrp="1" noChangeArrowheads="1"/>
          </p:cNvSpPr>
          <p:nvPr>
            <p:ph type="subTitle" sz="quarter" idx="1"/>
          </p:nvPr>
        </p:nvSpPr>
        <p:spPr>
          <a:xfrm>
            <a:off x="3124200" y="4564063"/>
            <a:ext cx="5835650" cy="533400"/>
          </a:xfrm>
        </p:spPr>
        <p:txBody>
          <a:bodyPr/>
          <a:lstStyle>
            <a:lvl1pPr marL="0" indent="0">
              <a:buFont typeface="Wingdings" pitchFamily="2" charset="2"/>
              <a:buNone/>
              <a:defRPr sz="2400" b="0" cap="none" spc="0">
                <a:ln>
                  <a:noFill/>
                </a:ln>
                <a:solidFill>
                  <a:schemeClr val="tx1"/>
                </a:solidFill>
                <a:effectLst/>
              </a:defRPr>
            </a:lvl1pPr>
          </a:lstStyle>
          <a:p>
            <a:r>
              <a:rPr lang="en-US" smtClean="0"/>
              <a:t>Click to edit Master subtitle style</a:t>
            </a:r>
            <a:endParaRPr lang="en-US"/>
          </a:p>
        </p:txBody>
      </p:sp>
      <p:sp>
        <p:nvSpPr>
          <p:cNvPr id="135178" name="Rectangle 10"/>
          <p:cNvSpPr>
            <a:spLocks noGrp="1" noChangeArrowheads="1"/>
          </p:cNvSpPr>
          <p:nvPr>
            <p:ph type="dt" sz="quarter" idx="2"/>
          </p:nvPr>
        </p:nvSpPr>
        <p:spPr>
          <a:xfrm>
            <a:off x="457200" y="6324599"/>
            <a:ext cx="2133600" cy="396875"/>
          </a:xfrm>
        </p:spPr>
        <p:txBody>
          <a:bodyPr/>
          <a:lstStyle>
            <a:lvl1pPr>
              <a:defRPr/>
            </a:lvl1pPr>
          </a:lstStyle>
          <a:p>
            <a:endParaRPr lang="en-US"/>
          </a:p>
        </p:txBody>
      </p:sp>
      <p:sp>
        <p:nvSpPr>
          <p:cNvPr id="135179" name="Rectangle 11"/>
          <p:cNvSpPr>
            <a:spLocks noGrp="1" noChangeArrowheads="1"/>
          </p:cNvSpPr>
          <p:nvPr>
            <p:ph type="ftr" sz="quarter" idx="3"/>
          </p:nvPr>
        </p:nvSpPr>
        <p:spPr>
          <a:xfrm>
            <a:off x="3124200" y="6324599"/>
            <a:ext cx="2895600" cy="396875"/>
          </a:xfrm>
        </p:spPr>
        <p:txBody>
          <a:bodyPr/>
          <a:lstStyle>
            <a:lvl1pPr algn="ctr">
              <a:defRPr/>
            </a:lvl1pPr>
          </a:lstStyle>
          <a:p>
            <a:endParaRPr lang="en-US"/>
          </a:p>
        </p:txBody>
      </p:sp>
      <p:sp>
        <p:nvSpPr>
          <p:cNvPr id="135180" name="Rectangle 12"/>
          <p:cNvSpPr>
            <a:spLocks noGrp="1" noChangeArrowheads="1"/>
          </p:cNvSpPr>
          <p:nvPr>
            <p:ph type="sldNum" sz="quarter" idx="4"/>
          </p:nvPr>
        </p:nvSpPr>
        <p:spPr>
          <a:xfrm>
            <a:off x="6553200" y="6324599"/>
            <a:ext cx="2133600" cy="396875"/>
          </a:xfrm>
        </p:spPr>
        <p:txBody>
          <a:bodyPr/>
          <a:lstStyle>
            <a:lvl1pPr>
              <a:defRPr/>
            </a:lvl1pPr>
          </a:lstStyle>
          <a:p>
            <a:fld id="{27F66E54-3627-4F35-8DF4-1F54E65EB408}" type="slidenum">
              <a:rPr lang="en-US"/>
              <a:pPr/>
              <a:t>‹#›</a:t>
            </a:fld>
            <a:endParaRPr lang="en-US"/>
          </a:p>
        </p:txBody>
      </p:sp>
      <p:sp>
        <p:nvSpPr>
          <p:cNvPr id="135181" name="Text Box 13"/>
          <p:cNvSpPr txBox="1">
            <a:spLocks noChangeArrowheads="1"/>
          </p:cNvSpPr>
          <p:nvPr/>
        </p:nvSpPr>
        <p:spPr bwMode="ltGray">
          <a:xfrm>
            <a:off x="152400" y="228600"/>
            <a:ext cx="1600200" cy="579438"/>
          </a:xfrm>
          <a:prstGeom prst="rect">
            <a:avLst/>
          </a:prstGeom>
          <a:noFill/>
          <a:ln w="9525" algn="ctr">
            <a:noFill/>
            <a:miter lim="800000"/>
            <a:headEnd/>
            <a:tailEnd/>
          </a:ln>
          <a:effectLst/>
        </p:spPr>
        <p:txBody>
          <a:bodyPr>
            <a:spAutoFit/>
          </a:bodyPr>
          <a:lstStyle/>
          <a:p>
            <a:pPr algn="ctr">
              <a:spcBef>
                <a:spcPct val="50000"/>
              </a:spcBef>
            </a:pPr>
            <a:r>
              <a:rPr lang="en-US" sz="3200" b="1">
                <a:solidFill>
                  <a:srgbClr val="FEFEFE"/>
                </a:solidFill>
              </a:rPr>
              <a:t>LOGO</a:t>
            </a:r>
          </a:p>
        </p:txBody>
      </p:sp>
      <p:sp>
        <p:nvSpPr>
          <p:cNvPr id="14" name="Title 13"/>
          <p:cNvSpPr>
            <a:spLocks noGrp="1"/>
          </p:cNvSpPr>
          <p:nvPr>
            <p:ph type="title"/>
          </p:nvPr>
        </p:nvSpPr>
        <p:spPr>
          <a:xfrm>
            <a:off x="2590800" y="3048000"/>
            <a:ext cx="6400800" cy="1447800"/>
          </a:xfrm>
        </p:spPr>
        <p:txBody>
          <a:bodyPr anchor="b">
            <a:noAutofit/>
          </a:bodyPr>
          <a:lstStyle>
            <a:lvl1pPr algn="l">
              <a:defRPr sz="5400" b="1" cap="none" spc="0">
                <a:ln w="18415"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en-US" smtClean="0"/>
              <a:t>Click to edit Master title style</a:t>
            </a:r>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131763"/>
            <a:ext cx="8229600" cy="630237"/>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8B7135F-49C6-4AB3-A45E-E1AEFA4304D3}"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1"/>
            <a:ext cx="2057400" cy="5516562"/>
          </a:xfrm>
          <a:prstGeom prst="rect">
            <a:avLst/>
          </a:prstGeom>
        </p:spPr>
        <p:txBody>
          <a:bodyPr vert="eaVert"/>
          <a:lstStyle>
            <a:lvl1pPr>
              <a:defRPr>
                <a:solidFill>
                  <a:schemeClr val="tx1"/>
                </a:solidFil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1"/>
            <a:ext cx="6019800" cy="5516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40C00A9-48E5-40E4-BF78-AA17B53270F4}" type="slidenum">
              <a:rPr lang="en-US"/>
              <a:pPr/>
              <a:t>‹#›</a:t>
            </a:fld>
            <a:endParaRPr lang="en-US"/>
          </a:p>
        </p:txBody>
      </p:sp>
      <p:sp>
        <p:nvSpPr>
          <p:cNvPr id="7" name="Rectangle 2"/>
          <p:cNvSpPr>
            <a:spLocks noChangeArrowheads="1"/>
          </p:cNvSpPr>
          <p:nvPr userDrawn="1"/>
        </p:nvSpPr>
        <p:spPr bwMode="ltGray">
          <a:xfrm>
            <a:off x="8859838" y="0"/>
            <a:ext cx="284162" cy="6858000"/>
          </a:xfrm>
          <a:prstGeom prst="rect">
            <a:avLst/>
          </a:prstGeom>
          <a:gradFill rotWithShape="1">
            <a:gsLst>
              <a:gs pos="0">
                <a:schemeClr val="accent1"/>
              </a:gs>
              <a:gs pos="100000">
                <a:schemeClr val="accent1">
                  <a:gamma/>
                  <a:tint val="0"/>
                  <a:invGamma/>
                </a:schemeClr>
              </a:gs>
            </a:gsLst>
            <a:lin ang="5400000" scaled="1"/>
          </a:gradFill>
          <a:ln w="9525">
            <a:noFill/>
            <a:miter lim="800000"/>
            <a:headEnd/>
            <a:tailEnd/>
          </a:ln>
          <a:effectLst/>
        </p:spPr>
        <p:txBody>
          <a:bodyPr wrap="none" anchor="ctr"/>
          <a:lstStyle/>
          <a:p>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1763"/>
            <a:ext cx="8229600" cy="630237"/>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066800"/>
            <a:ext cx="4038600" cy="5059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5059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477000"/>
            <a:ext cx="2133600" cy="228600"/>
          </a:xfrm>
        </p:spPr>
        <p:txBody>
          <a:bodyPr/>
          <a:lstStyle>
            <a:lvl1pPr>
              <a:defRPr/>
            </a:lvl1pPr>
          </a:lstStyle>
          <a:p>
            <a:endParaRPr lang="en-US"/>
          </a:p>
        </p:txBody>
      </p:sp>
      <p:sp>
        <p:nvSpPr>
          <p:cNvPr id="6" name="Footer Placeholder 5"/>
          <p:cNvSpPr>
            <a:spLocks noGrp="1"/>
          </p:cNvSpPr>
          <p:nvPr>
            <p:ph type="ftr" sz="quarter" idx="11"/>
          </p:nvPr>
        </p:nvSpPr>
        <p:spPr>
          <a:xfrm>
            <a:off x="5867400" y="6477000"/>
            <a:ext cx="2895600" cy="228600"/>
          </a:xfrm>
        </p:spPr>
        <p:txBody>
          <a:bodyPr/>
          <a:lstStyle>
            <a:lvl1pPr>
              <a:defRPr/>
            </a:lvl1pPr>
          </a:lstStyle>
          <a:p>
            <a:endParaRPr lang="en-US"/>
          </a:p>
        </p:txBody>
      </p:sp>
      <p:sp>
        <p:nvSpPr>
          <p:cNvPr id="7" name="Slide Number Placeholder 6"/>
          <p:cNvSpPr>
            <a:spLocks noGrp="1"/>
          </p:cNvSpPr>
          <p:nvPr>
            <p:ph type="sldNum" sz="quarter" idx="12"/>
          </p:nvPr>
        </p:nvSpPr>
        <p:spPr>
          <a:xfrm>
            <a:off x="3505200" y="6477000"/>
            <a:ext cx="2133600" cy="228600"/>
          </a:xfrm>
        </p:spPr>
        <p:txBody>
          <a:bodyPr/>
          <a:lstStyle>
            <a:lvl1pPr>
              <a:defRPr/>
            </a:lvl1pPr>
          </a:lstStyle>
          <a:p>
            <a:fld id="{340FCBB2-A581-48A8-9A92-348B9AE87974}"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1763"/>
            <a:ext cx="8229600" cy="630237"/>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880891D-F623-43F5-8A70-E4D501C286D5}"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solidFill>
                  <a:schemeClr val="tx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15C990C-4BA8-42AE-9002-D5D2D2A599FF}"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1763"/>
            <a:ext cx="8229600" cy="630237"/>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5059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5059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738FC4A-4786-4127-8D0C-72B9EAB3EFFA}"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A8F72DF6-DBA3-4986-8C91-C0E8007AA548}" type="slidenum">
              <a:rPr lang="en-US"/>
              <a:pPr/>
              <a:t>‹#›</a:t>
            </a:fld>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31763"/>
            <a:ext cx="8229600" cy="630237"/>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369DCA79-8C2B-443E-A59B-5356588C6C20}"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251B94D4-3EBA-4E93-9A37-9F6F3846EA4E}"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772400" cy="4889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1143000"/>
            <a:ext cx="5111750" cy="4983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143000"/>
            <a:ext cx="3008313" cy="49831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B8276F2-D6EA-4DB9-9FAC-72F46F6B671E}"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solidFill>
                  <a:schemeClr val="tx1"/>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792288" y="1066799"/>
            <a:ext cx="54864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233E62F-7052-4202-9B00-94630EDECC50}"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ltGray">
      <p:bgPr>
        <a:solidFill>
          <a:schemeClr val="bg1"/>
        </a:solidFill>
        <a:effectLst/>
      </p:bgPr>
    </p:bg>
    <p:spTree>
      <p:nvGrpSpPr>
        <p:cNvPr id="1" name=""/>
        <p:cNvGrpSpPr/>
        <p:nvPr/>
      </p:nvGrpSpPr>
      <p:grpSpPr>
        <a:xfrm>
          <a:off x="0" y="0"/>
          <a:ext cx="0" cy="0"/>
          <a:chOff x="0" y="0"/>
          <a:chExt cx="0" cy="0"/>
        </a:xfrm>
      </p:grpSpPr>
      <p:sp>
        <p:nvSpPr>
          <p:cNvPr id="134146" name="Rectangle 2"/>
          <p:cNvSpPr>
            <a:spLocks noChangeArrowheads="1"/>
          </p:cNvSpPr>
          <p:nvPr/>
        </p:nvSpPr>
        <p:spPr bwMode="ltGray">
          <a:xfrm>
            <a:off x="8859838" y="0"/>
            <a:ext cx="284162" cy="6858000"/>
          </a:xfrm>
          <a:prstGeom prst="rect">
            <a:avLst/>
          </a:prstGeom>
          <a:gradFill rotWithShape="1">
            <a:gsLst>
              <a:gs pos="0">
                <a:schemeClr val="accent1"/>
              </a:gs>
              <a:gs pos="100000">
                <a:schemeClr val="accent1">
                  <a:gamma/>
                  <a:tint val="0"/>
                  <a:invGamma/>
                </a:schemeClr>
              </a:gs>
            </a:gsLst>
            <a:lin ang="5400000" scaled="1"/>
          </a:gradFill>
          <a:ln w="9525">
            <a:noFill/>
            <a:miter lim="800000"/>
            <a:headEnd/>
            <a:tailEnd/>
          </a:ln>
          <a:effectLst/>
        </p:spPr>
        <p:txBody>
          <a:bodyPr wrap="none" anchor="ctr"/>
          <a:lstStyle/>
          <a:p>
            <a:endParaRPr lang="en-US"/>
          </a:p>
        </p:txBody>
      </p:sp>
      <p:sp>
        <p:nvSpPr>
          <p:cNvPr id="134147" name="AutoShape 3"/>
          <p:cNvSpPr>
            <a:spLocks noChangeArrowheads="1"/>
          </p:cNvSpPr>
          <p:nvPr/>
        </p:nvSpPr>
        <p:spPr bwMode="ltGray">
          <a:xfrm>
            <a:off x="8461375" y="-6350"/>
            <a:ext cx="539750" cy="835025"/>
          </a:xfrm>
          <a:prstGeom prst="homePlate">
            <a:avLst>
              <a:gd name="adj" fmla="val 25000"/>
            </a:avLst>
          </a:prstGeom>
          <a:ln>
            <a:headEnd/>
            <a:tailEnd/>
          </a:ln>
        </p:spPr>
        <p:style>
          <a:lnRef idx="0">
            <a:schemeClr val="accent5"/>
          </a:lnRef>
          <a:fillRef idx="3">
            <a:schemeClr val="accent5"/>
          </a:fillRef>
          <a:effectRef idx="3">
            <a:schemeClr val="accent5"/>
          </a:effectRef>
          <a:fontRef idx="minor">
            <a:schemeClr val="lt1"/>
          </a:fontRef>
        </p:style>
        <p:txBody>
          <a:bodyPr wrap="none" anchor="ctr"/>
          <a:lstStyle/>
          <a:p>
            <a:endParaRPr lang="en-US"/>
          </a:p>
        </p:txBody>
      </p:sp>
      <p:sp>
        <p:nvSpPr>
          <p:cNvPr id="134148" name="AutoShape 4"/>
          <p:cNvSpPr>
            <a:spLocks noChangeArrowheads="1"/>
          </p:cNvSpPr>
          <p:nvPr/>
        </p:nvSpPr>
        <p:spPr bwMode="ltGray">
          <a:xfrm>
            <a:off x="6685384" y="-6350"/>
            <a:ext cx="2046288" cy="835025"/>
          </a:xfrm>
          <a:prstGeom prst="homePlate">
            <a:avLst>
              <a:gd name="adj" fmla="val 25000"/>
            </a:avLst>
          </a:prstGeom>
          <a:ln>
            <a:headEnd/>
            <a:tailEnd/>
          </a:ln>
        </p:spPr>
        <p:style>
          <a:lnRef idx="0">
            <a:schemeClr val="accent4"/>
          </a:lnRef>
          <a:fillRef idx="3">
            <a:schemeClr val="accent4"/>
          </a:fillRef>
          <a:effectRef idx="3">
            <a:schemeClr val="accent4"/>
          </a:effectRef>
          <a:fontRef idx="minor">
            <a:schemeClr val="lt1"/>
          </a:fontRef>
        </p:style>
        <p:txBody>
          <a:bodyPr wrap="none" anchor="ctr"/>
          <a:lstStyle/>
          <a:p>
            <a:endParaRPr lang="en-US"/>
          </a:p>
        </p:txBody>
      </p:sp>
      <p:sp>
        <p:nvSpPr>
          <p:cNvPr id="134149" name="Line 5"/>
          <p:cNvSpPr>
            <a:spLocks noChangeShapeType="1"/>
          </p:cNvSpPr>
          <p:nvPr/>
        </p:nvSpPr>
        <p:spPr bwMode="auto">
          <a:xfrm>
            <a:off x="304800" y="6508750"/>
            <a:ext cx="8610600" cy="0"/>
          </a:xfrm>
          <a:prstGeom prst="line">
            <a:avLst/>
          </a:prstGeom>
          <a:noFill/>
          <a:ln w="9525">
            <a:solidFill>
              <a:schemeClr val="tx1"/>
            </a:solidFill>
            <a:round/>
            <a:headEnd/>
            <a:tailEnd/>
          </a:ln>
          <a:effectLst/>
        </p:spPr>
        <p:txBody>
          <a:bodyPr/>
          <a:lstStyle/>
          <a:p>
            <a:endParaRPr lang="en-US"/>
          </a:p>
        </p:txBody>
      </p:sp>
      <p:sp>
        <p:nvSpPr>
          <p:cNvPr id="134151" name="AutoShape 7"/>
          <p:cNvSpPr>
            <a:spLocks noChangeArrowheads="1"/>
          </p:cNvSpPr>
          <p:nvPr/>
        </p:nvSpPr>
        <p:spPr bwMode="ltGray">
          <a:xfrm>
            <a:off x="0" y="0"/>
            <a:ext cx="8382000" cy="835025"/>
          </a:xfrm>
          <a:prstGeom prst="homePlate">
            <a:avLst>
              <a:gd name="adj" fmla="val 25000"/>
            </a:avLst>
          </a:prstGeom>
          <a:gradFill flip="none" rotWithShape="1">
            <a:gsLst>
              <a:gs pos="0">
                <a:schemeClr val="accent2">
                  <a:shade val="51000"/>
                  <a:satMod val="130000"/>
                </a:schemeClr>
              </a:gs>
              <a:gs pos="80000">
                <a:schemeClr val="accent2">
                  <a:shade val="93000"/>
                  <a:satMod val="130000"/>
                </a:schemeClr>
              </a:gs>
              <a:gs pos="100000">
                <a:schemeClr val="accent2">
                  <a:shade val="94000"/>
                  <a:satMod val="135000"/>
                </a:schemeClr>
              </a:gs>
            </a:gsLst>
            <a:path path="circle">
              <a:fillToRect l="100000" t="100000"/>
            </a:path>
            <a:tileRect r="-100000" b="-100000"/>
          </a:gradFill>
          <a:ln>
            <a:headEnd/>
            <a:tailEnd/>
          </a:ln>
        </p:spPr>
        <p:style>
          <a:lnRef idx="0">
            <a:schemeClr val="accent2"/>
          </a:lnRef>
          <a:fillRef idx="3">
            <a:schemeClr val="accent2"/>
          </a:fillRef>
          <a:effectRef idx="3">
            <a:schemeClr val="accent2"/>
          </a:effectRef>
          <a:fontRef idx="minor">
            <a:schemeClr val="lt1"/>
          </a:fontRef>
        </p:style>
        <p:txBody>
          <a:bodyPr wrap="none" anchor="ctr"/>
          <a:lstStyle/>
          <a:p>
            <a:endParaRPr lang="en-US"/>
          </a:p>
        </p:txBody>
      </p:sp>
      <p:sp>
        <p:nvSpPr>
          <p:cNvPr id="134153" name="Rectangle 9"/>
          <p:cNvSpPr>
            <a:spLocks noGrp="1" noChangeArrowheads="1"/>
          </p:cNvSpPr>
          <p:nvPr>
            <p:ph type="body" idx="1"/>
          </p:nvPr>
        </p:nvSpPr>
        <p:spPr bwMode="auto">
          <a:xfrm>
            <a:off x="457200" y="1066800"/>
            <a:ext cx="8229600" cy="5059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4154" name="Rectangle 10"/>
          <p:cNvSpPr>
            <a:spLocks noGrp="1" noChangeArrowheads="1"/>
          </p:cNvSpPr>
          <p:nvPr>
            <p:ph type="dt" sz="half" idx="2"/>
          </p:nvPr>
        </p:nvSpPr>
        <p:spPr bwMode="auto">
          <a:xfrm>
            <a:off x="457200" y="6553200"/>
            <a:ext cx="2133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34155" name="Rectangle 11"/>
          <p:cNvSpPr>
            <a:spLocks noGrp="1" noChangeArrowheads="1"/>
          </p:cNvSpPr>
          <p:nvPr>
            <p:ph type="ftr" sz="quarter" idx="3"/>
          </p:nvPr>
        </p:nvSpPr>
        <p:spPr bwMode="auto">
          <a:xfrm>
            <a:off x="5867400" y="6553200"/>
            <a:ext cx="2895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endParaRPr lang="en-US"/>
          </a:p>
        </p:txBody>
      </p:sp>
      <p:sp>
        <p:nvSpPr>
          <p:cNvPr id="134156" name="Rectangle 12"/>
          <p:cNvSpPr>
            <a:spLocks noGrp="1" noChangeArrowheads="1"/>
          </p:cNvSpPr>
          <p:nvPr>
            <p:ph type="sldNum" sz="quarter" idx="4"/>
          </p:nvPr>
        </p:nvSpPr>
        <p:spPr bwMode="auto">
          <a:xfrm>
            <a:off x="3505200" y="6553200"/>
            <a:ext cx="2133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2DB0F51-5666-4C2F-8428-7E28CD1E395E}" type="slidenum">
              <a:rPr lang="en-US"/>
              <a:pPr/>
              <a:t>‹#›</a:t>
            </a:fld>
            <a:endParaRPr lang="en-US"/>
          </a:p>
        </p:txBody>
      </p:sp>
      <p:sp>
        <p:nvSpPr>
          <p:cNvPr id="13" name="Title Placeholder 12"/>
          <p:cNvSpPr>
            <a:spLocks noGrp="1"/>
          </p:cNvSpPr>
          <p:nvPr>
            <p:ph type="title"/>
          </p:nvPr>
        </p:nvSpPr>
        <p:spPr>
          <a:xfrm>
            <a:off x="457200" y="0"/>
            <a:ext cx="8229600" cy="838200"/>
          </a:xfrm>
          <a:prstGeom prst="rect">
            <a:avLst/>
          </a:prstGeom>
        </p:spPr>
        <p:txBody>
          <a:bodyPr vert="horz" lIns="91440" tIns="45720" rIns="91440" bIns="45720" rtlCol="0" anchor="ctr">
            <a:normAutofit/>
          </a:bodyPr>
          <a:lstStyle/>
          <a:p>
            <a:r>
              <a:rPr lang="en-US" smtClean="0"/>
              <a:t>Click to edit Master title style</a:t>
            </a:r>
            <a:endParaRPr lang="en-US"/>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Lst>
  <p:timing>
    <p:tnLst>
      <p:par>
        <p:cTn id="1" dur="indefinite" restart="never" nodeType="tmRoot"/>
      </p:par>
    </p:tnLst>
  </p:timing>
  <p:hf hdr="0" ftr="0" dt="0"/>
  <p:txStyles>
    <p:titleStyle>
      <a:lvl1pPr algn="ctr" rtl="0" eaLnBrk="1" fontAlgn="base" hangingPunct="1">
        <a:spcBef>
          <a:spcPct val="0"/>
        </a:spcBef>
        <a:spcAft>
          <a:spcPct val="0"/>
        </a:spcAft>
        <a:defRPr sz="4000" b="1">
          <a:solidFill>
            <a:schemeClr val="bg1"/>
          </a:solidFill>
          <a:latin typeface="+mj-lt"/>
          <a:ea typeface="+mj-ea"/>
          <a:cs typeface="+mj-cs"/>
        </a:defRPr>
      </a:lvl1pPr>
      <a:lvl2pPr algn="ctr" rtl="0" eaLnBrk="1" fontAlgn="base" hangingPunct="1">
        <a:spcBef>
          <a:spcPct val="0"/>
        </a:spcBef>
        <a:spcAft>
          <a:spcPct val="0"/>
        </a:spcAft>
        <a:defRPr sz="3200" b="1">
          <a:solidFill>
            <a:schemeClr val="tx1"/>
          </a:solidFill>
          <a:latin typeface="Verdana" pitchFamily="34" charset="0"/>
        </a:defRPr>
      </a:lvl2pPr>
      <a:lvl3pPr algn="ctr" rtl="0" eaLnBrk="1" fontAlgn="base" hangingPunct="1">
        <a:spcBef>
          <a:spcPct val="0"/>
        </a:spcBef>
        <a:spcAft>
          <a:spcPct val="0"/>
        </a:spcAft>
        <a:defRPr sz="3200" b="1">
          <a:solidFill>
            <a:schemeClr val="tx1"/>
          </a:solidFill>
          <a:latin typeface="Verdana" pitchFamily="34" charset="0"/>
        </a:defRPr>
      </a:lvl3pPr>
      <a:lvl4pPr algn="ctr" rtl="0" eaLnBrk="1" fontAlgn="base" hangingPunct="1">
        <a:spcBef>
          <a:spcPct val="0"/>
        </a:spcBef>
        <a:spcAft>
          <a:spcPct val="0"/>
        </a:spcAft>
        <a:defRPr sz="3200" b="1">
          <a:solidFill>
            <a:schemeClr val="tx1"/>
          </a:solidFill>
          <a:latin typeface="Verdana" pitchFamily="34" charset="0"/>
        </a:defRPr>
      </a:lvl4pPr>
      <a:lvl5pPr algn="ctr" rtl="0" eaLnBrk="1" fontAlgn="base" hangingPunct="1">
        <a:spcBef>
          <a:spcPct val="0"/>
        </a:spcBef>
        <a:spcAft>
          <a:spcPct val="0"/>
        </a:spcAft>
        <a:defRPr sz="3200" b="1">
          <a:solidFill>
            <a:schemeClr val="tx1"/>
          </a:solidFill>
          <a:latin typeface="Verdana" pitchFamily="34" charset="0"/>
        </a:defRPr>
      </a:lvl5pPr>
      <a:lvl6pPr marL="457200" algn="ctr" rtl="0" eaLnBrk="1" fontAlgn="base" hangingPunct="1">
        <a:spcBef>
          <a:spcPct val="0"/>
        </a:spcBef>
        <a:spcAft>
          <a:spcPct val="0"/>
        </a:spcAft>
        <a:defRPr sz="3200" b="1">
          <a:solidFill>
            <a:schemeClr val="tx1"/>
          </a:solidFill>
          <a:latin typeface="Verdana" pitchFamily="34" charset="0"/>
        </a:defRPr>
      </a:lvl6pPr>
      <a:lvl7pPr marL="914400" algn="ctr" rtl="0" eaLnBrk="1" fontAlgn="base" hangingPunct="1">
        <a:spcBef>
          <a:spcPct val="0"/>
        </a:spcBef>
        <a:spcAft>
          <a:spcPct val="0"/>
        </a:spcAft>
        <a:defRPr sz="3200" b="1">
          <a:solidFill>
            <a:schemeClr val="tx1"/>
          </a:solidFill>
          <a:latin typeface="Verdana" pitchFamily="34" charset="0"/>
        </a:defRPr>
      </a:lvl7pPr>
      <a:lvl8pPr marL="1371600" algn="ctr" rtl="0" eaLnBrk="1" fontAlgn="base" hangingPunct="1">
        <a:spcBef>
          <a:spcPct val="0"/>
        </a:spcBef>
        <a:spcAft>
          <a:spcPct val="0"/>
        </a:spcAft>
        <a:defRPr sz="3200" b="1">
          <a:solidFill>
            <a:schemeClr val="tx1"/>
          </a:solidFill>
          <a:latin typeface="Verdana" pitchFamily="34" charset="0"/>
        </a:defRPr>
      </a:lvl8pPr>
      <a:lvl9pPr marL="1828800" algn="ctr" rtl="0" eaLnBrk="1" fontAlgn="base" hangingPunct="1">
        <a:spcBef>
          <a:spcPct val="0"/>
        </a:spcBef>
        <a:spcAft>
          <a:spcPct val="0"/>
        </a:spcAft>
        <a:defRPr sz="3200" b="1">
          <a:solidFill>
            <a:schemeClr val="tx1"/>
          </a:solidFill>
          <a:latin typeface="Verdana" pitchFamily="34" charset="0"/>
        </a:defRPr>
      </a:lvl9pPr>
    </p:titleStyle>
    <p:bodyStyle>
      <a:lvl1pPr marL="342900" indent="-342900" algn="l" rtl="0" eaLnBrk="1" fontAlgn="base" hangingPunct="1">
        <a:spcBef>
          <a:spcPct val="20000"/>
        </a:spcBef>
        <a:spcAft>
          <a:spcPct val="0"/>
        </a:spcAft>
        <a:buClr>
          <a:schemeClr val="accent2"/>
        </a:buClr>
        <a:buFont typeface="Wingdings" pitchFamily="2" charset="2"/>
        <a:buChar char="u"/>
        <a:defRPr sz="2800" b="1">
          <a:solidFill>
            <a:schemeClr val="accent2"/>
          </a:solidFill>
          <a:latin typeface="+mn-lt"/>
          <a:ea typeface="+mn-ea"/>
          <a:cs typeface="+mn-cs"/>
        </a:defRPr>
      </a:lvl1pPr>
      <a:lvl2pPr marL="742950" indent="-285750" algn="l" rtl="0" eaLnBrk="1" fontAlgn="base" hangingPunct="1">
        <a:spcBef>
          <a:spcPct val="20000"/>
        </a:spcBef>
        <a:spcAft>
          <a:spcPct val="0"/>
        </a:spcAft>
        <a:buClr>
          <a:schemeClr val="tx2"/>
        </a:buClr>
        <a:buSzPct val="60000"/>
        <a:buFont typeface="Wingdings" pitchFamily="2" charset="2"/>
        <a:buChar char="n"/>
        <a:defRPr sz="2400">
          <a:solidFill>
            <a:schemeClr val="tx2"/>
          </a:solidFill>
          <a:latin typeface="+mn-lt"/>
        </a:defRPr>
      </a:lvl2pPr>
      <a:lvl3pPr marL="1143000" indent="-228600" algn="l" rtl="0" eaLnBrk="1" fontAlgn="base" hangingPunct="1">
        <a:spcBef>
          <a:spcPct val="20000"/>
        </a:spcBef>
        <a:spcAft>
          <a:spcPct val="0"/>
        </a:spcAft>
        <a:buClr>
          <a:schemeClr val="folHlink"/>
        </a:buClr>
        <a:buSzPct val="60000"/>
        <a:buFont typeface="Wingdings" pitchFamily="2" charset="2"/>
        <a:buChar char="n"/>
        <a:defRPr sz="2400">
          <a:solidFill>
            <a:schemeClr val="tx2"/>
          </a:solidFill>
          <a:latin typeface="+mn-lt"/>
        </a:defRPr>
      </a:lvl3pPr>
      <a:lvl4pPr marL="1600200" indent="-228600" algn="l" rtl="0" eaLnBrk="1" fontAlgn="base" hangingPunct="1">
        <a:spcBef>
          <a:spcPct val="20000"/>
        </a:spcBef>
        <a:spcAft>
          <a:spcPct val="0"/>
        </a:spcAft>
        <a:buClr>
          <a:schemeClr val="tx1"/>
        </a:buClr>
        <a:buSzPct val="60000"/>
        <a:buFont typeface="Wingdings" pitchFamily="2" charset="2"/>
        <a:buChar char="n"/>
        <a:defRPr sz="2000">
          <a:solidFill>
            <a:schemeClr val="tx2"/>
          </a:solidFill>
          <a:latin typeface="+mn-lt"/>
        </a:defRPr>
      </a:lvl4pPr>
      <a:lvl5pPr marL="20574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2"/>
          </a:solidFill>
          <a:latin typeface="+mn-lt"/>
        </a:defRPr>
      </a:lvl5pPr>
      <a:lvl6pPr marL="25146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2"/>
          </a:solidFill>
          <a:latin typeface="+mn-lt"/>
        </a:defRPr>
      </a:lvl6pPr>
      <a:lvl7pPr marL="29718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2"/>
          </a:solidFill>
          <a:latin typeface="+mn-lt"/>
        </a:defRPr>
      </a:lvl7pPr>
      <a:lvl8pPr marL="34290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2"/>
          </a:solidFill>
          <a:latin typeface="+mn-lt"/>
        </a:defRPr>
      </a:lvl8pPr>
      <a:lvl9pPr marL="38862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3" name="Rectangle 25"/>
          <p:cNvSpPr>
            <a:spLocks noGrp="1" noChangeArrowheads="1"/>
          </p:cNvSpPr>
          <p:nvPr>
            <p:ph type="subTitle" idx="1"/>
          </p:nvPr>
        </p:nvSpPr>
        <p:spPr/>
        <p:txBody>
          <a:bodyPr/>
          <a:lstStyle/>
          <a:p>
            <a:pPr algn="ctr"/>
            <a:r>
              <a:rPr lang="en-US"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www.pkmodi.com</a:t>
            </a:r>
            <a:endParaRPr lang="en-US" i="1" dirty="0"/>
          </a:p>
        </p:txBody>
      </p:sp>
      <p:sp>
        <p:nvSpPr>
          <p:cNvPr id="2074" name="Rectangle 26"/>
          <p:cNvSpPr>
            <a:spLocks noChangeArrowheads="1"/>
          </p:cNvSpPr>
          <p:nvPr/>
        </p:nvSpPr>
        <p:spPr bwMode="ltGray">
          <a:xfrm>
            <a:off x="1371600" y="2133600"/>
            <a:ext cx="7121630" cy="2554545"/>
          </a:xfrm>
          <a:prstGeom prst="rect">
            <a:avLst/>
          </a:prstGeom>
          <a:noFill/>
          <a:ln w="9525" algn="ctr">
            <a:noFill/>
            <a:miter lim="800000"/>
            <a:headEnd/>
            <a:tailEnd/>
          </a:ln>
          <a:effectLst/>
        </p:spPr>
        <p:txBody>
          <a:bodyPr wrap="square">
            <a:spAutoFit/>
          </a:bodyPr>
          <a:lstStyle/>
          <a:p>
            <a:pPr algn="ctr"/>
            <a:r>
              <a:rPr lang="en-US" sz="3200" b="1" spc="300" dirty="0" smtClean="0">
                <a:solidFill>
                  <a:srgbClr val="002060"/>
                </a:solidFill>
              </a:rPr>
              <a:t>Analysis of Arguments made Before</a:t>
            </a:r>
          </a:p>
          <a:p>
            <a:pPr algn="ctr"/>
            <a:r>
              <a:rPr lang="en-US" sz="3200" b="1" spc="300" dirty="0" smtClean="0">
                <a:solidFill>
                  <a:srgbClr val="002060"/>
                </a:solidFill>
              </a:rPr>
              <a:t>Supreme Court</a:t>
            </a:r>
          </a:p>
          <a:p>
            <a:pPr algn="ctr"/>
            <a:endParaRPr lang="en-US" sz="3200" b="1" spc="300" dirty="0" smtClean="0">
              <a:solidFill>
                <a:srgbClr val="002060"/>
              </a:solidFill>
            </a:endParaRPr>
          </a:p>
          <a:p>
            <a:pPr algn="ctr"/>
            <a:r>
              <a:rPr lang="en-US" sz="3200" b="1" spc="300" dirty="0" smtClean="0">
                <a:solidFill>
                  <a:srgbClr val="002060"/>
                </a:solidFill>
              </a:rPr>
              <a:t>November - 2011</a:t>
            </a:r>
            <a:endParaRPr lang="en-US" sz="3200" b="1" spc="300" dirty="0">
              <a:solidFill>
                <a:srgbClr val="002060"/>
              </a:solidFill>
            </a:endParaRPr>
          </a:p>
        </p:txBody>
      </p:sp>
      <p:pic>
        <p:nvPicPr>
          <p:cNvPr id="5" name="Picture 4" descr="untitled.bmp"/>
          <p:cNvPicPr>
            <a:picLocks noChangeAspect="1"/>
          </p:cNvPicPr>
          <p:nvPr/>
        </p:nvPicPr>
        <p:blipFill>
          <a:blip r:embed="rId2" cstate="print"/>
          <a:stretch>
            <a:fillRect/>
          </a:stretch>
        </p:blipFill>
        <p:spPr>
          <a:xfrm>
            <a:off x="304800" y="5181600"/>
            <a:ext cx="1755015" cy="1333267"/>
          </a:xfrm>
          <a:prstGeom prst="rect">
            <a:avLst/>
          </a:prstGeom>
        </p:spPr>
      </p:pic>
      <p:pic>
        <p:nvPicPr>
          <p:cNvPr id="6" name="Picture 5" descr="vodafone_logo.gif"/>
          <p:cNvPicPr>
            <a:picLocks noChangeAspect="1"/>
          </p:cNvPicPr>
          <p:nvPr/>
        </p:nvPicPr>
        <p:blipFill>
          <a:blip r:embed="rId3" cstate="print"/>
          <a:stretch>
            <a:fillRect/>
          </a:stretch>
        </p:blipFill>
        <p:spPr>
          <a:xfrm>
            <a:off x="304800" y="304800"/>
            <a:ext cx="1752600" cy="1383940"/>
          </a:xfrm>
          <a:prstGeom prst="rect">
            <a:avLst/>
          </a:prstGeom>
        </p:spPr>
      </p:pic>
      <p:sp>
        <p:nvSpPr>
          <p:cNvPr id="8" name="Rectangle 7"/>
          <p:cNvSpPr/>
          <p:nvPr/>
        </p:nvSpPr>
        <p:spPr>
          <a:xfrm>
            <a:off x="2362200" y="838200"/>
            <a:ext cx="6324600" cy="646331"/>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ahoma" pitchFamily="34" charset="0"/>
                <a:cs typeface="Tahoma" pitchFamily="34" charset="0"/>
              </a:rPr>
              <a:t>Vodafone Case Study</a:t>
            </a:r>
            <a:endPar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6" name="AutoShape 23"/>
          <p:cNvSpPr>
            <a:spLocks noChangeArrowheads="1"/>
          </p:cNvSpPr>
          <p:nvPr/>
        </p:nvSpPr>
        <p:spPr bwMode="gray">
          <a:xfrm>
            <a:off x="762000" y="1185862"/>
            <a:ext cx="4343400" cy="490538"/>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r>
              <a:rPr lang="en-US" dirty="0" smtClean="0"/>
              <a:t>       Arguments before Hon.SC  by  Vodafone</a:t>
            </a:r>
          </a:p>
          <a:p>
            <a:r>
              <a:rPr lang="en-US" dirty="0" smtClean="0"/>
              <a:t>       (Date wise)</a:t>
            </a:r>
            <a:endParaRPr lang="en-US" dirty="0"/>
          </a:p>
        </p:txBody>
      </p:sp>
      <p:sp>
        <p:nvSpPr>
          <p:cNvPr id="7" name="AutoShape 24"/>
          <p:cNvSpPr>
            <a:spLocks noChangeArrowheads="1"/>
          </p:cNvSpPr>
          <p:nvPr/>
        </p:nvSpPr>
        <p:spPr bwMode="gray">
          <a:xfrm>
            <a:off x="381000" y="1066800"/>
            <a:ext cx="685800" cy="685800"/>
          </a:xfrm>
          <a:prstGeom prst="diamond">
            <a:avLst/>
          </a:prstGeom>
          <a:ln>
            <a:headEnd/>
            <a:tailEnd/>
          </a:ln>
        </p:spPr>
        <p:style>
          <a:lnRef idx="3">
            <a:schemeClr val="lt1"/>
          </a:lnRef>
          <a:fillRef idx="1">
            <a:schemeClr val="accent2"/>
          </a:fillRef>
          <a:effectRef idx="1">
            <a:schemeClr val="accent2"/>
          </a:effectRef>
          <a:fontRef idx="minor">
            <a:schemeClr val="lt1"/>
          </a:fontRef>
        </p:style>
        <p:txBody>
          <a:bodyPr wrap="none" anchor="ctr"/>
          <a:lstStyle/>
          <a:p>
            <a:endParaRPr lang="en-US"/>
          </a:p>
        </p:txBody>
      </p:sp>
      <p:sp>
        <p:nvSpPr>
          <p:cNvPr id="8" name="Text Box 26"/>
          <p:cNvSpPr txBox="1">
            <a:spLocks noChangeArrowheads="1"/>
          </p:cNvSpPr>
          <p:nvPr/>
        </p:nvSpPr>
        <p:spPr bwMode="gray">
          <a:xfrm>
            <a:off x="533900" y="1165225"/>
            <a:ext cx="356187" cy="461665"/>
          </a:xfrm>
          <a:prstGeom prst="rect">
            <a:avLst/>
          </a:prstGeom>
          <a:noFill/>
          <a:ln w="9525" algn="ctr">
            <a:noFill/>
            <a:miter lim="800000"/>
            <a:headEnd/>
            <a:tailEnd/>
          </a:ln>
          <a:effectLst/>
        </p:spPr>
        <p:txBody>
          <a:bodyPr wrap="none">
            <a:spAutoFit/>
          </a:bodyPr>
          <a:lstStyle/>
          <a:p>
            <a:pPr algn="ctr" eaLnBrk="0" hangingPunct="0"/>
            <a:r>
              <a:rPr lang="en-US" sz="2400" dirty="0" smtClean="0">
                <a:solidFill>
                  <a:srgbClr val="FEFEFE"/>
                </a:solidFill>
              </a:rPr>
              <a:t>3</a:t>
            </a:r>
            <a:endParaRPr lang="en-US" sz="2400" dirty="0">
              <a:solidFill>
                <a:srgbClr val="FEFEFE"/>
              </a:solidFill>
            </a:endParaRPr>
          </a:p>
        </p:txBody>
      </p:sp>
      <p:sp>
        <p:nvSpPr>
          <p:cNvPr id="9" name="TextBox 8"/>
          <p:cNvSpPr txBox="1"/>
          <p:nvPr/>
        </p:nvSpPr>
        <p:spPr>
          <a:xfrm>
            <a:off x="838200" y="1981200"/>
            <a:ext cx="7620000" cy="3970318"/>
          </a:xfrm>
          <a:prstGeom prst="rect">
            <a:avLst/>
          </a:prstGeom>
          <a:noFill/>
        </p:spPr>
        <p:txBody>
          <a:bodyPr wrap="square" rtlCol="0">
            <a:spAutoFit/>
          </a:bodyPr>
          <a:lstStyle/>
          <a:p>
            <a:pPr algn="just">
              <a:lnSpc>
                <a:spcPct val="200000"/>
              </a:lnSpc>
            </a:pPr>
            <a:endParaRPr lang="en-US" u="sng" dirty="0" smtClean="0"/>
          </a:p>
          <a:p>
            <a:pPr algn="just"/>
            <a:r>
              <a:rPr lang="en-US" dirty="0" smtClean="0"/>
              <a:t>       Can’t disrespect “Form” unless</a:t>
            </a:r>
          </a:p>
          <a:p>
            <a:pPr algn="just"/>
            <a:r>
              <a:rPr lang="en-US" dirty="0" smtClean="0"/>
              <a:t>        </a:t>
            </a:r>
            <a:r>
              <a:rPr lang="en-US" dirty="0" err="1" smtClean="0"/>
              <a:t>Azadi</a:t>
            </a:r>
            <a:r>
              <a:rPr lang="en-US" dirty="0" smtClean="0"/>
              <a:t> </a:t>
            </a:r>
            <a:r>
              <a:rPr lang="en-US" dirty="0" err="1" smtClean="0"/>
              <a:t>Bachao</a:t>
            </a:r>
            <a:r>
              <a:rPr lang="en-US" dirty="0" smtClean="0"/>
              <a:t> revisited, Vodafone to SC</a:t>
            </a:r>
          </a:p>
          <a:p>
            <a:pPr algn="just"/>
            <a:endParaRPr lang="en-US" dirty="0" smtClean="0"/>
          </a:p>
          <a:p>
            <a:pPr algn="just"/>
            <a:r>
              <a:rPr lang="en-US" dirty="0" smtClean="0"/>
              <a:t>   -  “Enterprise Value” had been calculated on the basis of underlying </a:t>
            </a:r>
          </a:p>
          <a:p>
            <a:pPr algn="just"/>
            <a:r>
              <a:rPr lang="en-US" dirty="0" smtClean="0"/>
              <a:t>       assets of Hutchison in India.</a:t>
            </a:r>
          </a:p>
          <a:p>
            <a:pPr algn="just"/>
            <a:endParaRPr lang="en-US" dirty="0" smtClean="0"/>
          </a:p>
          <a:p>
            <a:pPr algn="just"/>
            <a:r>
              <a:rPr lang="en-US" dirty="0" smtClean="0"/>
              <a:t>   -  “How a Share is Valued is irrelevant for determining the </a:t>
            </a:r>
            <a:r>
              <a:rPr lang="en-US" dirty="0" err="1" smtClean="0"/>
              <a:t>situs</a:t>
            </a:r>
            <a:r>
              <a:rPr lang="en-US" dirty="0" smtClean="0"/>
              <a:t>.</a:t>
            </a:r>
          </a:p>
          <a:p>
            <a:pPr algn="just"/>
            <a:r>
              <a:rPr lang="en-US" dirty="0" smtClean="0"/>
              <a:t> </a:t>
            </a:r>
          </a:p>
          <a:p>
            <a:r>
              <a:rPr lang="en-US" dirty="0" smtClean="0"/>
              <a:t>   </a:t>
            </a:r>
            <a:br>
              <a:rPr lang="en-US" dirty="0" smtClean="0"/>
            </a:br>
            <a:endParaRPr lang="en-US" dirty="0" smtClean="0"/>
          </a:p>
          <a:p>
            <a:pPr algn="just"/>
            <a:endParaRPr lang="en-US" dirty="0" smtClean="0"/>
          </a:p>
          <a:p>
            <a:pPr algn="just"/>
            <a:endParaRPr lang="en-US" dirty="0"/>
          </a:p>
        </p:txBody>
      </p:sp>
      <p:sp>
        <p:nvSpPr>
          <p:cNvPr id="10" name="AutoShape 23"/>
          <p:cNvSpPr>
            <a:spLocks noChangeArrowheads="1"/>
          </p:cNvSpPr>
          <p:nvPr/>
        </p:nvSpPr>
        <p:spPr bwMode="gray">
          <a:xfrm>
            <a:off x="6553200" y="1219200"/>
            <a:ext cx="1828800" cy="457200"/>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dirty="0" smtClean="0"/>
              <a:t>   </a:t>
            </a:r>
            <a:r>
              <a:rPr lang="en-US" dirty="0" smtClean="0">
                <a:latin typeface="Tahoma" pitchFamily="34" charset="0"/>
                <a:cs typeface="Tahoma" pitchFamily="34" charset="0"/>
              </a:rPr>
              <a:t>09.08.2011</a:t>
            </a:r>
            <a:endParaRPr lang="en-US" dirty="0"/>
          </a:p>
        </p:txBody>
      </p:sp>
      <p:sp>
        <p:nvSpPr>
          <p:cNvPr id="12" name="Slide Number Placeholder 11"/>
          <p:cNvSpPr>
            <a:spLocks noGrp="1"/>
          </p:cNvSpPr>
          <p:nvPr>
            <p:ph type="sldNum" sz="quarter" idx="12"/>
          </p:nvPr>
        </p:nvSpPr>
        <p:spPr/>
        <p:txBody>
          <a:bodyPr/>
          <a:lstStyle/>
          <a:p>
            <a:fld id="{B880891D-F623-43F5-8A70-E4D501C286D5}"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6" name="AutoShape 23"/>
          <p:cNvSpPr>
            <a:spLocks noChangeArrowheads="1"/>
          </p:cNvSpPr>
          <p:nvPr/>
        </p:nvSpPr>
        <p:spPr bwMode="gray">
          <a:xfrm>
            <a:off x="762000" y="1185862"/>
            <a:ext cx="4343400" cy="490538"/>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r>
              <a:rPr lang="en-US" dirty="0" smtClean="0"/>
              <a:t>       Arguments before Hon.SC  by  Vodafone</a:t>
            </a:r>
          </a:p>
          <a:p>
            <a:r>
              <a:rPr lang="en-US" dirty="0" smtClean="0"/>
              <a:t>       (Date wise)</a:t>
            </a:r>
            <a:endParaRPr lang="en-US" dirty="0"/>
          </a:p>
        </p:txBody>
      </p:sp>
      <p:sp>
        <p:nvSpPr>
          <p:cNvPr id="7" name="AutoShape 24"/>
          <p:cNvSpPr>
            <a:spLocks noChangeArrowheads="1"/>
          </p:cNvSpPr>
          <p:nvPr/>
        </p:nvSpPr>
        <p:spPr bwMode="gray">
          <a:xfrm>
            <a:off x="381000" y="1066800"/>
            <a:ext cx="685800" cy="685800"/>
          </a:xfrm>
          <a:prstGeom prst="diamond">
            <a:avLst/>
          </a:prstGeom>
          <a:ln>
            <a:headEnd/>
            <a:tailEnd/>
          </a:ln>
        </p:spPr>
        <p:style>
          <a:lnRef idx="3">
            <a:schemeClr val="lt1"/>
          </a:lnRef>
          <a:fillRef idx="1">
            <a:schemeClr val="accent2"/>
          </a:fillRef>
          <a:effectRef idx="1">
            <a:schemeClr val="accent2"/>
          </a:effectRef>
          <a:fontRef idx="minor">
            <a:schemeClr val="lt1"/>
          </a:fontRef>
        </p:style>
        <p:txBody>
          <a:bodyPr wrap="none" anchor="ctr"/>
          <a:lstStyle/>
          <a:p>
            <a:endParaRPr lang="en-US"/>
          </a:p>
        </p:txBody>
      </p:sp>
      <p:sp>
        <p:nvSpPr>
          <p:cNvPr id="8" name="Text Box 26"/>
          <p:cNvSpPr txBox="1">
            <a:spLocks noChangeArrowheads="1"/>
          </p:cNvSpPr>
          <p:nvPr/>
        </p:nvSpPr>
        <p:spPr bwMode="gray">
          <a:xfrm>
            <a:off x="533900" y="1165225"/>
            <a:ext cx="356187" cy="461665"/>
          </a:xfrm>
          <a:prstGeom prst="rect">
            <a:avLst/>
          </a:prstGeom>
          <a:noFill/>
          <a:ln w="9525" algn="ctr">
            <a:noFill/>
            <a:miter lim="800000"/>
            <a:headEnd/>
            <a:tailEnd/>
          </a:ln>
          <a:effectLst/>
        </p:spPr>
        <p:txBody>
          <a:bodyPr wrap="none">
            <a:spAutoFit/>
          </a:bodyPr>
          <a:lstStyle/>
          <a:p>
            <a:pPr algn="ctr" eaLnBrk="0" hangingPunct="0"/>
            <a:r>
              <a:rPr lang="en-US" sz="2400" dirty="0" smtClean="0">
                <a:solidFill>
                  <a:srgbClr val="FEFEFE"/>
                </a:solidFill>
              </a:rPr>
              <a:t>3</a:t>
            </a:r>
            <a:endParaRPr lang="en-US" sz="2400" dirty="0">
              <a:solidFill>
                <a:srgbClr val="FEFEFE"/>
              </a:solidFill>
            </a:endParaRPr>
          </a:p>
        </p:txBody>
      </p:sp>
      <p:sp>
        <p:nvSpPr>
          <p:cNvPr id="9" name="TextBox 8"/>
          <p:cNvSpPr txBox="1"/>
          <p:nvPr/>
        </p:nvSpPr>
        <p:spPr>
          <a:xfrm>
            <a:off x="838200" y="1981200"/>
            <a:ext cx="7620000" cy="4524315"/>
          </a:xfrm>
          <a:prstGeom prst="rect">
            <a:avLst/>
          </a:prstGeom>
          <a:noFill/>
        </p:spPr>
        <p:txBody>
          <a:bodyPr wrap="square" rtlCol="0">
            <a:spAutoFit/>
          </a:bodyPr>
          <a:lstStyle/>
          <a:p>
            <a:pPr algn="just">
              <a:lnSpc>
                <a:spcPct val="200000"/>
              </a:lnSpc>
              <a:buFont typeface="Arial" pitchFamily="34" charset="0"/>
              <a:buChar char="•"/>
            </a:pPr>
            <a:r>
              <a:rPr lang="en-US" dirty="0" smtClean="0"/>
              <a:t> Substance Vs. Corporate Structuring argued on Day 4 of Vodafone</a:t>
            </a:r>
          </a:p>
          <a:p>
            <a:pPr algn="just"/>
            <a:r>
              <a:rPr lang="en-US" dirty="0" smtClean="0"/>
              <a:t>   - Difference between “ Tax havens, and off-shore financial centers    </a:t>
            </a:r>
          </a:p>
          <a:p>
            <a:pPr algn="just"/>
            <a:r>
              <a:rPr lang="en-US" dirty="0" smtClean="0"/>
              <a:t>     (“OFC).</a:t>
            </a:r>
          </a:p>
          <a:p>
            <a:pPr algn="just"/>
            <a:r>
              <a:rPr lang="en-US" dirty="0" smtClean="0"/>
              <a:t>   - “Cayman Island falls in the OFC Category and is not a tax haven”.</a:t>
            </a:r>
          </a:p>
          <a:p>
            <a:pPr algn="just"/>
            <a:r>
              <a:rPr lang="en-US" dirty="0" smtClean="0"/>
              <a:t>   - </a:t>
            </a:r>
            <a:r>
              <a:rPr lang="en-US" dirty="0" err="1" smtClean="0"/>
              <a:t>Azadi</a:t>
            </a:r>
            <a:r>
              <a:rPr lang="en-US" dirty="0" smtClean="0"/>
              <a:t> </a:t>
            </a:r>
            <a:r>
              <a:rPr lang="en-US" dirty="0" err="1" smtClean="0"/>
              <a:t>Bachao</a:t>
            </a:r>
            <a:r>
              <a:rPr lang="en-US" dirty="0" smtClean="0"/>
              <a:t> applies to only genuine investments or even to conduit </a:t>
            </a:r>
          </a:p>
          <a:p>
            <a:pPr algn="just"/>
            <a:r>
              <a:rPr lang="en-US" dirty="0" smtClean="0"/>
              <a:t>     companies”.</a:t>
            </a:r>
          </a:p>
          <a:p>
            <a:pPr algn="just"/>
            <a:r>
              <a:rPr lang="en-US" dirty="0" smtClean="0"/>
              <a:t>   - Applying “Ramsay’ Principle- unfair (historic UK case in which    </a:t>
            </a:r>
          </a:p>
          <a:p>
            <a:pPr algn="just"/>
            <a:r>
              <a:rPr lang="en-US" dirty="0" smtClean="0"/>
              <a:t>     substance was   affirmed)</a:t>
            </a:r>
          </a:p>
          <a:p>
            <a:pPr algn="just"/>
            <a:r>
              <a:rPr lang="en-US" dirty="0" smtClean="0"/>
              <a:t>   - “ Are we thinking from the point of view FDI, not FII…..</a:t>
            </a:r>
          </a:p>
          <a:p>
            <a:pPr algn="just"/>
            <a:r>
              <a:rPr lang="en-US" dirty="0" smtClean="0"/>
              <a:t>   -  Rely  upon legal opinions from Canada &amp; Us .The Indian</a:t>
            </a:r>
          </a:p>
          <a:p>
            <a:pPr algn="just"/>
            <a:r>
              <a:rPr lang="en-US" dirty="0" smtClean="0"/>
              <a:t>      tax department had not been able to show any legal opinion or legal </a:t>
            </a:r>
          </a:p>
          <a:p>
            <a:pPr algn="just"/>
            <a:r>
              <a:rPr lang="en-US" dirty="0" smtClean="0"/>
              <a:t>      material to show that situs of Foreign Company’s Share is deemed to </a:t>
            </a:r>
          </a:p>
          <a:p>
            <a:pPr algn="just"/>
            <a:r>
              <a:rPr lang="en-US" dirty="0" smtClean="0"/>
              <a:t>      be India”.</a:t>
            </a:r>
          </a:p>
          <a:p>
            <a:pPr algn="just"/>
            <a:endParaRPr lang="en-US" dirty="0" smtClean="0"/>
          </a:p>
          <a:p>
            <a:pPr algn="just"/>
            <a:endParaRPr lang="en-US" dirty="0"/>
          </a:p>
        </p:txBody>
      </p:sp>
      <p:sp>
        <p:nvSpPr>
          <p:cNvPr id="10" name="AutoShape 23"/>
          <p:cNvSpPr>
            <a:spLocks noChangeArrowheads="1"/>
          </p:cNvSpPr>
          <p:nvPr/>
        </p:nvSpPr>
        <p:spPr bwMode="gray">
          <a:xfrm>
            <a:off x="6553200" y="1219200"/>
            <a:ext cx="1828800" cy="457200"/>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dirty="0" smtClean="0"/>
              <a:t>   </a:t>
            </a:r>
            <a:r>
              <a:rPr lang="en-US" dirty="0" smtClean="0">
                <a:latin typeface="Tahoma" pitchFamily="34" charset="0"/>
                <a:cs typeface="Tahoma" pitchFamily="34" charset="0"/>
              </a:rPr>
              <a:t>10.08.2011</a:t>
            </a:r>
            <a:endParaRPr lang="en-US" dirty="0"/>
          </a:p>
        </p:txBody>
      </p:sp>
      <p:sp>
        <p:nvSpPr>
          <p:cNvPr id="12" name="Slide Number Placeholder 11"/>
          <p:cNvSpPr>
            <a:spLocks noGrp="1"/>
          </p:cNvSpPr>
          <p:nvPr>
            <p:ph type="sldNum" sz="quarter" idx="12"/>
          </p:nvPr>
        </p:nvSpPr>
        <p:spPr/>
        <p:txBody>
          <a:bodyPr/>
          <a:lstStyle/>
          <a:p>
            <a:fld id="{B880891D-F623-43F5-8A70-E4D501C286D5}"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6" name="AutoShape 23"/>
          <p:cNvSpPr>
            <a:spLocks noChangeArrowheads="1"/>
          </p:cNvSpPr>
          <p:nvPr/>
        </p:nvSpPr>
        <p:spPr bwMode="gray">
          <a:xfrm>
            <a:off x="762000" y="1185862"/>
            <a:ext cx="4343400" cy="490538"/>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r>
              <a:rPr lang="en-US" dirty="0" smtClean="0"/>
              <a:t>       Arguments before Hon.SC  by  Vodafone</a:t>
            </a:r>
          </a:p>
          <a:p>
            <a:r>
              <a:rPr lang="en-US" dirty="0" smtClean="0"/>
              <a:t>       (Date wise)</a:t>
            </a:r>
            <a:endParaRPr lang="en-US" dirty="0"/>
          </a:p>
        </p:txBody>
      </p:sp>
      <p:sp>
        <p:nvSpPr>
          <p:cNvPr id="7" name="AutoShape 24"/>
          <p:cNvSpPr>
            <a:spLocks noChangeArrowheads="1"/>
          </p:cNvSpPr>
          <p:nvPr/>
        </p:nvSpPr>
        <p:spPr bwMode="gray">
          <a:xfrm>
            <a:off x="381000" y="1066800"/>
            <a:ext cx="685800" cy="685800"/>
          </a:xfrm>
          <a:prstGeom prst="diamond">
            <a:avLst/>
          </a:prstGeom>
          <a:ln>
            <a:headEnd/>
            <a:tailEnd/>
          </a:ln>
        </p:spPr>
        <p:style>
          <a:lnRef idx="3">
            <a:schemeClr val="lt1"/>
          </a:lnRef>
          <a:fillRef idx="1">
            <a:schemeClr val="accent2"/>
          </a:fillRef>
          <a:effectRef idx="1">
            <a:schemeClr val="accent2"/>
          </a:effectRef>
          <a:fontRef idx="minor">
            <a:schemeClr val="lt1"/>
          </a:fontRef>
        </p:style>
        <p:txBody>
          <a:bodyPr wrap="none" anchor="ctr"/>
          <a:lstStyle/>
          <a:p>
            <a:endParaRPr lang="en-US"/>
          </a:p>
        </p:txBody>
      </p:sp>
      <p:sp>
        <p:nvSpPr>
          <p:cNvPr id="8" name="Text Box 26"/>
          <p:cNvSpPr txBox="1">
            <a:spLocks noChangeArrowheads="1"/>
          </p:cNvSpPr>
          <p:nvPr/>
        </p:nvSpPr>
        <p:spPr bwMode="gray">
          <a:xfrm>
            <a:off x="533900" y="1165225"/>
            <a:ext cx="356187" cy="461665"/>
          </a:xfrm>
          <a:prstGeom prst="rect">
            <a:avLst/>
          </a:prstGeom>
          <a:noFill/>
          <a:ln w="9525" algn="ctr">
            <a:noFill/>
            <a:miter lim="800000"/>
            <a:headEnd/>
            <a:tailEnd/>
          </a:ln>
          <a:effectLst/>
        </p:spPr>
        <p:txBody>
          <a:bodyPr wrap="none">
            <a:spAutoFit/>
          </a:bodyPr>
          <a:lstStyle/>
          <a:p>
            <a:pPr algn="ctr" eaLnBrk="0" hangingPunct="0"/>
            <a:r>
              <a:rPr lang="en-US" sz="2400" dirty="0" smtClean="0">
                <a:solidFill>
                  <a:srgbClr val="FEFEFE"/>
                </a:solidFill>
              </a:rPr>
              <a:t>3</a:t>
            </a:r>
            <a:endParaRPr lang="en-US" sz="2400" dirty="0">
              <a:solidFill>
                <a:srgbClr val="FEFEFE"/>
              </a:solidFill>
            </a:endParaRPr>
          </a:p>
        </p:txBody>
      </p:sp>
      <p:sp>
        <p:nvSpPr>
          <p:cNvPr id="9" name="TextBox 8"/>
          <p:cNvSpPr txBox="1"/>
          <p:nvPr/>
        </p:nvSpPr>
        <p:spPr>
          <a:xfrm>
            <a:off x="838200" y="1981200"/>
            <a:ext cx="7620000" cy="4524315"/>
          </a:xfrm>
          <a:prstGeom prst="rect">
            <a:avLst/>
          </a:prstGeom>
          <a:noFill/>
        </p:spPr>
        <p:txBody>
          <a:bodyPr wrap="square" rtlCol="0">
            <a:spAutoFit/>
          </a:bodyPr>
          <a:lstStyle/>
          <a:p>
            <a:pPr algn="just">
              <a:lnSpc>
                <a:spcPct val="200000"/>
              </a:lnSpc>
              <a:buFont typeface="Arial" pitchFamily="34" charset="0"/>
              <a:buChar char="•"/>
            </a:pPr>
            <a:r>
              <a:rPr lang="en-US" dirty="0" smtClean="0"/>
              <a:t> Cayman Island selected as tax neutral jurisdiction. :- </a:t>
            </a:r>
          </a:p>
          <a:p>
            <a:pPr algn="just"/>
            <a:r>
              <a:rPr lang="en-US" dirty="0" smtClean="0"/>
              <a:t>   1. “De coupling of assets and income is the fundamental feature of </a:t>
            </a:r>
          </a:p>
          <a:p>
            <a:pPr algn="just"/>
            <a:r>
              <a:rPr lang="en-US" dirty="0" smtClean="0"/>
              <a:t>        corporate structure.</a:t>
            </a:r>
          </a:p>
          <a:p>
            <a:pPr algn="just"/>
            <a:r>
              <a:rPr lang="en-US" dirty="0" smtClean="0"/>
              <a:t>   2. “UN Model which suggests that capital gains ought to be taxed by </a:t>
            </a:r>
          </a:p>
          <a:p>
            <a:pPr algn="just"/>
            <a:r>
              <a:rPr lang="en-US" dirty="0" smtClean="0"/>
              <a:t>         resident country”.</a:t>
            </a:r>
          </a:p>
          <a:p>
            <a:pPr algn="just"/>
            <a:r>
              <a:rPr lang="en-US" dirty="0" smtClean="0"/>
              <a:t>   3.  Cayman Island was added as a “tax neutral” jurisdiction and not for </a:t>
            </a:r>
          </a:p>
          <a:p>
            <a:pPr algn="just"/>
            <a:r>
              <a:rPr lang="en-US" dirty="0" smtClean="0"/>
              <a:t>        tax avoidance.</a:t>
            </a:r>
          </a:p>
          <a:p>
            <a:pPr algn="just"/>
            <a:r>
              <a:rPr lang="en-US" dirty="0" smtClean="0"/>
              <a:t>   4.  HITL directly sold the shares of the Indian Co. through Mauritius</a:t>
            </a:r>
          </a:p>
          <a:p>
            <a:pPr algn="just"/>
            <a:r>
              <a:rPr lang="en-US" dirty="0" smtClean="0"/>
              <a:t>        entity, no tax (263 ITR 706) would have been applicable on the </a:t>
            </a:r>
          </a:p>
          <a:p>
            <a:pPr algn="just"/>
            <a:r>
              <a:rPr lang="en-US" dirty="0" smtClean="0"/>
              <a:t>        basis of SC ration on “</a:t>
            </a:r>
            <a:r>
              <a:rPr lang="en-US" dirty="0" err="1" smtClean="0"/>
              <a:t>Azadi</a:t>
            </a:r>
            <a:r>
              <a:rPr lang="en-US" dirty="0" smtClean="0"/>
              <a:t> </a:t>
            </a:r>
            <a:r>
              <a:rPr lang="en-US" dirty="0" err="1" smtClean="0"/>
              <a:t>Bachao</a:t>
            </a:r>
            <a:r>
              <a:rPr lang="en-US" dirty="0" smtClean="0"/>
              <a:t>”</a:t>
            </a:r>
          </a:p>
          <a:p>
            <a:pPr algn="just"/>
            <a:r>
              <a:rPr lang="en-US" dirty="0" smtClean="0"/>
              <a:t> </a:t>
            </a:r>
          </a:p>
          <a:p>
            <a:r>
              <a:rPr lang="en-US" dirty="0" smtClean="0"/>
              <a:t>   </a:t>
            </a:r>
            <a:br>
              <a:rPr lang="en-US" dirty="0" smtClean="0"/>
            </a:br>
            <a:endParaRPr lang="en-US" dirty="0" smtClean="0"/>
          </a:p>
          <a:p>
            <a:pPr algn="just"/>
            <a:endParaRPr lang="en-US" dirty="0" smtClean="0"/>
          </a:p>
          <a:p>
            <a:pPr algn="just"/>
            <a:endParaRPr lang="en-US" dirty="0"/>
          </a:p>
        </p:txBody>
      </p:sp>
      <p:sp>
        <p:nvSpPr>
          <p:cNvPr id="10" name="AutoShape 23"/>
          <p:cNvSpPr>
            <a:spLocks noChangeArrowheads="1"/>
          </p:cNvSpPr>
          <p:nvPr/>
        </p:nvSpPr>
        <p:spPr bwMode="gray">
          <a:xfrm>
            <a:off x="6553200" y="1219200"/>
            <a:ext cx="1828800" cy="457200"/>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dirty="0" smtClean="0"/>
              <a:t>   </a:t>
            </a:r>
            <a:r>
              <a:rPr lang="en-US" dirty="0" smtClean="0">
                <a:latin typeface="Tahoma" pitchFamily="34" charset="0"/>
                <a:cs typeface="Tahoma" pitchFamily="34" charset="0"/>
              </a:rPr>
              <a:t>11.08.2011</a:t>
            </a:r>
            <a:endParaRPr lang="en-US" dirty="0"/>
          </a:p>
        </p:txBody>
      </p:sp>
      <p:sp>
        <p:nvSpPr>
          <p:cNvPr id="12" name="Slide Number Placeholder 11"/>
          <p:cNvSpPr>
            <a:spLocks noGrp="1"/>
          </p:cNvSpPr>
          <p:nvPr>
            <p:ph type="sldNum" sz="quarter" idx="12"/>
          </p:nvPr>
        </p:nvSpPr>
        <p:spPr/>
        <p:txBody>
          <a:bodyPr/>
          <a:lstStyle/>
          <a:p>
            <a:fld id="{B880891D-F623-43F5-8A70-E4D501C286D5}"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6" name="AutoShape 23"/>
          <p:cNvSpPr>
            <a:spLocks noChangeArrowheads="1"/>
          </p:cNvSpPr>
          <p:nvPr/>
        </p:nvSpPr>
        <p:spPr bwMode="gray">
          <a:xfrm>
            <a:off x="762000" y="1185862"/>
            <a:ext cx="4343400" cy="490538"/>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r>
              <a:rPr lang="en-US" dirty="0" smtClean="0"/>
              <a:t>       Arguments before Hon.SC  by  Vodafone</a:t>
            </a:r>
          </a:p>
          <a:p>
            <a:r>
              <a:rPr lang="en-US" dirty="0" smtClean="0"/>
              <a:t>       (Date wise)</a:t>
            </a:r>
            <a:endParaRPr lang="en-US" dirty="0"/>
          </a:p>
        </p:txBody>
      </p:sp>
      <p:sp>
        <p:nvSpPr>
          <p:cNvPr id="7" name="AutoShape 24"/>
          <p:cNvSpPr>
            <a:spLocks noChangeArrowheads="1"/>
          </p:cNvSpPr>
          <p:nvPr/>
        </p:nvSpPr>
        <p:spPr bwMode="gray">
          <a:xfrm>
            <a:off x="381000" y="1066800"/>
            <a:ext cx="685800" cy="685800"/>
          </a:xfrm>
          <a:prstGeom prst="diamond">
            <a:avLst/>
          </a:prstGeom>
          <a:ln>
            <a:headEnd/>
            <a:tailEnd/>
          </a:ln>
        </p:spPr>
        <p:style>
          <a:lnRef idx="3">
            <a:schemeClr val="lt1"/>
          </a:lnRef>
          <a:fillRef idx="1">
            <a:schemeClr val="accent2"/>
          </a:fillRef>
          <a:effectRef idx="1">
            <a:schemeClr val="accent2"/>
          </a:effectRef>
          <a:fontRef idx="minor">
            <a:schemeClr val="lt1"/>
          </a:fontRef>
        </p:style>
        <p:txBody>
          <a:bodyPr wrap="none" anchor="ctr"/>
          <a:lstStyle/>
          <a:p>
            <a:endParaRPr lang="en-US"/>
          </a:p>
        </p:txBody>
      </p:sp>
      <p:sp>
        <p:nvSpPr>
          <p:cNvPr id="8" name="Text Box 26"/>
          <p:cNvSpPr txBox="1">
            <a:spLocks noChangeArrowheads="1"/>
          </p:cNvSpPr>
          <p:nvPr/>
        </p:nvSpPr>
        <p:spPr bwMode="gray">
          <a:xfrm>
            <a:off x="533900" y="1165225"/>
            <a:ext cx="356187" cy="461665"/>
          </a:xfrm>
          <a:prstGeom prst="rect">
            <a:avLst/>
          </a:prstGeom>
          <a:noFill/>
          <a:ln w="9525" algn="ctr">
            <a:noFill/>
            <a:miter lim="800000"/>
            <a:headEnd/>
            <a:tailEnd/>
          </a:ln>
          <a:effectLst/>
        </p:spPr>
        <p:txBody>
          <a:bodyPr wrap="none">
            <a:spAutoFit/>
          </a:bodyPr>
          <a:lstStyle/>
          <a:p>
            <a:pPr algn="ctr" eaLnBrk="0" hangingPunct="0"/>
            <a:r>
              <a:rPr lang="en-US" sz="2400" dirty="0" smtClean="0">
                <a:solidFill>
                  <a:srgbClr val="FEFEFE"/>
                </a:solidFill>
              </a:rPr>
              <a:t>3</a:t>
            </a:r>
            <a:endParaRPr lang="en-US" sz="2400" dirty="0">
              <a:solidFill>
                <a:srgbClr val="FEFEFE"/>
              </a:solidFill>
            </a:endParaRPr>
          </a:p>
        </p:txBody>
      </p:sp>
      <p:sp>
        <p:nvSpPr>
          <p:cNvPr id="9" name="TextBox 8"/>
          <p:cNvSpPr txBox="1"/>
          <p:nvPr/>
        </p:nvSpPr>
        <p:spPr>
          <a:xfrm>
            <a:off x="838200" y="1981200"/>
            <a:ext cx="7620000" cy="3970318"/>
          </a:xfrm>
          <a:prstGeom prst="rect">
            <a:avLst/>
          </a:prstGeom>
          <a:noFill/>
        </p:spPr>
        <p:txBody>
          <a:bodyPr wrap="square" rtlCol="0">
            <a:spAutoFit/>
          </a:bodyPr>
          <a:lstStyle/>
          <a:p>
            <a:pPr algn="just">
              <a:lnSpc>
                <a:spcPct val="200000"/>
              </a:lnSpc>
              <a:buFont typeface="Arial" pitchFamily="34" charset="0"/>
              <a:buChar char="•"/>
            </a:pPr>
            <a:r>
              <a:rPr lang="en-US" dirty="0" smtClean="0"/>
              <a:t>Vodafone transaction Can’t Tax on Economic reality theory : -</a:t>
            </a:r>
          </a:p>
          <a:p>
            <a:pPr algn="just">
              <a:buFontTx/>
              <a:buChar char="-"/>
            </a:pPr>
            <a:r>
              <a:rPr lang="en-US" dirty="0" smtClean="0"/>
              <a:t>‘Look through provisions’ can be applied in the case of ‘horizontal </a:t>
            </a:r>
          </a:p>
          <a:p>
            <a:pPr algn="just"/>
            <a:r>
              <a:rPr lang="en-US" dirty="0" smtClean="0"/>
              <a:t>  structures’ only.</a:t>
            </a:r>
          </a:p>
          <a:p>
            <a:pPr algn="just">
              <a:buFontTx/>
              <a:buChar char="-"/>
            </a:pPr>
            <a:r>
              <a:rPr lang="en-US" dirty="0" smtClean="0"/>
              <a:t>‘Holding company structure could not be disregarded unless it  </a:t>
            </a:r>
          </a:p>
          <a:p>
            <a:pPr algn="just"/>
            <a:r>
              <a:rPr lang="en-US" dirty="0" smtClean="0"/>
              <a:t>  was a sham.</a:t>
            </a:r>
          </a:p>
          <a:p>
            <a:pPr algn="just">
              <a:buFontTx/>
              <a:buChar char="-"/>
            </a:pPr>
            <a:r>
              <a:rPr lang="en-US" dirty="0" smtClean="0"/>
              <a:t>Structure which was already in place for many years, shit of taxing </a:t>
            </a:r>
          </a:p>
          <a:p>
            <a:pPr algn="just"/>
            <a:r>
              <a:rPr lang="en-US" dirty="0" smtClean="0"/>
              <a:t>  jurisdiction by itself at the time of exist cannot be the basis to ‘Lift </a:t>
            </a:r>
          </a:p>
          <a:p>
            <a:pPr algn="just"/>
            <a:r>
              <a:rPr lang="en-US" dirty="0" smtClean="0"/>
              <a:t>  Corporate veil’</a:t>
            </a:r>
          </a:p>
          <a:p>
            <a:pPr algn="just"/>
            <a:r>
              <a:rPr lang="en-US" dirty="0" smtClean="0"/>
              <a:t> -How value of these shares has been derived would not relevant to </a:t>
            </a:r>
          </a:p>
          <a:p>
            <a:pPr algn="just"/>
            <a:r>
              <a:rPr lang="en-US" dirty="0" smtClean="0"/>
              <a:t>  determine tax liability.</a:t>
            </a:r>
          </a:p>
          <a:p>
            <a:pPr algn="just"/>
            <a:endParaRPr lang="en-US" dirty="0" smtClean="0"/>
          </a:p>
          <a:p>
            <a:pPr algn="just">
              <a:buFontTx/>
              <a:buChar char="-"/>
            </a:pPr>
            <a:endParaRPr lang="en-US" dirty="0" smtClean="0"/>
          </a:p>
          <a:p>
            <a:pPr algn="just"/>
            <a:endParaRPr lang="en-US" dirty="0"/>
          </a:p>
        </p:txBody>
      </p:sp>
      <p:sp>
        <p:nvSpPr>
          <p:cNvPr id="10" name="AutoShape 23"/>
          <p:cNvSpPr>
            <a:spLocks noChangeArrowheads="1"/>
          </p:cNvSpPr>
          <p:nvPr/>
        </p:nvSpPr>
        <p:spPr bwMode="gray">
          <a:xfrm>
            <a:off x="6553200" y="1219200"/>
            <a:ext cx="1828800" cy="457200"/>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dirty="0" smtClean="0"/>
              <a:t>   </a:t>
            </a:r>
            <a:r>
              <a:rPr lang="en-US" dirty="0" smtClean="0">
                <a:latin typeface="Tahoma" pitchFamily="34" charset="0"/>
                <a:cs typeface="Tahoma" pitchFamily="34" charset="0"/>
              </a:rPr>
              <a:t>17.08.2011</a:t>
            </a:r>
            <a:endParaRPr lang="en-US" dirty="0"/>
          </a:p>
        </p:txBody>
      </p:sp>
      <p:sp>
        <p:nvSpPr>
          <p:cNvPr id="12" name="Slide Number Placeholder 11"/>
          <p:cNvSpPr>
            <a:spLocks noGrp="1"/>
          </p:cNvSpPr>
          <p:nvPr>
            <p:ph type="sldNum" sz="quarter" idx="12"/>
          </p:nvPr>
        </p:nvSpPr>
        <p:spPr/>
        <p:txBody>
          <a:bodyPr/>
          <a:lstStyle/>
          <a:p>
            <a:fld id="{B880891D-F623-43F5-8A70-E4D501C286D5}"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6" name="AutoShape 23"/>
          <p:cNvSpPr>
            <a:spLocks noChangeArrowheads="1"/>
          </p:cNvSpPr>
          <p:nvPr/>
        </p:nvSpPr>
        <p:spPr bwMode="gray">
          <a:xfrm>
            <a:off x="762000" y="1185862"/>
            <a:ext cx="4343400" cy="490538"/>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r>
              <a:rPr lang="en-US" dirty="0" smtClean="0"/>
              <a:t>       Arguments before Hon.SC  by  Vodafone</a:t>
            </a:r>
          </a:p>
          <a:p>
            <a:r>
              <a:rPr lang="en-US" dirty="0" smtClean="0"/>
              <a:t>       (Date wise)</a:t>
            </a:r>
            <a:endParaRPr lang="en-US" dirty="0"/>
          </a:p>
        </p:txBody>
      </p:sp>
      <p:sp>
        <p:nvSpPr>
          <p:cNvPr id="7" name="AutoShape 24"/>
          <p:cNvSpPr>
            <a:spLocks noChangeArrowheads="1"/>
          </p:cNvSpPr>
          <p:nvPr/>
        </p:nvSpPr>
        <p:spPr bwMode="gray">
          <a:xfrm>
            <a:off x="381000" y="1066800"/>
            <a:ext cx="685800" cy="685800"/>
          </a:xfrm>
          <a:prstGeom prst="diamond">
            <a:avLst/>
          </a:prstGeom>
          <a:ln>
            <a:headEnd/>
            <a:tailEnd/>
          </a:ln>
        </p:spPr>
        <p:style>
          <a:lnRef idx="3">
            <a:schemeClr val="lt1"/>
          </a:lnRef>
          <a:fillRef idx="1">
            <a:schemeClr val="accent2"/>
          </a:fillRef>
          <a:effectRef idx="1">
            <a:schemeClr val="accent2"/>
          </a:effectRef>
          <a:fontRef idx="minor">
            <a:schemeClr val="lt1"/>
          </a:fontRef>
        </p:style>
        <p:txBody>
          <a:bodyPr wrap="none" anchor="ctr"/>
          <a:lstStyle/>
          <a:p>
            <a:endParaRPr lang="en-US"/>
          </a:p>
        </p:txBody>
      </p:sp>
      <p:sp>
        <p:nvSpPr>
          <p:cNvPr id="8" name="Text Box 26"/>
          <p:cNvSpPr txBox="1">
            <a:spLocks noChangeArrowheads="1"/>
          </p:cNvSpPr>
          <p:nvPr/>
        </p:nvSpPr>
        <p:spPr bwMode="gray">
          <a:xfrm>
            <a:off x="533900" y="1165225"/>
            <a:ext cx="356187" cy="461665"/>
          </a:xfrm>
          <a:prstGeom prst="rect">
            <a:avLst/>
          </a:prstGeom>
          <a:noFill/>
          <a:ln w="9525" algn="ctr">
            <a:noFill/>
            <a:miter lim="800000"/>
            <a:headEnd/>
            <a:tailEnd/>
          </a:ln>
          <a:effectLst/>
        </p:spPr>
        <p:txBody>
          <a:bodyPr wrap="none">
            <a:spAutoFit/>
          </a:bodyPr>
          <a:lstStyle/>
          <a:p>
            <a:pPr algn="ctr" eaLnBrk="0" hangingPunct="0"/>
            <a:r>
              <a:rPr lang="en-US" sz="2400" dirty="0" smtClean="0">
                <a:solidFill>
                  <a:srgbClr val="FEFEFE"/>
                </a:solidFill>
              </a:rPr>
              <a:t>3</a:t>
            </a:r>
            <a:endParaRPr lang="en-US" sz="2400" dirty="0">
              <a:solidFill>
                <a:srgbClr val="FEFEFE"/>
              </a:solidFill>
            </a:endParaRPr>
          </a:p>
        </p:txBody>
      </p:sp>
      <p:sp>
        <p:nvSpPr>
          <p:cNvPr id="9" name="TextBox 8"/>
          <p:cNvSpPr txBox="1"/>
          <p:nvPr/>
        </p:nvSpPr>
        <p:spPr>
          <a:xfrm>
            <a:off x="838200" y="1981200"/>
            <a:ext cx="7620000" cy="4247317"/>
          </a:xfrm>
          <a:prstGeom prst="rect">
            <a:avLst/>
          </a:prstGeom>
          <a:noFill/>
        </p:spPr>
        <p:txBody>
          <a:bodyPr wrap="square" rtlCol="0">
            <a:spAutoFit/>
          </a:bodyPr>
          <a:lstStyle/>
          <a:p>
            <a:pPr algn="just"/>
            <a:r>
              <a:rPr lang="en-US" dirty="0" smtClean="0"/>
              <a:t>No need to revisit </a:t>
            </a:r>
            <a:r>
              <a:rPr lang="en-US" dirty="0" err="1" smtClean="0"/>
              <a:t>Azadi</a:t>
            </a:r>
            <a:r>
              <a:rPr lang="en-US" dirty="0" smtClean="0"/>
              <a:t>  </a:t>
            </a:r>
            <a:r>
              <a:rPr lang="en-US" dirty="0" err="1" smtClean="0"/>
              <a:t>Bachao</a:t>
            </a:r>
            <a:r>
              <a:rPr lang="en-US" dirty="0" smtClean="0"/>
              <a:t> Decision :-</a:t>
            </a:r>
          </a:p>
          <a:p>
            <a:pPr algn="just"/>
            <a:endParaRPr lang="en-US" dirty="0" smtClean="0"/>
          </a:p>
          <a:p>
            <a:pPr algn="just"/>
            <a:r>
              <a:rPr lang="en-US" dirty="0" smtClean="0"/>
              <a:t>  - “Tax Evasion &amp; Tax Motive”.</a:t>
            </a:r>
          </a:p>
          <a:p>
            <a:pPr algn="just"/>
            <a:r>
              <a:rPr lang="en-US" dirty="0" smtClean="0"/>
              <a:t>  - Whether </a:t>
            </a:r>
            <a:r>
              <a:rPr lang="en-US" dirty="0" err="1" smtClean="0"/>
              <a:t>Azadi</a:t>
            </a:r>
            <a:r>
              <a:rPr lang="en-US" dirty="0" smtClean="0"/>
              <a:t> </a:t>
            </a:r>
            <a:r>
              <a:rPr lang="en-US" dirty="0" err="1" smtClean="0"/>
              <a:t>Bachao</a:t>
            </a:r>
            <a:r>
              <a:rPr lang="en-US" dirty="0" smtClean="0"/>
              <a:t> was confirmed to the validity of the CBDT </a:t>
            </a:r>
          </a:p>
          <a:p>
            <a:pPr algn="just"/>
            <a:r>
              <a:rPr lang="en-US" dirty="0" smtClean="0"/>
              <a:t>    Circular !!</a:t>
            </a:r>
          </a:p>
          <a:p>
            <a:pPr algn="just"/>
            <a:r>
              <a:rPr lang="en-US" dirty="0" smtClean="0"/>
              <a:t>  - ‘Indian Mauritius tax treaty application – Relevant.</a:t>
            </a:r>
          </a:p>
          <a:p>
            <a:pPr algn="just"/>
            <a:r>
              <a:rPr lang="en-US" dirty="0" smtClean="0"/>
              <a:t>  - ‘The benefit of India Mauritius treaty would be available only if   </a:t>
            </a:r>
          </a:p>
          <a:p>
            <a:pPr algn="just"/>
            <a:r>
              <a:rPr lang="en-US" dirty="0" smtClean="0"/>
              <a:t>     Mauritius entity was liable to tax in Mauritius as otherwise, such entity   </a:t>
            </a:r>
          </a:p>
          <a:p>
            <a:pPr algn="just"/>
            <a:r>
              <a:rPr lang="en-US" dirty="0" smtClean="0"/>
              <a:t>     may not be considered as “Resident of Mauritius”.</a:t>
            </a:r>
          </a:p>
          <a:p>
            <a:pPr algn="just"/>
            <a:r>
              <a:rPr lang="en-US" dirty="0" smtClean="0"/>
              <a:t>  -  There has not been any change in India Mauritius treaty or CBDT </a:t>
            </a:r>
          </a:p>
          <a:p>
            <a:pPr algn="just"/>
            <a:r>
              <a:rPr lang="en-US" dirty="0" smtClean="0"/>
              <a:t>     circular post </a:t>
            </a:r>
            <a:r>
              <a:rPr lang="en-US" dirty="0" err="1" smtClean="0"/>
              <a:t>Azadi</a:t>
            </a:r>
            <a:r>
              <a:rPr lang="en-US" dirty="0" smtClean="0"/>
              <a:t> decision and hence the decision did not require </a:t>
            </a:r>
          </a:p>
          <a:p>
            <a:pPr algn="just"/>
            <a:r>
              <a:rPr lang="en-US" dirty="0" smtClean="0"/>
              <a:t>     any review.</a:t>
            </a:r>
          </a:p>
          <a:p>
            <a:pPr algn="just"/>
            <a:endParaRPr lang="en-US" dirty="0" smtClean="0"/>
          </a:p>
          <a:p>
            <a:pPr algn="just">
              <a:buFontTx/>
              <a:buChar char="-"/>
            </a:pPr>
            <a:endParaRPr lang="en-US" dirty="0" smtClean="0"/>
          </a:p>
          <a:p>
            <a:pPr algn="just"/>
            <a:endParaRPr lang="en-US" dirty="0"/>
          </a:p>
        </p:txBody>
      </p:sp>
      <p:sp>
        <p:nvSpPr>
          <p:cNvPr id="10" name="AutoShape 23"/>
          <p:cNvSpPr>
            <a:spLocks noChangeArrowheads="1"/>
          </p:cNvSpPr>
          <p:nvPr/>
        </p:nvSpPr>
        <p:spPr bwMode="gray">
          <a:xfrm>
            <a:off x="6553200" y="1219200"/>
            <a:ext cx="1828800" cy="457200"/>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dirty="0" smtClean="0"/>
              <a:t>   </a:t>
            </a:r>
            <a:r>
              <a:rPr lang="en-US" dirty="0" smtClean="0">
                <a:latin typeface="Tahoma" pitchFamily="34" charset="0"/>
                <a:cs typeface="Tahoma" pitchFamily="34" charset="0"/>
              </a:rPr>
              <a:t>18.08.2011</a:t>
            </a:r>
            <a:endParaRPr lang="en-US" dirty="0"/>
          </a:p>
        </p:txBody>
      </p:sp>
      <p:sp>
        <p:nvSpPr>
          <p:cNvPr id="12" name="Slide Number Placeholder 11"/>
          <p:cNvSpPr>
            <a:spLocks noGrp="1"/>
          </p:cNvSpPr>
          <p:nvPr>
            <p:ph type="sldNum" sz="quarter" idx="12"/>
          </p:nvPr>
        </p:nvSpPr>
        <p:spPr/>
        <p:txBody>
          <a:bodyPr/>
          <a:lstStyle/>
          <a:p>
            <a:fld id="{B880891D-F623-43F5-8A70-E4D501C286D5}"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6" name="AutoShape 23"/>
          <p:cNvSpPr>
            <a:spLocks noChangeArrowheads="1"/>
          </p:cNvSpPr>
          <p:nvPr/>
        </p:nvSpPr>
        <p:spPr bwMode="gray">
          <a:xfrm>
            <a:off x="762000" y="1185862"/>
            <a:ext cx="4343400" cy="490538"/>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r>
              <a:rPr lang="en-US" dirty="0" smtClean="0"/>
              <a:t>       Arguments before Hon.SC  by  Vodafone</a:t>
            </a:r>
          </a:p>
          <a:p>
            <a:r>
              <a:rPr lang="en-US" dirty="0" smtClean="0"/>
              <a:t>       (Date wise)</a:t>
            </a:r>
            <a:endParaRPr lang="en-US" dirty="0"/>
          </a:p>
        </p:txBody>
      </p:sp>
      <p:sp>
        <p:nvSpPr>
          <p:cNvPr id="7" name="AutoShape 24"/>
          <p:cNvSpPr>
            <a:spLocks noChangeArrowheads="1"/>
          </p:cNvSpPr>
          <p:nvPr/>
        </p:nvSpPr>
        <p:spPr bwMode="gray">
          <a:xfrm>
            <a:off x="381000" y="1066800"/>
            <a:ext cx="685800" cy="685800"/>
          </a:xfrm>
          <a:prstGeom prst="diamond">
            <a:avLst/>
          </a:prstGeom>
          <a:ln>
            <a:headEnd/>
            <a:tailEnd/>
          </a:ln>
        </p:spPr>
        <p:style>
          <a:lnRef idx="3">
            <a:schemeClr val="lt1"/>
          </a:lnRef>
          <a:fillRef idx="1">
            <a:schemeClr val="accent2"/>
          </a:fillRef>
          <a:effectRef idx="1">
            <a:schemeClr val="accent2"/>
          </a:effectRef>
          <a:fontRef idx="minor">
            <a:schemeClr val="lt1"/>
          </a:fontRef>
        </p:style>
        <p:txBody>
          <a:bodyPr wrap="none" anchor="ctr"/>
          <a:lstStyle/>
          <a:p>
            <a:endParaRPr lang="en-US"/>
          </a:p>
        </p:txBody>
      </p:sp>
      <p:sp>
        <p:nvSpPr>
          <p:cNvPr id="8" name="Text Box 26"/>
          <p:cNvSpPr txBox="1">
            <a:spLocks noChangeArrowheads="1"/>
          </p:cNvSpPr>
          <p:nvPr/>
        </p:nvSpPr>
        <p:spPr bwMode="gray">
          <a:xfrm>
            <a:off x="533900" y="1165225"/>
            <a:ext cx="356187" cy="461665"/>
          </a:xfrm>
          <a:prstGeom prst="rect">
            <a:avLst/>
          </a:prstGeom>
          <a:noFill/>
          <a:ln w="9525" algn="ctr">
            <a:noFill/>
            <a:miter lim="800000"/>
            <a:headEnd/>
            <a:tailEnd/>
          </a:ln>
          <a:effectLst/>
        </p:spPr>
        <p:txBody>
          <a:bodyPr wrap="none">
            <a:spAutoFit/>
          </a:bodyPr>
          <a:lstStyle/>
          <a:p>
            <a:pPr algn="ctr" eaLnBrk="0" hangingPunct="0"/>
            <a:r>
              <a:rPr lang="en-US" sz="2400" dirty="0" smtClean="0">
                <a:solidFill>
                  <a:srgbClr val="FEFEFE"/>
                </a:solidFill>
              </a:rPr>
              <a:t>3</a:t>
            </a:r>
            <a:endParaRPr lang="en-US" sz="2400" dirty="0">
              <a:solidFill>
                <a:srgbClr val="FEFEFE"/>
              </a:solidFill>
            </a:endParaRPr>
          </a:p>
        </p:txBody>
      </p:sp>
      <p:sp>
        <p:nvSpPr>
          <p:cNvPr id="9" name="TextBox 8"/>
          <p:cNvSpPr txBox="1"/>
          <p:nvPr/>
        </p:nvSpPr>
        <p:spPr>
          <a:xfrm>
            <a:off x="838200" y="1981200"/>
            <a:ext cx="7620000" cy="3416320"/>
          </a:xfrm>
          <a:prstGeom prst="rect">
            <a:avLst/>
          </a:prstGeom>
          <a:noFill/>
        </p:spPr>
        <p:txBody>
          <a:bodyPr wrap="square" rtlCol="0">
            <a:spAutoFit/>
          </a:bodyPr>
          <a:lstStyle/>
          <a:p>
            <a:pPr algn="just"/>
            <a:r>
              <a:rPr lang="en-US" dirty="0" smtClean="0"/>
              <a:t> Hutch – Vodafone Deal a case of  sale of shares  only :- </a:t>
            </a:r>
          </a:p>
          <a:p>
            <a:pPr algn="just"/>
            <a:endParaRPr lang="en-US" dirty="0" smtClean="0"/>
          </a:p>
          <a:p>
            <a:pPr algn="just"/>
            <a:r>
              <a:rPr lang="en-US" dirty="0" smtClean="0"/>
              <a:t>   -  Difference between “lifting of veil’ and finding the real nature of the </a:t>
            </a:r>
          </a:p>
          <a:p>
            <a:pPr algn="just"/>
            <a:r>
              <a:rPr lang="en-US" dirty="0" smtClean="0"/>
              <a:t>      transaction”.</a:t>
            </a:r>
          </a:p>
          <a:p>
            <a:pPr algn="just"/>
            <a:endParaRPr lang="en-US" dirty="0" smtClean="0"/>
          </a:p>
          <a:p>
            <a:pPr algn="just"/>
            <a:endParaRPr lang="en-US" dirty="0" smtClean="0"/>
          </a:p>
          <a:p>
            <a:pPr algn="just"/>
            <a:r>
              <a:rPr lang="en-US" dirty="0" smtClean="0"/>
              <a:t>   -‘Hutch – Vodafone case should be regarded as that of “sale of shares ” </a:t>
            </a:r>
          </a:p>
          <a:p>
            <a:pPr algn="just"/>
            <a:r>
              <a:rPr lang="en-US" dirty="0" smtClean="0"/>
              <a:t>       only &amp; nothing else, no motive to avoid taxes by sale of shares of</a:t>
            </a:r>
          </a:p>
          <a:p>
            <a:pPr algn="just"/>
            <a:r>
              <a:rPr lang="en-US" dirty="0" smtClean="0"/>
              <a:t>       upstream company above Mauritius.</a:t>
            </a:r>
          </a:p>
          <a:p>
            <a:pPr algn="just"/>
            <a:endParaRPr lang="en-US" dirty="0" smtClean="0"/>
          </a:p>
          <a:p>
            <a:pPr algn="just">
              <a:buFontTx/>
              <a:buChar char="-"/>
            </a:pPr>
            <a:endParaRPr lang="en-US" dirty="0" smtClean="0"/>
          </a:p>
          <a:p>
            <a:pPr algn="just"/>
            <a:endParaRPr lang="en-US" dirty="0"/>
          </a:p>
        </p:txBody>
      </p:sp>
      <p:sp>
        <p:nvSpPr>
          <p:cNvPr id="10" name="AutoShape 23"/>
          <p:cNvSpPr>
            <a:spLocks noChangeArrowheads="1"/>
          </p:cNvSpPr>
          <p:nvPr/>
        </p:nvSpPr>
        <p:spPr bwMode="gray">
          <a:xfrm>
            <a:off x="6553200" y="1219200"/>
            <a:ext cx="1828800" cy="457200"/>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dirty="0" smtClean="0"/>
              <a:t>   </a:t>
            </a:r>
            <a:r>
              <a:rPr lang="en-US" dirty="0" smtClean="0">
                <a:latin typeface="Tahoma" pitchFamily="34" charset="0"/>
                <a:cs typeface="Tahoma" pitchFamily="34" charset="0"/>
              </a:rPr>
              <a:t>24.08.2011</a:t>
            </a:r>
            <a:endParaRPr lang="en-US" dirty="0"/>
          </a:p>
        </p:txBody>
      </p:sp>
      <p:sp>
        <p:nvSpPr>
          <p:cNvPr id="12" name="Slide Number Placeholder 11"/>
          <p:cNvSpPr>
            <a:spLocks noGrp="1"/>
          </p:cNvSpPr>
          <p:nvPr>
            <p:ph type="sldNum" sz="quarter" idx="12"/>
          </p:nvPr>
        </p:nvSpPr>
        <p:spPr/>
        <p:txBody>
          <a:bodyPr/>
          <a:lstStyle/>
          <a:p>
            <a:fld id="{B880891D-F623-43F5-8A70-E4D501C286D5}"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6" name="AutoShape 23"/>
          <p:cNvSpPr>
            <a:spLocks noChangeArrowheads="1"/>
          </p:cNvSpPr>
          <p:nvPr/>
        </p:nvSpPr>
        <p:spPr bwMode="gray">
          <a:xfrm>
            <a:off x="762000" y="1185862"/>
            <a:ext cx="4343400" cy="490538"/>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r>
              <a:rPr lang="en-US" dirty="0" smtClean="0"/>
              <a:t>       Arguments before Hon.SC  by  Vodafone</a:t>
            </a:r>
          </a:p>
          <a:p>
            <a:r>
              <a:rPr lang="en-US" dirty="0" smtClean="0"/>
              <a:t>       (Date wise)</a:t>
            </a:r>
            <a:endParaRPr lang="en-US" dirty="0"/>
          </a:p>
        </p:txBody>
      </p:sp>
      <p:sp>
        <p:nvSpPr>
          <p:cNvPr id="7" name="AutoShape 24"/>
          <p:cNvSpPr>
            <a:spLocks noChangeArrowheads="1"/>
          </p:cNvSpPr>
          <p:nvPr/>
        </p:nvSpPr>
        <p:spPr bwMode="gray">
          <a:xfrm>
            <a:off x="381000" y="1066800"/>
            <a:ext cx="685800" cy="685800"/>
          </a:xfrm>
          <a:prstGeom prst="diamond">
            <a:avLst/>
          </a:prstGeom>
          <a:ln>
            <a:headEnd/>
            <a:tailEnd/>
          </a:ln>
        </p:spPr>
        <p:style>
          <a:lnRef idx="3">
            <a:schemeClr val="lt1"/>
          </a:lnRef>
          <a:fillRef idx="1">
            <a:schemeClr val="accent2"/>
          </a:fillRef>
          <a:effectRef idx="1">
            <a:schemeClr val="accent2"/>
          </a:effectRef>
          <a:fontRef idx="minor">
            <a:schemeClr val="lt1"/>
          </a:fontRef>
        </p:style>
        <p:txBody>
          <a:bodyPr wrap="none" anchor="ctr"/>
          <a:lstStyle/>
          <a:p>
            <a:endParaRPr lang="en-US"/>
          </a:p>
        </p:txBody>
      </p:sp>
      <p:sp>
        <p:nvSpPr>
          <p:cNvPr id="8" name="Text Box 26"/>
          <p:cNvSpPr txBox="1">
            <a:spLocks noChangeArrowheads="1"/>
          </p:cNvSpPr>
          <p:nvPr/>
        </p:nvSpPr>
        <p:spPr bwMode="gray">
          <a:xfrm>
            <a:off x="533900" y="1165225"/>
            <a:ext cx="356187" cy="461665"/>
          </a:xfrm>
          <a:prstGeom prst="rect">
            <a:avLst/>
          </a:prstGeom>
          <a:noFill/>
          <a:ln w="9525" algn="ctr">
            <a:noFill/>
            <a:miter lim="800000"/>
            <a:headEnd/>
            <a:tailEnd/>
          </a:ln>
          <a:effectLst/>
        </p:spPr>
        <p:txBody>
          <a:bodyPr wrap="none">
            <a:spAutoFit/>
          </a:bodyPr>
          <a:lstStyle/>
          <a:p>
            <a:pPr algn="ctr" eaLnBrk="0" hangingPunct="0"/>
            <a:r>
              <a:rPr lang="en-US" sz="2400" dirty="0" smtClean="0">
                <a:solidFill>
                  <a:srgbClr val="FEFEFE"/>
                </a:solidFill>
              </a:rPr>
              <a:t>3</a:t>
            </a:r>
            <a:endParaRPr lang="en-US" sz="2400" dirty="0">
              <a:solidFill>
                <a:srgbClr val="FEFEFE"/>
              </a:solidFill>
            </a:endParaRPr>
          </a:p>
        </p:txBody>
      </p:sp>
      <p:sp>
        <p:nvSpPr>
          <p:cNvPr id="9" name="TextBox 8"/>
          <p:cNvSpPr txBox="1"/>
          <p:nvPr/>
        </p:nvSpPr>
        <p:spPr>
          <a:xfrm>
            <a:off x="838200" y="1981200"/>
            <a:ext cx="7620000" cy="3139321"/>
          </a:xfrm>
          <a:prstGeom prst="rect">
            <a:avLst/>
          </a:prstGeom>
          <a:noFill/>
        </p:spPr>
        <p:txBody>
          <a:bodyPr wrap="square" rtlCol="0">
            <a:spAutoFit/>
          </a:bodyPr>
          <a:lstStyle/>
          <a:p>
            <a:pPr algn="just"/>
            <a:r>
              <a:rPr lang="en-US" dirty="0" smtClean="0"/>
              <a:t>Legitimate tax planning permissible : - </a:t>
            </a:r>
          </a:p>
          <a:p>
            <a:pPr algn="just"/>
            <a:endParaRPr lang="en-US" dirty="0" smtClean="0"/>
          </a:p>
          <a:p>
            <a:pPr algn="just"/>
            <a:r>
              <a:rPr lang="en-US" dirty="0" smtClean="0"/>
              <a:t>    - Timing and stage of the transaction were very important and not </a:t>
            </a:r>
          </a:p>
          <a:p>
            <a:pPr algn="just"/>
            <a:r>
              <a:rPr lang="en-US" dirty="0" smtClean="0"/>
              <a:t>      “motive” to save taxes.</a:t>
            </a:r>
          </a:p>
          <a:p>
            <a:pPr algn="just"/>
            <a:r>
              <a:rPr lang="en-US" dirty="0" smtClean="0"/>
              <a:t>    - Tax is levied on “transaction’ and not its effects.</a:t>
            </a:r>
          </a:p>
          <a:p>
            <a:pPr algn="just"/>
            <a:r>
              <a:rPr lang="en-US" dirty="0" smtClean="0"/>
              <a:t>    - Can Holding Co dictate terms to subsidiary question CJ.</a:t>
            </a:r>
          </a:p>
          <a:p>
            <a:pPr algn="just"/>
            <a:endParaRPr lang="en-US" dirty="0" smtClean="0"/>
          </a:p>
          <a:p>
            <a:pPr algn="just"/>
            <a:r>
              <a:rPr lang="en-US" dirty="0" smtClean="0"/>
              <a:t>      </a:t>
            </a:r>
          </a:p>
          <a:p>
            <a:pPr algn="just"/>
            <a:endParaRPr lang="en-US" dirty="0" smtClean="0"/>
          </a:p>
          <a:p>
            <a:pPr algn="just">
              <a:buFontTx/>
              <a:buChar char="-"/>
            </a:pPr>
            <a:endParaRPr lang="en-US" dirty="0" smtClean="0"/>
          </a:p>
          <a:p>
            <a:pPr algn="just"/>
            <a:endParaRPr lang="en-US" dirty="0"/>
          </a:p>
        </p:txBody>
      </p:sp>
      <p:sp>
        <p:nvSpPr>
          <p:cNvPr id="10" name="AutoShape 23"/>
          <p:cNvSpPr>
            <a:spLocks noChangeArrowheads="1"/>
          </p:cNvSpPr>
          <p:nvPr/>
        </p:nvSpPr>
        <p:spPr bwMode="gray">
          <a:xfrm>
            <a:off x="6553200" y="1219200"/>
            <a:ext cx="1828800" cy="457200"/>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dirty="0" smtClean="0"/>
              <a:t>   </a:t>
            </a:r>
            <a:r>
              <a:rPr lang="en-US" dirty="0" smtClean="0">
                <a:latin typeface="Tahoma" pitchFamily="34" charset="0"/>
                <a:cs typeface="Tahoma" pitchFamily="34" charset="0"/>
              </a:rPr>
              <a:t>25.08.2011</a:t>
            </a:r>
            <a:endParaRPr lang="en-US" dirty="0"/>
          </a:p>
        </p:txBody>
      </p:sp>
      <p:sp>
        <p:nvSpPr>
          <p:cNvPr id="12" name="Slide Number Placeholder 11"/>
          <p:cNvSpPr>
            <a:spLocks noGrp="1"/>
          </p:cNvSpPr>
          <p:nvPr>
            <p:ph type="sldNum" sz="quarter" idx="12"/>
          </p:nvPr>
        </p:nvSpPr>
        <p:spPr/>
        <p:txBody>
          <a:bodyPr/>
          <a:lstStyle/>
          <a:p>
            <a:fld id="{B880891D-F623-43F5-8A70-E4D501C286D5}"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6" name="AutoShape 23"/>
          <p:cNvSpPr>
            <a:spLocks noChangeArrowheads="1"/>
          </p:cNvSpPr>
          <p:nvPr/>
        </p:nvSpPr>
        <p:spPr bwMode="gray">
          <a:xfrm>
            <a:off x="762000" y="1185862"/>
            <a:ext cx="4343400" cy="490538"/>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r>
              <a:rPr lang="en-US" dirty="0" smtClean="0"/>
              <a:t>       Arguments before Hon.SC  by  Vodafone</a:t>
            </a:r>
          </a:p>
          <a:p>
            <a:r>
              <a:rPr lang="en-US" dirty="0" smtClean="0"/>
              <a:t>       (Date wise)</a:t>
            </a:r>
            <a:endParaRPr lang="en-US" dirty="0"/>
          </a:p>
        </p:txBody>
      </p:sp>
      <p:sp>
        <p:nvSpPr>
          <p:cNvPr id="7" name="AutoShape 24"/>
          <p:cNvSpPr>
            <a:spLocks noChangeArrowheads="1"/>
          </p:cNvSpPr>
          <p:nvPr/>
        </p:nvSpPr>
        <p:spPr bwMode="gray">
          <a:xfrm>
            <a:off x="381000" y="1066800"/>
            <a:ext cx="685800" cy="685800"/>
          </a:xfrm>
          <a:prstGeom prst="diamond">
            <a:avLst/>
          </a:prstGeom>
          <a:ln>
            <a:headEnd/>
            <a:tailEnd/>
          </a:ln>
        </p:spPr>
        <p:style>
          <a:lnRef idx="3">
            <a:schemeClr val="lt1"/>
          </a:lnRef>
          <a:fillRef idx="1">
            <a:schemeClr val="accent2"/>
          </a:fillRef>
          <a:effectRef idx="1">
            <a:schemeClr val="accent2"/>
          </a:effectRef>
          <a:fontRef idx="minor">
            <a:schemeClr val="lt1"/>
          </a:fontRef>
        </p:style>
        <p:txBody>
          <a:bodyPr wrap="none" anchor="ctr"/>
          <a:lstStyle/>
          <a:p>
            <a:endParaRPr lang="en-US"/>
          </a:p>
        </p:txBody>
      </p:sp>
      <p:sp>
        <p:nvSpPr>
          <p:cNvPr id="8" name="Text Box 26"/>
          <p:cNvSpPr txBox="1">
            <a:spLocks noChangeArrowheads="1"/>
          </p:cNvSpPr>
          <p:nvPr/>
        </p:nvSpPr>
        <p:spPr bwMode="gray">
          <a:xfrm>
            <a:off x="533900" y="1165225"/>
            <a:ext cx="356187" cy="461665"/>
          </a:xfrm>
          <a:prstGeom prst="rect">
            <a:avLst/>
          </a:prstGeom>
          <a:noFill/>
          <a:ln w="9525" algn="ctr">
            <a:noFill/>
            <a:miter lim="800000"/>
            <a:headEnd/>
            <a:tailEnd/>
          </a:ln>
          <a:effectLst/>
        </p:spPr>
        <p:txBody>
          <a:bodyPr wrap="none">
            <a:spAutoFit/>
          </a:bodyPr>
          <a:lstStyle/>
          <a:p>
            <a:pPr algn="ctr" eaLnBrk="0" hangingPunct="0"/>
            <a:r>
              <a:rPr lang="en-US" sz="2400" dirty="0" smtClean="0">
                <a:solidFill>
                  <a:srgbClr val="FEFEFE"/>
                </a:solidFill>
              </a:rPr>
              <a:t>3</a:t>
            </a:r>
            <a:endParaRPr lang="en-US" sz="2400" dirty="0">
              <a:solidFill>
                <a:srgbClr val="FEFEFE"/>
              </a:solidFill>
            </a:endParaRPr>
          </a:p>
        </p:txBody>
      </p:sp>
      <p:sp>
        <p:nvSpPr>
          <p:cNvPr id="9" name="TextBox 8"/>
          <p:cNvSpPr txBox="1"/>
          <p:nvPr/>
        </p:nvSpPr>
        <p:spPr>
          <a:xfrm>
            <a:off x="838200" y="1981200"/>
            <a:ext cx="7620000" cy="2308324"/>
          </a:xfrm>
          <a:prstGeom prst="rect">
            <a:avLst/>
          </a:prstGeom>
          <a:noFill/>
        </p:spPr>
        <p:txBody>
          <a:bodyPr wrap="square" rtlCol="0">
            <a:spAutoFit/>
          </a:bodyPr>
          <a:lstStyle/>
          <a:p>
            <a:pPr algn="just"/>
            <a:endParaRPr lang="en-US" dirty="0" smtClean="0"/>
          </a:p>
          <a:p>
            <a:pPr algn="just"/>
            <a:r>
              <a:rPr lang="en-US" dirty="0" smtClean="0"/>
              <a:t>    -  Drawing a distinction between “Principal Subsidiary’ and “Operating </a:t>
            </a:r>
          </a:p>
          <a:p>
            <a:pPr algn="just"/>
            <a:r>
              <a:rPr lang="en-US" dirty="0" smtClean="0"/>
              <a:t>       Subsidiary”.</a:t>
            </a:r>
          </a:p>
          <a:p>
            <a:pPr algn="just"/>
            <a:r>
              <a:rPr lang="en-US" dirty="0" smtClean="0"/>
              <a:t>    -  Corporate veil test in US is different from that in UK.</a:t>
            </a:r>
          </a:p>
          <a:p>
            <a:pPr algn="just"/>
            <a:endParaRPr lang="en-US" dirty="0" smtClean="0"/>
          </a:p>
          <a:p>
            <a:pPr algn="just"/>
            <a:endParaRPr lang="en-US" dirty="0" smtClean="0"/>
          </a:p>
          <a:p>
            <a:pPr algn="just">
              <a:buFontTx/>
              <a:buChar char="-"/>
            </a:pPr>
            <a:endParaRPr lang="en-US" dirty="0" smtClean="0"/>
          </a:p>
          <a:p>
            <a:pPr algn="just"/>
            <a:endParaRPr lang="en-US" dirty="0"/>
          </a:p>
        </p:txBody>
      </p:sp>
      <p:sp>
        <p:nvSpPr>
          <p:cNvPr id="10" name="AutoShape 23"/>
          <p:cNvSpPr>
            <a:spLocks noChangeArrowheads="1"/>
          </p:cNvSpPr>
          <p:nvPr/>
        </p:nvSpPr>
        <p:spPr bwMode="gray">
          <a:xfrm>
            <a:off x="6553200" y="1219200"/>
            <a:ext cx="1828800" cy="457200"/>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dirty="0" smtClean="0"/>
              <a:t>   </a:t>
            </a:r>
            <a:r>
              <a:rPr lang="en-US" dirty="0" smtClean="0">
                <a:latin typeface="Tahoma" pitchFamily="34" charset="0"/>
                <a:cs typeface="Tahoma" pitchFamily="34" charset="0"/>
              </a:rPr>
              <a:t>30.08.2011</a:t>
            </a:r>
            <a:endParaRPr lang="en-US" dirty="0"/>
          </a:p>
        </p:txBody>
      </p:sp>
      <p:sp>
        <p:nvSpPr>
          <p:cNvPr id="12" name="Slide Number Placeholder 11"/>
          <p:cNvSpPr>
            <a:spLocks noGrp="1"/>
          </p:cNvSpPr>
          <p:nvPr>
            <p:ph type="sldNum" sz="quarter" idx="12"/>
          </p:nvPr>
        </p:nvSpPr>
        <p:spPr/>
        <p:txBody>
          <a:bodyPr/>
          <a:lstStyle/>
          <a:p>
            <a:fld id="{B880891D-F623-43F5-8A70-E4D501C286D5}"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6" name="AutoShape 23"/>
          <p:cNvSpPr>
            <a:spLocks noChangeArrowheads="1"/>
          </p:cNvSpPr>
          <p:nvPr/>
        </p:nvSpPr>
        <p:spPr bwMode="gray">
          <a:xfrm>
            <a:off x="762000" y="1185862"/>
            <a:ext cx="4343400" cy="490538"/>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r>
              <a:rPr lang="en-US" dirty="0" smtClean="0"/>
              <a:t>       Arguments before Hon.SC  by  Vodafone</a:t>
            </a:r>
          </a:p>
          <a:p>
            <a:r>
              <a:rPr lang="en-US" dirty="0" smtClean="0"/>
              <a:t>       (Date wise)</a:t>
            </a:r>
            <a:endParaRPr lang="en-US" dirty="0"/>
          </a:p>
        </p:txBody>
      </p:sp>
      <p:sp>
        <p:nvSpPr>
          <p:cNvPr id="7" name="AutoShape 24"/>
          <p:cNvSpPr>
            <a:spLocks noChangeArrowheads="1"/>
          </p:cNvSpPr>
          <p:nvPr/>
        </p:nvSpPr>
        <p:spPr bwMode="gray">
          <a:xfrm>
            <a:off x="381000" y="1066800"/>
            <a:ext cx="685800" cy="685800"/>
          </a:xfrm>
          <a:prstGeom prst="diamond">
            <a:avLst/>
          </a:prstGeom>
          <a:ln>
            <a:headEnd/>
            <a:tailEnd/>
          </a:ln>
        </p:spPr>
        <p:style>
          <a:lnRef idx="3">
            <a:schemeClr val="lt1"/>
          </a:lnRef>
          <a:fillRef idx="1">
            <a:schemeClr val="accent2"/>
          </a:fillRef>
          <a:effectRef idx="1">
            <a:schemeClr val="accent2"/>
          </a:effectRef>
          <a:fontRef idx="minor">
            <a:schemeClr val="lt1"/>
          </a:fontRef>
        </p:style>
        <p:txBody>
          <a:bodyPr wrap="none" anchor="ctr"/>
          <a:lstStyle/>
          <a:p>
            <a:endParaRPr lang="en-US"/>
          </a:p>
        </p:txBody>
      </p:sp>
      <p:sp>
        <p:nvSpPr>
          <p:cNvPr id="8" name="Text Box 26"/>
          <p:cNvSpPr txBox="1">
            <a:spLocks noChangeArrowheads="1"/>
          </p:cNvSpPr>
          <p:nvPr/>
        </p:nvSpPr>
        <p:spPr bwMode="gray">
          <a:xfrm>
            <a:off x="533900" y="1165225"/>
            <a:ext cx="356187" cy="461665"/>
          </a:xfrm>
          <a:prstGeom prst="rect">
            <a:avLst/>
          </a:prstGeom>
          <a:noFill/>
          <a:ln w="9525" algn="ctr">
            <a:noFill/>
            <a:miter lim="800000"/>
            <a:headEnd/>
            <a:tailEnd/>
          </a:ln>
          <a:effectLst/>
        </p:spPr>
        <p:txBody>
          <a:bodyPr wrap="none">
            <a:spAutoFit/>
          </a:bodyPr>
          <a:lstStyle/>
          <a:p>
            <a:pPr algn="ctr" eaLnBrk="0" hangingPunct="0"/>
            <a:r>
              <a:rPr lang="en-US" sz="2400" dirty="0" smtClean="0">
                <a:solidFill>
                  <a:srgbClr val="FEFEFE"/>
                </a:solidFill>
              </a:rPr>
              <a:t>3</a:t>
            </a:r>
            <a:endParaRPr lang="en-US" sz="2400" dirty="0">
              <a:solidFill>
                <a:srgbClr val="FEFEFE"/>
              </a:solidFill>
            </a:endParaRPr>
          </a:p>
        </p:txBody>
      </p:sp>
      <p:sp>
        <p:nvSpPr>
          <p:cNvPr id="9" name="TextBox 8"/>
          <p:cNvSpPr txBox="1"/>
          <p:nvPr/>
        </p:nvSpPr>
        <p:spPr>
          <a:xfrm>
            <a:off x="838200" y="1981200"/>
            <a:ext cx="7620000" cy="2031325"/>
          </a:xfrm>
          <a:prstGeom prst="rect">
            <a:avLst/>
          </a:prstGeom>
          <a:noFill/>
        </p:spPr>
        <p:txBody>
          <a:bodyPr wrap="square" rtlCol="0">
            <a:spAutoFit/>
          </a:bodyPr>
          <a:lstStyle/>
          <a:p>
            <a:pPr algn="just">
              <a:buFontTx/>
              <a:buChar char="-"/>
            </a:pPr>
            <a:r>
              <a:rPr lang="en-US" dirty="0" smtClean="0"/>
              <a:t> SC poses questions on Essar payment &amp; Ravi </a:t>
            </a:r>
            <a:r>
              <a:rPr lang="en-US" dirty="0" err="1" smtClean="0"/>
              <a:t>Ruia</a:t>
            </a:r>
            <a:r>
              <a:rPr lang="en-US" dirty="0" smtClean="0"/>
              <a:t> appointment :-</a:t>
            </a:r>
          </a:p>
          <a:p>
            <a:pPr algn="just">
              <a:buFontTx/>
              <a:buChar char="-"/>
            </a:pPr>
            <a:endParaRPr lang="en-US" dirty="0" smtClean="0"/>
          </a:p>
          <a:p>
            <a:pPr algn="just"/>
            <a:r>
              <a:rPr lang="en-US" dirty="0" smtClean="0"/>
              <a:t>   1. Essar was a Separate taxable transaction.</a:t>
            </a:r>
          </a:p>
          <a:p>
            <a:pPr algn="just"/>
            <a:endParaRPr lang="en-US" dirty="0" smtClean="0"/>
          </a:p>
          <a:p>
            <a:pPr algn="just"/>
            <a:endParaRPr lang="en-US" dirty="0" smtClean="0"/>
          </a:p>
          <a:p>
            <a:pPr algn="just">
              <a:buFontTx/>
              <a:buChar char="-"/>
            </a:pPr>
            <a:endParaRPr lang="en-US" dirty="0" smtClean="0"/>
          </a:p>
          <a:p>
            <a:pPr algn="just"/>
            <a:endParaRPr lang="en-US" dirty="0"/>
          </a:p>
        </p:txBody>
      </p:sp>
      <p:sp>
        <p:nvSpPr>
          <p:cNvPr id="10" name="AutoShape 23"/>
          <p:cNvSpPr>
            <a:spLocks noChangeArrowheads="1"/>
          </p:cNvSpPr>
          <p:nvPr/>
        </p:nvSpPr>
        <p:spPr bwMode="gray">
          <a:xfrm>
            <a:off x="6553200" y="1219200"/>
            <a:ext cx="1828800" cy="457200"/>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dirty="0" smtClean="0"/>
              <a:t>   </a:t>
            </a:r>
            <a:r>
              <a:rPr lang="en-US" dirty="0" smtClean="0">
                <a:latin typeface="Tahoma" pitchFamily="34" charset="0"/>
                <a:cs typeface="Tahoma" pitchFamily="34" charset="0"/>
              </a:rPr>
              <a:t>01.09.2011</a:t>
            </a:r>
            <a:endParaRPr lang="en-US" dirty="0"/>
          </a:p>
        </p:txBody>
      </p:sp>
      <p:sp>
        <p:nvSpPr>
          <p:cNvPr id="12" name="Slide Number Placeholder 11"/>
          <p:cNvSpPr>
            <a:spLocks noGrp="1"/>
          </p:cNvSpPr>
          <p:nvPr>
            <p:ph type="sldNum" sz="quarter" idx="12"/>
          </p:nvPr>
        </p:nvSpPr>
        <p:spPr/>
        <p:txBody>
          <a:bodyPr/>
          <a:lstStyle/>
          <a:p>
            <a:fld id="{B880891D-F623-43F5-8A70-E4D501C286D5}"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6" name="AutoShape 23"/>
          <p:cNvSpPr>
            <a:spLocks noChangeArrowheads="1"/>
          </p:cNvSpPr>
          <p:nvPr/>
        </p:nvSpPr>
        <p:spPr bwMode="gray">
          <a:xfrm>
            <a:off x="762000" y="1185862"/>
            <a:ext cx="4343400" cy="490538"/>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r>
              <a:rPr lang="en-US" dirty="0" smtClean="0"/>
              <a:t>       Arguments before Hon.SC  by  Vodafone</a:t>
            </a:r>
          </a:p>
          <a:p>
            <a:r>
              <a:rPr lang="en-US" dirty="0" smtClean="0"/>
              <a:t>       (Date wise)</a:t>
            </a:r>
            <a:endParaRPr lang="en-US" dirty="0"/>
          </a:p>
        </p:txBody>
      </p:sp>
      <p:sp>
        <p:nvSpPr>
          <p:cNvPr id="7" name="AutoShape 24"/>
          <p:cNvSpPr>
            <a:spLocks noChangeArrowheads="1"/>
          </p:cNvSpPr>
          <p:nvPr/>
        </p:nvSpPr>
        <p:spPr bwMode="gray">
          <a:xfrm>
            <a:off x="381000" y="1066800"/>
            <a:ext cx="685800" cy="685800"/>
          </a:xfrm>
          <a:prstGeom prst="diamond">
            <a:avLst/>
          </a:prstGeom>
          <a:ln>
            <a:headEnd/>
            <a:tailEnd/>
          </a:ln>
        </p:spPr>
        <p:style>
          <a:lnRef idx="3">
            <a:schemeClr val="lt1"/>
          </a:lnRef>
          <a:fillRef idx="1">
            <a:schemeClr val="accent2"/>
          </a:fillRef>
          <a:effectRef idx="1">
            <a:schemeClr val="accent2"/>
          </a:effectRef>
          <a:fontRef idx="minor">
            <a:schemeClr val="lt1"/>
          </a:fontRef>
        </p:style>
        <p:txBody>
          <a:bodyPr wrap="none" anchor="ctr"/>
          <a:lstStyle/>
          <a:p>
            <a:endParaRPr lang="en-US"/>
          </a:p>
        </p:txBody>
      </p:sp>
      <p:sp>
        <p:nvSpPr>
          <p:cNvPr id="8" name="Text Box 26"/>
          <p:cNvSpPr txBox="1">
            <a:spLocks noChangeArrowheads="1"/>
          </p:cNvSpPr>
          <p:nvPr/>
        </p:nvSpPr>
        <p:spPr bwMode="gray">
          <a:xfrm>
            <a:off x="533900" y="1165225"/>
            <a:ext cx="356187" cy="461665"/>
          </a:xfrm>
          <a:prstGeom prst="rect">
            <a:avLst/>
          </a:prstGeom>
          <a:noFill/>
          <a:ln w="9525" algn="ctr">
            <a:noFill/>
            <a:miter lim="800000"/>
            <a:headEnd/>
            <a:tailEnd/>
          </a:ln>
          <a:effectLst/>
        </p:spPr>
        <p:txBody>
          <a:bodyPr wrap="none">
            <a:spAutoFit/>
          </a:bodyPr>
          <a:lstStyle/>
          <a:p>
            <a:pPr algn="ctr" eaLnBrk="0" hangingPunct="0"/>
            <a:r>
              <a:rPr lang="en-US" sz="2400" dirty="0" smtClean="0">
                <a:solidFill>
                  <a:srgbClr val="FEFEFE"/>
                </a:solidFill>
              </a:rPr>
              <a:t>3</a:t>
            </a:r>
            <a:endParaRPr lang="en-US" sz="2400" dirty="0">
              <a:solidFill>
                <a:srgbClr val="FEFEFE"/>
              </a:solidFill>
            </a:endParaRPr>
          </a:p>
        </p:txBody>
      </p:sp>
      <p:sp>
        <p:nvSpPr>
          <p:cNvPr id="9" name="TextBox 8"/>
          <p:cNvSpPr txBox="1"/>
          <p:nvPr/>
        </p:nvSpPr>
        <p:spPr>
          <a:xfrm>
            <a:off x="838200" y="1981200"/>
            <a:ext cx="7620000" cy="3970318"/>
          </a:xfrm>
          <a:prstGeom prst="rect">
            <a:avLst/>
          </a:prstGeom>
          <a:noFill/>
        </p:spPr>
        <p:txBody>
          <a:bodyPr wrap="square" rtlCol="0">
            <a:spAutoFit/>
          </a:bodyPr>
          <a:lstStyle/>
          <a:p>
            <a:pPr algn="just">
              <a:buFontTx/>
              <a:buChar char="-"/>
            </a:pPr>
            <a:r>
              <a:rPr lang="en-US" dirty="0" smtClean="0"/>
              <a:t>   Indian Law to decide Vodafone case  :-</a:t>
            </a:r>
          </a:p>
          <a:p>
            <a:pPr algn="just"/>
            <a:r>
              <a:rPr lang="en-US" dirty="0" smtClean="0"/>
              <a:t>  - SC Will deliver its verdict based on Indian Law and Not Foreign Cases</a:t>
            </a:r>
          </a:p>
          <a:p>
            <a:pPr algn="just"/>
            <a:endParaRPr lang="en-US" dirty="0" smtClean="0"/>
          </a:p>
          <a:p>
            <a:pPr algn="just"/>
            <a:r>
              <a:rPr lang="en-US" dirty="0" smtClean="0"/>
              <a:t>  - If the transfer of CGP share is not taxable, then none of the framework</a:t>
            </a:r>
          </a:p>
          <a:p>
            <a:pPr algn="just"/>
            <a:r>
              <a:rPr lang="en-US" dirty="0" smtClean="0"/>
              <a:t>    or call &amp; put option agreements between downstream subsidiaries   </a:t>
            </a:r>
          </a:p>
          <a:p>
            <a:pPr algn="just"/>
            <a:r>
              <a:rPr lang="en-US" dirty="0" smtClean="0"/>
              <a:t>    would make the transaction taxable.</a:t>
            </a:r>
          </a:p>
          <a:p>
            <a:pPr algn="just"/>
            <a:endParaRPr lang="en-US" dirty="0" smtClean="0"/>
          </a:p>
          <a:p>
            <a:pPr algn="just"/>
            <a:r>
              <a:rPr lang="en-US" dirty="0" smtClean="0"/>
              <a:t>  - CGP share was acquired with an objective of acquiring controlling </a:t>
            </a:r>
          </a:p>
          <a:p>
            <a:pPr algn="just"/>
            <a:r>
              <a:rPr lang="en-US" dirty="0" smtClean="0"/>
              <a:t>    interest in Indian Company, but still it would not be taxable</a:t>
            </a:r>
          </a:p>
          <a:p>
            <a:pPr algn="just"/>
            <a:endParaRPr lang="en-US" dirty="0" smtClean="0"/>
          </a:p>
          <a:p>
            <a:pPr algn="just"/>
            <a:endParaRPr lang="en-US" dirty="0" smtClean="0"/>
          </a:p>
          <a:p>
            <a:pPr algn="just"/>
            <a:endParaRPr lang="en-US" dirty="0" smtClean="0"/>
          </a:p>
          <a:p>
            <a:pPr algn="just">
              <a:buFontTx/>
              <a:buChar char="-"/>
            </a:pPr>
            <a:endParaRPr lang="en-US" dirty="0" smtClean="0"/>
          </a:p>
          <a:p>
            <a:pPr algn="just"/>
            <a:endParaRPr lang="en-US" dirty="0"/>
          </a:p>
        </p:txBody>
      </p:sp>
      <p:sp>
        <p:nvSpPr>
          <p:cNvPr id="10" name="AutoShape 23"/>
          <p:cNvSpPr>
            <a:spLocks noChangeArrowheads="1"/>
          </p:cNvSpPr>
          <p:nvPr/>
        </p:nvSpPr>
        <p:spPr bwMode="gray">
          <a:xfrm>
            <a:off x="6553200" y="1219200"/>
            <a:ext cx="1828800" cy="457200"/>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dirty="0" smtClean="0"/>
              <a:t>   </a:t>
            </a:r>
            <a:r>
              <a:rPr lang="en-US" dirty="0" smtClean="0">
                <a:latin typeface="Tahoma" pitchFamily="34" charset="0"/>
                <a:cs typeface="Tahoma" pitchFamily="34" charset="0"/>
              </a:rPr>
              <a:t>06.09.2011</a:t>
            </a:r>
            <a:endParaRPr lang="en-US" dirty="0"/>
          </a:p>
        </p:txBody>
      </p:sp>
      <p:sp>
        <p:nvSpPr>
          <p:cNvPr id="12" name="Slide Number Placeholder 11"/>
          <p:cNvSpPr>
            <a:spLocks noGrp="1"/>
          </p:cNvSpPr>
          <p:nvPr>
            <p:ph type="sldNum" sz="quarter" idx="12"/>
          </p:nvPr>
        </p:nvSpPr>
        <p:spPr/>
        <p:txBody>
          <a:bodyPr/>
          <a:lstStyle/>
          <a:p>
            <a:fld id="{B880891D-F623-43F5-8A70-E4D501C286D5}"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eal Structure vodafone.jpg"/>
          <p:cNvPicPr>
            <a:picLocks noChangeAspect="1"/>
          </p:cNvPicPr>
          <p:nvPr/>
        </p:nvPicPr>
        <p:blipFill>
          <a:blip r:embed="rId2" cstate="print"/>
          <a:stretch>
            <a:fillRect/>
          </a:stretch>
        </p:blipFill>
        <p:spPr>
          <a:xfrm>
            <a:off x="0" y="533400"/>
            <a:ext cx="9144000" cy="5943599"/>
          </a:xfrm>
          <a:prstGeom prst="rect">
            <a:avLst/>
          </a:prstGeom>
        </p:spPr>
      </p:pic>
      <p:sp>
        <p:nvSpPr>
          <p:cNvPr id="6" name="Slide Number Placeholder 5"/>
          <p:cNvSpPr>
            <a:spLocks noGrp="1"/>
          </p:cNvSpPr>
          <p:nvPr>
            <p:ph type="sldNum" sz="quarter" idx="12"/>
          </p:nvPr>
        </p:nvSpPr>
        <p:spPr/>
        <p:txBody>
          <a:bodyPr/>
          <a:lstStyle/>
          <a:p>
            <a:fld id="{251B94D4-3EBA-4E93-9A37-9F6F3846EA4E}"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6" name="AutoShape 23"/>
          <p:cNvSpPr>
            <a:spLocks noChangeArrowheads="1"/>
          </p:cNvSpPr>
          <p:nvPr/>
        </p:nvSpPr>
        <p:spPr bwMode="gray">
          <a:xfrm>
            <a:off x="762000" y="1185862"/>
            <a:ext cx="4343400" cy="490538"/>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r>
              <a:rPr lang="en-US" dirty="0" smtClean="0"/>
              <a:t>       Arguments before Hon.SC  by  Vodafone</a:t>
            </a:r>
          </a:p>
          <a:p>
            <a:r>
              <a:rPr lang="en-US" dirty="0" smtClean="0"/>
              <a:t>       (Date wise)</a:t>
            </a:r>
            <a:endParaRPr lang="en-US" dirty="0"/>
          </a:p>
        </p:txBody>
      </p:sp>
      <p:sp>
        <p:nvSpPr>
          <p:cNvPr id="7" name="AutoShape 24"/>
          <p:cNvSpPr>
            <a:spLocks noChangeArrowheads="1"/>
          </p:cNvSpPr>
          <p:nvPr/>
        </p:nvSpPr>
        <p:spPr bwMode="gray">
          <a:xfrm>
            <a:off x="381000" y="1066800"/>
            <a:ext cx="685800" cy="685800"/>
          </a:xfrm>
          <a:prstGeom prst="diamond">
            <a:avLst/>
          </a:prstGeom>
          <a:ln>
            <a:headEnd/>
            <a:tailEnd/>
          </a:ln>
        </p:spPr>
        <p:style>
          <a:lnRef idx="3">
            <a:schemeClr val="lt1"/>
          </a:lnRef>
          <a:fillRef idx="1">
            <a:schemeClr val="accent2"/>
          </a:fillRef>
          <a:effectRef idx="1">
            <a:schemeClr val="accent2"/>
          </a:effectRef>
          <a:fontRef idx="minor">
            <a:schemeClr val="lt1"/>
          </a:fontRef>
        </p:style>
        <p:txBody>
          <a:bodyPr wrap="none" anchor="ctr"/>
          <a:lstStyle/>
          <a:p>
            <a:endParaRPr lang="en-US"/>
          </a:p>
        </p:txBody>
      </p:sp>
      <p:sp>
        <p:nvSpPr>
          <p:cNvPr id="8" name="Text Box 26"/>
          <p:cNvSpPr txBox="1">
            <a:spLocks noChangeArrowheads="1"/>
          </p:cNvSpPr>
          <p:nvPr/>
        </p:nvSpPr>
        <p:spPr bwMode="gray">
          <a:xfrm>
            <a:off x="533900" y="1165225"/>
            <a:ext cx="356187" cy="461665"/>
          </a:xfrm>
          <a:prstGeom prst="rect">
            <a:avLst/>
          </a:prstGeom>
          <a:noFill/>
          <a:ln w="9525" algn="ctr">
            <a:noFill/>
            <a:miter lim="800000"/>
            <a:headEnd/>
            <a:tailEnd/>
          </a:ln>
          <a:effectLst/>
        </p:spPr>
        <p:txBody>
          <a:bodyPr wrap="none">
            <a:spAutoFit/>
          </a:bodyPr>
          <a:lstStyle/>
          <a:p>
            <a:pPr algn="ctr" eaLnBrk="0" hangingPunct="0"/>
            <a:r>
              <a:rPr lang="en-US" sz="2400" dirty="0" smtClean="0">
                <a:solidFill>
                  <a:srgbClr val="FEFEFE"/>
                </a:solidFill>
              </a:rPr>
              <a:t>3</a:t>
            </a:r>
            <a:endParaRPr lang="en-US" sz="2400" dirty="0">
              <a:solidFill>
                <a:srgbClr val="FEFEFE"/>
              </a:solidFill>
            </a:endParaRPr>
          </a:p>
        </p:txBody>
      </p:sp>
      <p:sp>
        <p:nvSpPr>
          <p:cNvPr id="9" name="TextBox 8"/>
          <p:cNvSpPr txBox="1"/>
          <p:nvPr/>
        </p:nvSpPr>
        <p:spPr>
          <a:xfrm>
            <a:off x="838200" y="1981200"/>
            <a:ext cx="7620000" cy="2862322"/>
          </a:xfrm>
          <a:prstGeom prst="rect">
            <a:avLst/>
          </a:prstGeom>
          <a:noFill/>
        </p:spPr>
        <p:txBody>
          <a:bodyPr wrap="square" rtlCol="0">
            <a:spAutoFit/>
          </a:bodyPr>
          <a:lstStyle/>
          <a:p>
            <a:pPr algn="just">
              <a:buFontTx/>
              <a:buChar char="-"/>
            </a:pPr>
            <a:r>
              <a:rPr lang="en-US" dirty="0" smtClean="0"/>
              <a:t> Controlling interest cannot be transferred de-hors shares</a:t>
            </a:r>
          </a:p>
          <a:p>
            <a:pPr algn="just"/>
            <a:r>
              <a:rPr lang="en-US" dirty="0" smtClean="0"/>
              <a:t>   </a:t>
            </a:r>
          </a:p>
          <a:p>
            <a:pPr algn="just"/>
            <a:r>
              <a:rPr lang="en-US" dirty="0" smtClean="0"/>
              <a:t>     -  No transfer of controlling interest situated in India.</a:t>
            </a:r>
          </a:p>
          <a:p>
            <a:pPr algn="just"/>
            <a:r>
              <a:rPr lang="en-US" dirty="0" smtClean="0"/>
              <a:t>     -  Concept of ‘Situs of Shares’ is relevant not ‘quantum’  of shares to </a:t>
            </a:r>
          </a:p>
          <a:p>
            <a:pPr algn="just"/>
            <a:r>
              <a:rPr lang="en-US" dirty="0" smtClean="0"/>
              <a:t>        determine Indian taxability.</a:t>
            </a:r>
          </a:p>
          <a:p>
            <a:pPr algn="just"/>
            <a:r>
              <a:rPr lang="en-US" dirty="0" smtClean="0"/>
              <a:t>     -  Only shares could be taxed, not its attributes.</a:t>
            </a:r>
          </a:p>
          <a:p>
            <a:pPr algn="just"/>
            <a:r>
              <a:rPr lang="en-US" dirty="0" smtClean="0"/>
              <a:t>     -  See 195 can’t be applicable without any presence in India.</a:t>
            </a:r>
          </a:p>
          <a:p>
            <a:pPr algn="just"/>
            <a:endParaRPr lang="en-US" dirty="0" smtClean="0"/>
          </a:p>
          <a:p>
            <a:pPr algn="just"/>
            <a:endParaRPr lang="en-US" dirty="0" smtClean="0"/>
          </a:p>
          <a:p>
            <a:pPr algn="just"/>
            <a:endParaRPr lang="en-US" dirty="0"/>
          </a:p>
        </p:txBody>
      </p:sp>
      <p:sp>
        <p:nvSpPr>
          <p:cNvPr id="10" name="AutoShape 23"/>
          <p:cNvSpPr>
            <a:spLocks noChangeArrowheads="1"/>
          </p:cNvSpPr>
          <p:nvPr/>
        </p:nvSpPr>
        <p:spPr bwMode="gray">
          <a:xfrm>
            <a:off x="5867400" y="1219200"/>
            <a:ext cx="2590800" cy="457200"/>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dirty="0" smtClean="0">
                <a:latin typeface="Tahoma" pitchFamily="34" charset="0"/>
                <a:cs typeface="Tahoma" pitchFamily="34" charset="0"/>
              </a:rPr>
              <a:t>07.09.2011 to 13.09.11</a:t>
            </a:r>
            <a:endParaRPr lang="en-US" dirty="0"/>
          </a:p>
        </p:txBody>
      </p:sp>
      <p:sp>
        <p:nvSpPr>
          <p:cNvPr id="12" name="Slide Number Placeholder 11"/>
          <p:cNvSpPr>
            <a:spLocks noGrp="1"/>
          </p:cNvSpPr>
          <p:nvPr>
            <p:ph type="sldNum" sz="quarter" idx="12"/>
          </p:nvPr>
        </p:nvSpPr>
        <p:spPr/>
        <p:txBody>
          <a:bodyPr/>
          <a:lstStyle/>
          <a:p>
            <a:fld id="{B880891D-F623-43F5-8A70-E4D501C286D5}"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6" name="AutoShape 23"/>
          <p:cNvSpPr>
            <a:spLocks noChangeArrowheads="1"/>
          </p:cNvSpPr>
          <p:nvPr/>
        </p:nvSpPr>
        <p:spPr bwMode="gray">
          <a:xfrm>
            <a:off x="762000" y="1185862"/>
            <a:ext cx="4343400" cy="490538"/>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r>
              <a:rPr lang="en-US" dirty="0" smtClean="0"/>
              <a:t>       Arguments before Hon.SC  by  Vodafone</a:t>
            </a:r>
          </a:p>
          <a:p>
            <a:r>
              <a:rPr lang="en-US" dirty="0" smtClean="0"/>
              <a:t>       (Date wise)</a:t>
            </a:r>
            <a:endParaRPr lang="en-US" dirty="0"/>
          </a:p>
        </p:txBody>
      </p:sp>
      <p:sp>
        <p:nvSpPr>
          <p:cNvPr id="7" name="AutoShape 24"/>
          <p:cNvSpPr>
            <a:spLocks noChangeArrowheads="1"/>
          </p:cNvSpPr>
          <p:nvPr/>
        </p:nvSpPr>
        <p:spPr bwMode="gray">
          <a:xfrm>
            <a:off x="381000" y="1066800"/>
            <a:ext cx="685800" cy="685800"/>
          </a:xfrm>
          <a:prstGeom prst="diamond">
            <a:avLst/>
          </a:prstGeom>
          <a:ln>
            <a:headEnd/>
            <a:tailEnd/>
          </a:ln>
        </p:spPr>
        <p:style>
          <a:lnRef idx="3">
            <a:schemeClr val="lt1"/>
          </a:lnRef>
          <a:fillRef idx="1">
            <a:schemeClr val="accent2"/>
          </a:fillRef>
          <a:effectRef idx="1">
            <a:schemeClr val="accent2"/>
          </a:effectRef>
          <a:fontRef idx="minor">
            <a:schemeClr val="lt1"/>
          </a:fontRef>
        </p:style>
        <p:txBody>
          <a:bodyPr wrap="none" anchor="ctr"/>
          <a:lstStyle/>
          <a:p>
            <a:endParaRPr lang="en-US"/>
          </a:p>
        </p:txBody>
      </p:sp>
      <p:sp>
        <p:nvSpPr>
          <p:cNvPr id="8" name="Text Box 26"/>
          <p:cNvSpPr txBox="1">
            <a:spLocks noChangeArrowheads="1"/>
          </p:cNvSpPr>
          <p:nvPr/>
        </p:nvSpPr>
        <p:spPr bwMode="gray">
          <a:xfrm>
            <a:off x="533900" y="1165225"/>
            <a:ext cx="356187" cy="461665"/>
          </a:xfrm>
          <a:prstGeom prst="rect">
            <a:avLst/>
          </a:prstGeom>
          <a:noFill/>
          <a:ln w="9525" algn="ctr">
            <a:noFill/>
            <a:miter lim="800000"/>
            <a:headEnd/>
            <a:tailEnd/>
          </a:ln>
          <a:effectLst/>
        </p:spPr>
        <p:txBody>
          <a:bodyPr wrap="none">
            <a:spAutoFit/>
          </a:bodyPr>
          <a:lstStyle/>
          <a:p>
            <a:pPr algn="ctr" eaLnBrk="0" hangingPunct="0"/>
            <a:r>
              <a:rPr lang="en-US" sz="2400" dirty="0" smtClean="0">
                <a:solidFill>
                  <a:srgbClr val="FEFEFE"/>
                </a:solidFill>
              </a:rPr>
              <a:t>3</a:t>
            </a:r>
            <a:endParaRPr lang="en-US" sz="2400" dirty="0">
              <a:solidFill>
                <a:srgbClr val="FEFEFE"/>
              </a:solidFill>
            </a:endParaRPr>
          </a:p>
        </p:txBody>
      </p:sp>
      <p:sp>
        <p:nvSpPr>
          <p:cNvPr id="9" name="TextBox 8"/>
          <p:cNvSpPr txBox="1"/>
          <p:nvPr/>
        </p:nvSpPr>
        <p:spPr>
          <a:xfrm>
            <a:off x="838200" y="1981200"/>
            <a:ext cx="7620000" cy="4524315"/>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just">
              <a:buFontTx/>
              <a:buChar char="-"/>
            </a:pPr>
            <a:r>
              <a:rPr lang="en-US" dirty="0" smtClean="0"/>
              <a:t> Day 16 in Vodafone Case hearing  : -</a:t>
            </a:r>
          </a:p>
          <a:p>
            <a:pPr algn="just"/>
            <a:endParaRPr lang="en-US" dirty="0" smtClean="0"/>
          </a:p>
          <a:p>
            <a:pPr algn="just"/>
            <a:r>
              <a:rPr lang="en-US" dirty="0" smtClean="0"/>
              <a:t>  -  SC asked to Vodafone “What is the value of shares without the </a:t>
            </a:r>
          </a:p>
          <a:p>
            <a:pPr algn="just"/>
            <a:r>
              <a:rPr lang="en-US" dirty="0" smtClean="0"/>
              <a:t>      underlying assets ?</a:t>
            </a:r>
          </a:p>
          <a:p>
            <a:pPr algn="just"/>
            <a:r>
              <a:rPr lang="en-US" dirty="0" smtClean="0"/>
              <a:t>  -  Reply by counsel that commercial connotation would not affect the </a:t>
            </a:r>
          </a:p>
          <a:p>
            <a:pPr algn="just"/>
            <a:r>
              <a:rPr lang="en-US" dirty="0" smtClean="0"/>
              <a:t>     legal connation of the transaction.</a:t>
            </a:r>
          </a:p>
          <a:p>
            <a:pPr algn="just"/>
            <a:r>
              <a:rPr lang="en-US" dirty="0" smtClean="0"/>
              <a:t>  -  Nexus can’t be used to tax transaction u/s. 9 of Income Tax Act,1961.</a:t>
            </a:r>
          </a:p>
          <a:p>
            <a:pPr algn="just"/>
            <a:r>
              <a:rPr lang="en-US" dirty="0" smtClean="0"/>
              <a:t>  -  Looming theory of Nexus could not be used to bring an overseas </a:t>
            </a:r>
          </a:p>
          <a:p>
            <a:pPr algn="just"/>
            <a:r>
              <a:rPr lang="en-US" dirty="0" smtClean="0"/>
              <a:t>     share transfer to tax.</a:t>
            </a:r>
          </a:p>
          <a:p>
            <a:pPr algn="just"/>
            <a:r>
              <a:rPr lang="en-US" dirty="0" smtClean="0"/>
              <a:t>  -  Vodafone conclude his arguments on Sept 15</a:t>
            </a:r>
            <a:r>
              <a:rPr lang="en-US" baseline="30000" dirty="0" smtClean="0"/>
              <a:t>th</a:t>
            </a:r>
            <a:r>
              <a:rPr lang="en-US" dirty="0" smtClean="0"/>
              <a:t> 2011.   </a:t>
            </a:r>
          </a:p>
          <a:p>
            <a:pPr algn="just"/>
            <a:endParaRPr lang="en-US" dirty="0" smtClean="0"/>
          </a:p>
          <a:p>
            <a:pPr algn="just"/>
            <a:endParaRPr lang="en-US" dirty="0" smtClean="0"/>
          </a:p>
          <a:p>
            <a:pPr algn="just"/>
            <a:endParaRPr lang="en-US" dirty="0" smtClean="0"/>
          </a:p>
          <a:p>
            <a:pPr algn="just"/>
            <a:endParaRPr lang="en-US" dirty="0" smtClean="0"/>
          </a:p>
          <a:p>
            <a:pPr algn="just">
              <a:buFontTx/>
              <a:buChar char="-"/>
            </a:pPr>
            <a:endParaRPr lang="en-US" dirty="0" smtClean="0"/>
          </a:p>
          <a:p>
            <a:pPr algn="just"/>
            <a:endParaRPr lang="en-US" dirty="0"/>
          </a:p>
        </p:txBody>
      </p:sp>
      <p:sp>
        <p:nvSpPr>
          <p:cNvPr id="10" name="AutoShape 23"/>
          <p:cNvSpPr>
            <a:spLocks noChangeArrowheads="1"/>
          </p:cNvSpPr>
          <p:nvPr/>
        </p:nvSpPr>
        <p:spPr bwMode="gray">
          <a:xfrm>
            <a:off x="6553200" y="1219200"/>
            <a:ext cx="1828800" cy="457200"/>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dirty="0" smtClean="0"/>
              <a:t>   </a:t>
            </a:r>
            <a:r>
              <a:rPr lang="en-US" dirty="0" smtClean="0">
                <a:latin typeface="Tahoma" pitchFamily="34" charset="0"/>
                <a:cs typeface="Tahoma" pitchFamily="34" charset="0"/>
              </a:rPr>
              <a:t>14.09.2011</a:t>
            </a:r>
            <a:endParaRPr lang="en-US" dirty="0"/>
          </a:p>
        </p:txBody>
      </p:sp>
      <p:sp>
        <p:nvSpPr>
          <p:cNvPr id="12" name="Slide Number Placeholder 11"/>
          <p:cNvSpPr>
            <a:spLocks noGrp="1"/>
          </p:cNvSpPr>
          <p:nvPr>
            <p:ph type="sldNum" sz="quarter" idx="12"/>
          </p:nvPr>
        </p:nvSpPr>
        <p:spPr/>
        <p:txBody>
          <a:bodyPr/>
          <a:lstStyle/>
          <a:p>
            <a:fld id="{B880891D-F623-43F5-8A70-E4D501C286D5}"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10" name="AutoShape 27"/>
          <p:cNvSpPr>
            <a:spLocks noChangeArrowheads="1"/>
          </p:cNvSpPr>
          <p:nvPr/>
        </p:nvSpPr>
        <p:spPr bwMode="gray">
          <a:xfrm>
            <a:off x="762000" y="1262062"/>
            <a:ext cx="4343400" cy="45720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r>
              <a:rPr lang="en-US" dirty="0" smtClean="0"/>
              <a:t>       Arguments before Hon.SC  by  Revenue</a:t>
            </a:r>
            <a:endParaRPr lang="en-US" dirty="0"/>
          </a:p>
        </p:txBody>
      </p:sp>
      <p:sp>
        <p:nvSpPr>
          <p:cNvPr id="11" name="AutoShape 28"/>
          <p:cNvSpPr>
            <a:spLocks noChangeArrowheads="1"/>
          </p:cNvSpPr>
          <p:nvPr/>
        </p:nvSpPr>
        <p:spPr bwMode="gray">
          <a:xfrm>
            <a:off x="381000" y="1143000"/>
            <a:ext cx="685800" cy="685800"/>
          </a:xfrm>
          <a:prstGeom prst="diamond">
            <a:avLst/>
          </a:prstGeom>
          <a:ln>
            <a:headEnd/>
            <a:tailEnd/>
          </a:ln>
        </p:spPr>
        <p:style>
          <a:lnRef idx="3">
            <a:schemeClr val="lt1"/>
          </a:lnRef>
          <a:fillRef idx="1">
            <a:schemeClr val="accent1"/>
          </a:fillRef>
          <a:effectRef idx="1">
            <a:schemeClr val="accent1"/>
          </a:effectRef>
          <a:fontRef idx="minor">
            <a:schemeClr val="lt1"/>
          </a:fontRef>
        </p:style>
        <p:txBody>
          <a:bodyPr wrap="none" anchor="ctr"/>
          <a:lstStyle/>
          <a:p>
            <a:endParaRPr lang="en-US"/>
          </a:p>
        </p:txBody>
      </p:sp>
      <p:sp>
        <p:nvSpPr>
          <p:cNvPr id="12" name="Text Box 30"/>
          <p:cNvSpPr txBox="1">
            <a:spLocks noChangeArrowheads="1"/>
          </p:cNvSpPr>
          <p:nvPr/>
        </p:nvSpPr>
        <p:spPr bwMode="gray">
          <a:xfrm>
            <a:off x="533900" y="1241425"/>
            <a:ext cx="356188" cy="461665"/>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13" name="TextBox 12"/>
          <p:cNvSpPr txBox="1"/>
          <p:nvPr/>
        </p:nvSpPr>
        <p:spPr>
          <a:xfrm>
            <a:off x="609600" y="2209800"/>
            <a:ext cx="7696200" cy="3970318"/>
          </a:xfrm>
          <a:prstGeom prst="rect">
            <a:avLst/>
          </a:prstGeom>
          <a:noFill/>
        </p:spPr>
        <p:txBody>
          <a:bodyPr wrap="square" rtlCol="0">
            <a:spAutoFit/>
          </a:bodyPr>
          <a:lstStyle/>
          <a:p>
            <a:r>
              <a:rPr lang="en-US" dirty="0" smtClean="0"/>
              <a:t>Stage set for I.T. Department  Counter :- </a:t>
            </a:r>
          </a:p>
          <a:p>
            <a:endParaRPr lang="en-US" dirty="0" smtClean="0"/>
          </a:p>
          <a:p>
            <a:pPr>
              <a:buFont typeface="Arial" charset="0"/>
              <a:buChar char="•"/>
              <a:tabLst>
                <a:tab pos="519113" algn="l"/>
              </a:tabLst>
            </a:pPr>
            <a:r>
              <a:rPr lang="en-US" dirty="0" smtClean="0"/>
              <a:t> 	Solicitor General </a:t>
            </a:r>
            <a:r>
              <a:rPr lang="en-US" dirty="0" err="1" smtClean="0"/>
              <a:t>Nariman</a:t>
            </a:r>
            <a:r>
              <a:rPr lang="en-US" dirty="0" smtClean="0"/>
              <a:t> began his arguments on behalf of 	 	Income Tax Dept .</a:t>
            </a:r>
          </a:p>
          <a:p>
            <a:pPr>
              <a:buFont typeface="Arial" charset="0"/>
              <a:buChar char="•"/>
              <a:tabLst>
                <a:tab pos="519113" algn="l"/>
              </a:tabLst>
            </a:pPr>
            <a:r>
              <a:rPr lang="en-US" dirty="0" smtClean="0"/>
              <a:t> 	Cayman Island Company’s (CGP )Share’s  sale is an ‘artificial  and </a:t>
            </a:r>
          </a:p>
          <a:p>
            <a:pPr>
              <a:tabLst>
                <a:tab pos="519113" algn="l"/>
              </a:tabLst>
            </a:pPr>
            <a:r>
              <a:rPr lang="en-US" dirty="0" smtClean="0"/>
              <a:t>         tax avoidance scheme, </a:t>
            </a:r>
            <a:r>
              <a:rPr lang="en-US" dirty="0" err="1" smtClean="0"/>
              <a:t>Azadi</a:t>
            </a:r>
            <a:r>
              <a:rPr lang="en-US" dirty="0" smtClean="0"/>
              <a:t> </a:t>
            </a:r>
            <a:r>
              <a:rPr lang="en-US" dirty="0" err="1" smtClean="0"/>
              <a:t>Bachao</a:t>
            </a:r>
            <a:r>
              <a:rPr lang="en-US" dirty="0" smtClean="0"/>
              <a:t> bad law 5 JJ Vs 2JJ.</a:t>
            </a:r>
          </a:p>
          <a:p>
            <a:pPr>
              <a:buFont typeface="Arial" charset="0"/>
              <a:buChar char="•"/>
              <a:tabLst>
                <a:tab pos="519113" algn="l"/>
              </a:tabLst>
            </a:pPr>
            <a:r>
              <a:rPr lang="en-US" dirty="0" smtClean="0"/>
              <a:t>‘ 	Overrule </a:t>
            </a:r>
            <a:r>
              <a:rPr lang="en-US" dirty="0" err="1" smtClean="0"/>
              <a:t>Azadi</a:t>
            </a:r>
            <a:r>
              <a:rPr lang="en-US" dirty="0" smtClean="0"/>
              <a:t> </a:t>
            </a:r>
            <a:r>
              <a:rPr lang="en-US" dirty="0" err="1" smtClean="0"/>
              <a:t>Bachao</a:t>
            </a:r>
            <a:r>
              <a:rPr lang="en-US" dirty="0" smtClean="0"/>
              <a:t>’ since the ratio therein was contrary to  	larger bench decision in Mcdouce11.</a:t>
            </a:r>
          </a:p>
          <a:p>
            <a:pPr>
              <a:buFont typeface="Arial" charset="0"/>
              <a:buChar char="•"/>
              <a:tabLst>
                <a:tab pos="519113" algn="l"/>
              </a:tabLst>
            </a:pPr>
            <a:r>
              <a:rPr lang="en-US" dirty="0" smtClean="0"/>
              <a:t> 	Original idea of the parties was to sell shares in Indian Company 	(HEL), directly but, CGP was introduced because the Mauritius treaty 	would not apply.</a:t>
            </a:r>
          </a:p>
          <a:p>
            <a:endParaRPr lang="en-US" dirty="0" smtClean="0"/>
          </a:p>
          <a:p>
            <a:endParaRPr lang="en-US" dirty="0" smtClean="0"/>
          </a:p>
          <a:p>
            <a:endParaRPr lang="en-US" dirty="0"/>
          </a:p>
        </p:txBody>
      </p:sp>
      <p:sp>
        <p:nvSpPr>
          <p:cNvPr id="14" name="AutoShape 23"/>
          <p:cNvSpPr>
            <a:spLocks noChangeArrowheads="1"/>
          </p:cNvSpPr>
          <p:nvPr/>
        </p:nvSpPr>
        <p:spPr bwMode="gray">
          <a:xfrm>
            <a:off x="6553200" y="1219200"/>
            <a:ext cx="1828800" cy="457200"/>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dirty="0" smtClean="0"/>
              <a:t>   </a:t>
            </a:r>
            <a:r>
              <a:rPr lang="en-US" dirty="0" smtClean="0">
                <a:latin typeface="Tahoma" pitchFamily="34" charset="0"/>
                <a:cs typeface="Tahoma" pitchFamily="34" charset="0"/>
              </a:rPr>
              <a:t>20.09.2011</a:t>
            </a:r>
            <a:endParaRPr lang="en-US" dirty="0"/>
          </a:p>
        </p:txBody>
      </p:sp>
      <p:sp>
        <p:nvSpPr>
          <p:cNvPr id="16" name="Slide Number Placeholder 15"/>
          <p:cNvSpPr>
            <a:spLocks noGrp="1"/>
          </p:cNvSpPr>
          <p:nvPr>
            <p:ph type="sldNum" sz="quarter" idx="12"/>
          </p:nvPr>
        </p:nvSpPr>
        <p:spPr/>
        <p:txBody>
          <a:bodyPr/>
          <a:lstStyle/>
          <a:p>
            <a:fld id="{B880891D-F623-43F5-8A70-E4D501C286D5}"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10" name="AutoShape 27"/>
          <p:cNvSpPr>
            <a:spLocks noChangeArrowheads="1"/>
          </p:cNvSpPr>
          <p:nvPr/>
        </p:nvSpPr>
        <p:spPr bwMode="gray">
          <a:xfrm>
            <a:off x="762000" y="1262062"/>
            <a:ext cx="4343400" cy="45720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r>
              <a:rPr lang="en-US" dirty="0" smtClean="0"/>
              <a:t>       Arguments before Hon.SC  by Revenue</a:t>
            </a:r>
            <a:endParaRPr lang="en-US" dirty="0"/>
          </a:p>
        </p:txBody>
      </p:sp>
      <p:sp>
        <p:nvSpPr>
          <p:cNvPr id="11" name="AutoShape 28"/>
          <p:cNvSpPr>
            <a:spLocks noChangeArrowheads="1"/>
          </p:cNvSpPr>
          <p:nvPr/>
        </p:nvSpPr>
        <p:spPr bwMode="gray">
          <a:xfrm>
            <a:off x="381000" y="1143000"/>
            <a:ext cx="685800" cy="685800"/>
          </a:xfrm>
          <a:prstGeom prst="diamond">
            <a:avLst/>
          </a:prstGeom>
          <a:ln>
            <a:headEnd/>
            <a:tailEnd/>
          </a:ln>
        </p:spPr>
        <p:style>
          <a:lnRef idx="3">
            <a:schemeClr val="lt1"/>
          </a:lnRef>
          <a:fillRef idx="1">
            <a:schemeClr val="accent1"/>
          </a:fillRef>
          <a:effectRef idx="1">
            <a:schemeClr val="accent1"/>
          </a:effectRef>
          <a:fontRef idx="minor">
            <a:schemeClr val="lt1"/>
          </a:fontRef>
        </p:style>
        <p:txBody>
          <a:bodyPr wrap="none" anchor="ctr"/>
          <a:lstStyle/>
          <a:p>
            <a:endParaRPr lang="en-US"/>
          </a:p>
        </p:txBody>
      </p:sp>
      <p:sp>
        <p:nvSpPr>
          <p:cNvPr id="12" name="Text Box 30"/>
          <p:cNvSpPr txBox="1">
            <a:spLocks noChangeArrowheads="1"/>
          </p:cNvSpPr>
          <p:nvPr/>
        </p:nvSpPr>
        <p:spPr bwMode="gray">
          <a:xfrm>
            <a:off x="533900" y="1241425"/>
            <a:ext cx="356188" cy="461665"/>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13" name="TextBox 12"/>
          <p:cNvSpPr txBox="1"/>
          <p:nvPr/>
        </p:nvSpPr>
        <p:spPr>
          <a:xfrm>
            <a:off x="609600" y="2209800"/>
            <a:ext cx="7696200" cy="4247317"/>
          </a:xfrm>
          <a:prstGeom prst="rect">
            <a:avLst/>
          </a:prstGeom>
          <a:noFill/>
        </p:spPr>
        <p:txBody>
          <a:bodyPr wrap="square" rtlCol="0">
            <a:spAutoFit/>
          </a:bodyPr>
          <a:lstStyle/>
          <a:p>
            <a:pPr>
              <a:buFont typeface="Arial" charset="0"/>
              <a:buChar char="•"/>
              <a:tabLst>
                <a:tab pos="519113" algn="l"/>
              </a:tabLst>
            </a:pPr>
            <a:r>
              <a:rPr lang="en-US" dirty="0" smtClean="0"/>
              <a:t> 	“Payee (HTIL) is not the legal owner of shares”</a:t>
            </a:r>
          </a:p>
          <a:p>
            <a:pPr>
              <a:buFont typeface="Arial" charset="0"/>
              <a:buChar char="•"/>
              <a:tabLst>
                <a:tab pos="519113" algn="l"/>
              </a:tabLst>
            </a:pPr>
            <a:r>
              <a:rPr lang="en-US" dirty="0" smtClean="0"/>
              <a:t> 	One has to look at real intention, not the stated intention.</a:t>
            </a:r>
          </a:p>
          <a:p>
            <a:pPr>
              <a:buFont typeface="Arial" charset="0"/>
              <a:buChar char="•"/>
              <a:tabLst>
                <a:tab pos="519113" algn="l"/>
              </a:tabLst>
            </a:pPr>
            <a:r>
              <a:rPr lang="en-US" dirty="0" smtClean="0"/>
              <a:t> 	There is no conceptual clarity in Hon Bombay High Court Order…… 	Hon HC is Contradicting itself in many </a:t>
            </a:r>
            <a:r>
              <a:rPr lang="en-US" dirty="0" err="1" smtClean="0"/>
              <a:t>paras</a:t>
            </a:r>
            <a:r>
              <a:rPr lang="en-US" dirty="0" smtClean="0"/>
              <a:t>.</a:t>
            </a:r>
          </a:p>
          <a:p>
            <a:pPr algn="just">
              <a:buFont typeface="Arial" charset="0"/>
              <a:buChar char="•"/>
              <a:tabLst>
                <a:tab pos="519113" algn="l"/>
              </a:tabLst>
            </a:pPr>
            <a:r>
              <a:rPr lang="en-US" dirty="0" smtClean="0"/>
              <a:t>  	The definition of capital asset included the term “property” which has    	a wide ambit and includes ‘Rights in Properties’.</a:t>
            </a:r>
          </a:p>
          <a:p>
            <a:pPr algn="just">
              <a:buFont typeface="Arial" charset="0"/>
              <a:buChar char="•"/>
              <a:tabLst>
                <a:tab pos="519113" algn="l"/>
              </a:tabLst>
            </a:pPr>
            <a:r>
              <a:rPr lang="en-US" dirty="0" smtClean="0"/>
              <a:t>  	Objective of Sec.9 would be defeated if one gave ‘undue </a:t>
            </a:r>
            <a:r>
              <a:rPr lang="en-US" dirty="0" err="1" smtClean="0"/>
              <a:t>weightage</a:t>
            </a:r>
            <a:r>
              <a:rPr lang="en-US" dirty="0" smtClean="0"/>
              <a:t>’  	to the term ‘Situated in India ‘ do not look at Sec.9(1) in Isolation.</a:t>
            </a:r>
          </a:p>
          <a:p>
            <a:pPr algn="just">
              <a:buFont typeface="Arial" charset="0"/>
              <a:buChar char="•"/>
              <a:tabLst>
                <a:tab pos="519113" algn="l"/>
              </a:tabLst>
            </a:pPr>
            <a:r>
              <a:rPr lang="en-US" dirty="0" smtClean="0"/>
              <a:t>  	Vodafone could  not have stepped into the shoes of HTIL without the   	share purchase agreements.</a:t>
            </a:r>
          </a:p>
          <a:p>
            <a:pPr algn="just">
              <a:buFont typeface="Arial" charset="0"/>
              <a:buChar char="•"/>
              <a:tabLst>
                <a:tab pos="519113" algn="l"/>
              </a:tabLst>
            </a:pPr>
            <a:r>
              <a:rPr lang="en-US" dirty="0" smtClean="0"/>
              <a:t>  	10% stake held by Vodafone in </a:t>
            </a:r>
            <a:r>
              <a:rPr lang="en-US" dirty="0" err="1" smtClean="0"/>
              <a:t>Bharti</a:t>
            </a:r>
            <a:r>
              <a:rPr lang="en-US" dirty="0" smtClean="0"/>
              <a:t> (prior to acquiring Hutch) was  	a clear presence in India for the purpose of Sec.195 especially since  	Vodafone had termed </a:t>
            </a:r>
            <a:r>
              <a:rPr lang="en-US" dirty="0" err="1" smtClean="0"/>
              <a:t>Bharti</a:t>
            </a:r>
            <a:r>
              <a:rPr lang="en-US" dirty="0" smtClean="0"/>
              <a:t> as its “Joint venture Partner”</a:t>
            </a:r>
          </a:p>
          <a:p>
            <a:endParaRPr lang="en-US" dirty="0" smtClean="0"/>
          </a:p>
          <a:p>
            <a:endParaRPr lang="en-US" dirty="0"/>
          </a:p>
        </p:txBody>
      </p:sp>
      <p:sp>
        <p:nvSpPr>
          <p:cNvPr id="15" name="Slide Number Placeholder 14"/>
          <p:cNvSpPr>
            <a:spLocks noGrp="1"/>
          </p:cNvSpPr>
          <p:nvPr>
            <p:ph type="sldNum" sz="quarter" idx="12"/>
          </p:nvPr>
        </p:nvSpPr>
        <p:spPr/>
        <p:txBody>
          <a:bodyPr/>
          <a:lstStyle/>
          <a:p>
            <a:fld id="{B880891D-F623-43F5-8A70-E4D501C286D5}"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10" name="AutoShape 27"/>
          <p:cNvSpPr>
            <a:spLocks noChangeArrowheads="1"/>
          </p:cNvSpPr>
          <p:nvPr/>
        </p:nvSpPr>
        <p:spPr bwMode="gray">
          <a:xfrm>
            <a:off x="762000" y="1262062"/>
            <a:ext cx="4343400" cy="45720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r>
              <a:rPr lang="en-US" dirty="0" smtClean="0"/>
              <a:t>       Arguments before Hon.SC  by Revenue</a:t>
            </a:r>
            <a:endParaRPr lang="en-US" dirty="0"/>
          </a:p>
        </p:txBody>
      </p:sp>
      <p:sp>
        <p:nvSpPr>
          <p:cNvPr id="11" name="AutoShape 28"/>
          <p:cNvSpPr>
            <a:spLocks noChangeArrowheads="1"/>
          </p:cNvSpPr>
          <p:nvPr/>
        </p:nvSpPr>
        <p:spPr bwMode="gray">
          <a:xfrm>
            <a:off x="381000" y="1143000"/>
            <a:ext cx="685800" cy="685800"/>
          </a:xfrm>
          <a:prstGeom prst="diamond">
            <a:avLst/>
          </a:prstGeom>
          <a:ln>
            <a:headEnd/>
            <a:tailEnd/>
          </a:ln>
        </p:spPr>
        <p:style>
          <a:lnRef idx="3">
            <a:schemeClr val="lt1"/>
          </a:lnRef>
          <a:fillRef idx="1">
            <a:schemeClr val="accent1"/>
          </a:fillRef>
          <a:effectRef idx="1">
            <a:schemeClr val="accent1"/>
          </a:effectRef>
          <a:fontRef idx="minor">
            <a:schemeClr val="lt1"/>
          </a:fontRef>
        </p:style>
        <p:txBody>
          <a:bodyPr wrap="none" anchor="ctr"/>
          <a:lstStyle/>
          <a:p>
            <a:endParaRPr lang="en-US"/>
          </a:p>
        </p:txBody>
      </p:sp>
      <p:sp>
        <p:nvSpPr>
          <p:cNvPr id="12" name="Text Box 30"/>
          <p:cNvSpPr txBox="1">
            <a:spLocks noChangeArrowheads="1"/>
          </p:cNvSpPr>
          <p:nvPr/>
        </p:nvSpPr>
        <p:spPr bwMode="gray">
          <a:xfrm>
            <a:off x="533900" y="1241425"/>
            <a:ext cx="356188" cy="461665"/>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13" name="TextBox 12"/>
          <p:cNvSpPr txBox="1"/>
          <p:nvPr/>
        </p:nvSpPr>
        <p:spPr>
          <a:xfrm>
            <a:off x="609600" y="2209800"/>
            <a:ext cx="7696200" cy="3970318"/>
          </a:xfrm>
          <a:prstGeom prst="rect">
            <a:avLst/>
          </a:prstGeom>
          <a:noFill/>
        </p:spPr>
        <p:txBody>
          <a:bodyPr wrap="square" rtlCol="0">
            <a:spAutoFit/>
          </a:bodyPr>
          <a:lstStyle/>
          <a:p>
            <a:pPr>
              <a:tabLst>
                <a:tab pos="519113" algn="l"/>
              </a:tabLst>
            </a:pPr>
            <a:r>
              <a:rPr lang="en-US" dirty="0" smtClean="0"/>
              <a:t>On Day 2</a:t>
            </a:r>
            <a:r>
              <a:rPr lang="en-US" baseline="30000" dirty="0" smtClean="0"/>
              <a:t>nd</a:t>
            </a:r>
            <a:r>
              <a:rPr lang="en-US" dirty="0" smtClean="0"/>
              <a:t> of IT Department’s arguments :</a:t>
            </a:r>
          </a:p>
          <a:p>
            <a:pPr>
              <a:tabLst>
                <a:tab pos="519113" algn="l"/>
              </a:tabLst>
            </a:pPr>
            <a:endParaRPr lang="en-US" dirty="0" smtClean="0"/>
          </a:p>
          <a:p>
            <a:pPr>
              <a:buFont typeface="Arial" pitchFamily="34" charset="0"/>
              <a:buChar char="•"/>
              <a:tabLst>
                <a:tab pos="519113" algn="l"/>
              </a:tabLst>
            </a:pPr>
            <a:r>
              <a:rPr lang="en-US" dirty="0" smtClean="0"/>
              <a:t> 	Various clauses of share purchase agreement (SPA) to show that  	there was much more than the sale of a solitary CGP share by Hutch  	to Vodafone.</a:t>
            </a:r>
          </a:p>
          <a:p>
            <a:pPr>
              <a:buFont typeface="Arial" pitchFamily="34" charset="0"/>
              <a:buChar char="•"/>
              <a:tabLst>
                <a:tab pos="519113" algn="l"/>
              </a:tabLst>
            </a:pPr>
            <a:r>
              <a:rPr lang="en-US" dirty="0" smtClean="0"/>
              <a:t> 	HTIL was the beneficial owner of CGP shares and was not the seller.</a:t>
            </a:r>
          </a:p>
          <a:p>
            <a:pPr>
              <a:buFont typeface="Arial" pitchFamily="34" charset="0"/>
              <a:buChar char="•"/>
              <a:tabLst>
                <a:tab pos="519113" algn="l"/>
              </a:tabLst>
            </a:pPr>
            <a:r>
              <a:rPr lang="en-US" dirty="0" smtClean="0"/>
              <a:t>  	Special emphasis on the clause requiring  resignation of HTIL  	director’s on board of HEL terming the same as “Extinguishment”.</a:t>
            </a:r>
          </a:p>
          <a:p>
            <a:pPr>
              <a:buFont typeface="Arial" pitchFamily="34" charset="0"/>
              <a:buChar char="•"/>
              <a:tabLst>
                <a:tab pos="519113" algn="l"/>
              </a:tabLst>
            </a:pPr>
            <a:r>
              <a:rPr lang="en-US" dirty="0" smtClean="0"/>
              <a:t> 	CGP was registered as an ‘Exempt’ company in Cayman Islands  	which meant that it could only do business  abroad and </a:t>
            </a:r>
          </a:p>
          <a:p>
            <a:pPr>
              <a:tabLst>
                <a:tab pos="519113" algn="l"/>
              </a:tabLst>
            </a:pPr>
            <a:r>
              <a:rPr lang="en-US" dirty="0" smtClean="0"/>
              <a:t>        shareholder’s  Register  outside the country.</a:t>
            </a:r>
          </a:p>
          <a:p>
            <a:pPr>
              <a:buFont typeface="Arial" charset="0"/>
              <a:buChar char="•"/>
              <a:tabLst>
                <a:tab pos="519113" algn="l"/>
              </a:tabLst>
            </a:pPr>
            <a:endParaRPr lang="en-US" dirty="0" smtClean="0"/>
          </a:p>
          <a:p>
            <a:endParaRPr lang="en-US" dirty="0" smtClean="0"/>
          </a:p>
          <a:p>
            <a:endParaRPr lang="en-US" dirty="0"/>
          </a:p>
        </p:txBody>
      </p:sp>
      <p:sp>
        <p:nvSpPr>
          <p:cNvPr id="14" name="AutoShape 23"/>
          <p:cNvSpPr>
            <a:spLocks noChangeArrowheads="1"/>
          </p:cNvSpPr>
          <p:nvPr/>
        </p:nvSpPr>
        <p:spPr bwMode="gray">
          <a:xfrm>
            <a:off x="6553200" y="1219200"/>
            <a:ext cx="1828800" cy="457200"/>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dirty="0" smtClean="0"/>
              <a:t>   </a:t>
            </a:r>
            <a:r>
              <a:rPr lang="en-US" dirty="0" smtClean="0">
                <a:latin typeface="Tahoma" pitchFamily="34" charset="0"/>
                <a:cs typeface="Tahoma" pitchFamily="34" charset="0"/>
              </a:rPr>
              <a:t>21.09.2011</a:t>
            </a:r>
            <a:endParaRPr lang="en-US" dirty="0"/>
          </a:p>
        </p:txBody>
      </p:sp>
      <p:sp>
        <p:nvSpPr>
          <p:cNvPr id="16" name="Slide Number Placeholder 15"/>
          <p:cNvSpPr>
            <a:spLocks noGrp="1"/>
          </p:cNvSpPr>
          <p:nvPr>
            <p:ph type="sldNum" sz="quarter" idx="12"/>
          </p:nvPr>
        </p:nvSpPr>
        <p:spPr/>
        <p:txBody>
          <a:bodyPr/>
          <a:lstStyle/>
          <a:p>
            <a:fld id="{B880891D-F623-43F5-8A70-E4D501C286D5}"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10" name="AutoShape 27"/>
          <p:cNvSpPr>
            <a:spLocks noChangeArrowheads="1"/>
          </p:cNvSpPr>
          <p:nvPr/>
        </p:nvSpPr>
        <p:spPr bwMode="gray">
          <a:xfrm>
            <a:off x="762000" y="1262062"/>
            <a:ext cx="4343400" cy="45720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r>
              <a:rPr lang="en-US" dirty="0" smtClean="0"/>
              <a:t>       Arguments before Hon.SC  by Revenue</a:t>
            </a:r>
            <a:endParaRPr lang="en-US" dirty="0"/>
          </a:p>
        </p:txBody>
      </p:sp>
      <p:sp>
        <p:nvSpPr>
          <p:cNvPr id="11" name="AutoShape 28"/>
          <p:cNvSpPr>
            <a:spLocks noChangeArrowheads="1"/>
          </p:cNvSpPr>
          <p:nvPr/>
        </p:nvSpPr>
        <p:spPr bwMode="gray">
          <a:xfrm>
            <a:off x="381000" y="1143000"/>
            <a:ext cx="685800" cy="685800"/>
          </a:xfrm>
          <a:prstGeom prst="diamond">
            <a:avLst/>
          </a:prstGeom>
          <a:ln>
            <a:headEnd/>
            <a:tailEnd/>
          </a:ln>
        </p:spPr>
        <p:style>
          <a:lnRef idx="3">
            <a:schemeClr val="lt1"/>
          </a:lnRef>
          <a:fillRef idx="1">
            <a:schemeClr val="accent1"/>
          </a:fillRef>
          <a:effectRef idx="1">
            <a:schemeClr val="accent1"/>
          </a:effectRef>
          <a:fontRef idx="minor">
            <a:schemeClr val="lt1"/>
          </a:fontRef>
        </p:style>
        <p:txBody>
          <a:bodyPr wrap="none" anchor="ctr"/>
          <a:lstStyle/>
          <a:p>
            <a:endParaRPr lang="en-US"/>
          </a:p>
        </p:txBody>
      </p:sp>
      <p:sp>
        <p:nvSpPr>
          <p:cNvPr id="12" name="Text Box 30"/>
          <p:cNvSpPr txBox="1">
            <a:spLocks noChangeArrowheads="1"/>
          </p:cNvSpPr>
          <p:nvPr/>
        </p:nvSpPr>
        <p:spPr bwMode="gray">
          <a:xfrm>
            <a:off x="533900" y="1241425"/>
            <a:ext cx="356188" cy="461665"/>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13" name="TextBox 12"/>
          <p:cNvSpPr txBox="1"/>
          <p:nvPr/>
        </p:nvSpPr>
        <p:spPr>
          <a:xfrm>
            <a:off x="609600" y="1981200"/>
            <a:ext cx="7696200" cy="4247317"/>
          </a:xfrm>
          <a:prstGeom prst="rect">
            <a:avLst/>
          </a:prstGeom>
          <a:noFill/>
        </p:spPr>
        <p:txBody>
          <a:bodyPr wrap="square" rtlCol="0">
            <a:spAutoFit/>
          </a:bodyPr>
          <a:lstStyle/>
          <a:p>
            <a:pPr>
              <a:tabLst>
                <a:tab pos="519113" algn="l"/>
              </a:tabLst>
            </a:pPr>
            <a:r>
              <a:rPr lang="en-US" dirty="0" smtClean="0"/>
              <a:t>3</a:t>
            </a:r>
            <a:r>
              <a:rPr lang="en-US" baseline="30000" dirty="0" smtClean="0"/>
              <a:t>rd</a:t>
            </a:r>
            <a:r>
              <a:rPr lang="en-US" dirty="0" smtClean="0"/>
              <a:t> Day of IT Department’s Arguments :-</a:t>
            </a:r>
          </a:p>
          <a:p>
            <a:pPr>
              <a:tabLst>
                <a:tab pos="519113" algn="l"/>
              </a:tabLst>
            </a:pPr>
            <a:endParaRPr lang="en-US" dirty="0" smtClean="0"/>
          </a:p>
          <a:p>
            <a:pPr>
              <a:buFont typeface="Arial" pitchFamily="34" charset="0"/>
              <a:buChar char="•"/>
              <a:tabLst>
                <a:tab pos="519113" algn="l"/>
              </a:tabLst>
            </a:pPr>
            <a:r>
              <a:rPr lang="en-US" dirty="0" smtClean="0"/>
              <a:t>  	“Sec.9  itself is a look through and it should be given a wide   	interpretation.</a:t>
            </a:r>
          </a:p>
          <a:p>
            <a:pPr>
              <a:buFont typeface="Arial" pitchFamily="34" charset="0"/>
              <a:buChar char="•"/>
              <a:tabLst>
                <a:tab pos="519113" algn="l"/>
              </a:tabLst>
            </a:pPr>
            <a:r>
              <a:rPr lang="en-US" dirty="0" smtClean="0"/>
              <a:t> 	HTIL had suddenly, at the last moment, pulled one company (CGP)  	from the structure to artificially avoid tax.</a:t>
            </a:r>
          </a:p>
          <a:p>
            <a:pPr>
              <a:buFont typeface="Arial" pitchFamily="34" charset="0"/>
              <a:buChar char="•"/>
              <a:tabLst>
                <a:tab pos="519113" algn="l"/>
              </a:tabLst>
            </a:pPr>
            <a:r>
              <a:rPr lang="en-US" dirty="0" smtClean="0"/>
              <a:t> 	However that treaty benefits could not be denied merely because a  	company had been “interposed” at last minute…&lt;&lt;&lt;Bench ?</a:t>
            </a:r>
          </a:p>
          <a:p>
            <a:pPr>
              <a:buFont typeface="Arial" pitchFamily="34" charset="0"/>
              <a:buChar char="•"/>
              <a:tabLst>
                <a:tab pos="519113" algn="l"/>
              </a:tabLst>
            </a:pPr>
            <a:r>
              <a:rPr lang="en-US" dirty="0" smtClean="0"/>
              <a:t>  	3 Critical factors in above case leading to conclusion of structure  	being an artificial tax avoidance scheme.</a:t>
            </a:r>
          </a:p>
          <a:p>
            <a:pPr>
              <a:buFont typeface="Arial" pitchFamily="34" charset="0"/>
              <a:buChar char="•"/>
              <a:tabLst>
                <a:tab pos="519113" algn="l"/>
              </a:tabLst>
            </a:pPr>
            <a:endParaRPr lang="en-US" dirty="0" smtClean="0"/>
          </a:p>
          <a:p>
            <a:pPr>
              <a:tabLst>
                <a:tab pos="519113" algn="l"/>
              </a:tabLst>
            </a:pPr>
            <a:r>
              <a:rPr lang="en-US" dirty="0" smtClean="0"/>
              <a:t>       1.   Background facts being different from words used in SPA.</a:t>
            </a:r>
          </a:p>
          <a:p>
            <a:pPr>
              <a:tabLst>
                <a:tab pos="519113" algn="l"/>
              </a:tabLst>
            </a:pPr>
            <a:r>
              <a:rPr lang="en-US" dirty="0" smtClean="0"/>
              <a:t>       2.   SPA showing that commercial substance was different than  	 	     nomenclature employed by parties.</a:t>
            </a:r>
          </a:p>
          <a:p>
            <a:pPr>
              <a:tabLst>
                <a:tab pos="519113" algn="l"/>
              </a:tabLst>
            </a:pPr>
            <a:r>
              <a:rPr lang="en-US" dirty="0" smtClean="0"/>
              <a:t>       3.   Subsequent interpreting statement by parties.</a:t>
            </a:r>
            <a:endParaRPr lang="en-US" dirty="0"/>
          </a:p>
        </p:txBody>
      </p:sp>
      <p:sp>
        <p:nvSpPr>
          <p:cNvPr id="14" name="AutoShape 23"/>
          <p:cNvSpPr>
            <a:spLocks noChangeArrowheads="1"/>
          </p:cNvSpPr>
          <p:nvPr/>
        </p:nvSpPr>
        <p:spPr bwMode="gray">
          <a:xfrm>
            <a:off x="6553200" y="1219200"/>
            <a:ext cx="1828800" cy="457200"/>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dirty="0" smtClean="0"/>
              <a:t>   </a:t>
            </a:r>
            <a:r>
              <a:rPr lang="en-US" dirty="0" smtClean="0">
                <a:latin typeface="Tahoma" pitchFamily="34" charset="0"/>
                <a:cs typeface="Tahoma" pitchFamily="34" charset="0"/>
              </a:rPr>
              <a:t>22.09.2011</a:t>
            </a:r>
            <a:endParaRPr lang="en-US" dirty="0"/>
          </a:p>
        </p:txBody>
      </p:sp>
      <p:sp>
        <p:nvSpPr>
          <p:cNvPr id="16" name="Slide Number Placeholder 15"/>
          <p:cNvSpPr>
            <a:spLocks noGrp="1"/>
          </p:cNvSpPr>
          <p:nvPr>
            <p:ph type="sldNum" sz="quarter" idx="12"/>
          </p:nvPr>
        </p:nvSpPr>
        <p:spPr/>
        <p:txBody>
          <a:bodyPr/>
          <a:lstStyle/>
          <a:p>
            <a:fld id="{B880891D-F623-43F5-8A70-E4D501C286D5}"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10" name="AutoShape 27"/>
          <p:cNvSpPr>
            <a:spLocks noChangeArrowheads="1"/>
          </p:cNvSpPr>
          <p:nvPr/>
        </p:nvSpPr>
        <p:spPr bwMode="gray">
          <a:xfrm>
            <a:off x="762000" y="1262062"/>
            <a:ext cx="4343400" cy="45720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r>
              <a:rPr lang="en-US" dirty="0" smtClean="0"/>
              <a:t>       Arguments before Hon.SC  by Revenue</a:t>
            </a:r>
            <a:endParaRPr lang="en-US" dirty="0"/>
          </a:p>
        </p:txBody>
      </p:sp>
      <p:sp>
        <p:nvSpPr>
          <p:cNvPr id="11" name="AutoShape 28"/>
          <p:cNvSpPr>
            <a:spLocks noChangeArrowheads="1"/>
          </p:cNvSpPr>
          <p:nvPr/>
        </p:nvSpPr>
        <p:spPr bwMode="gray">
          <a:xfrm>
            <a:off x="381000" y="1143000"/>
            <a:ext cx="685800" cy="685800"/>
          </a:xfrm>
          <a:prstGeom prst="diamond">
            <a:avLst/>
          </a:prstGeom>
          <a:ln>
            <a:headEnd/>
            <a:tailEnd/>
          </a:ln>
        </p:spPr>
        <p:style>
          <a:lnRef idx="3">
            <a:schemeClr val="lt1"/>
          </a:lnRef>
          <a:fillRef idx="1">
            <a:schemeClr val="accent1"/>
          </a:fillRef>
          <a:effectRef idx="1">
            <a:schemeClr val="accent1"/>
          </a:effectRef>
          <a:fontRef idx="minor">
            <a:schemeClr val="lt1"/>
          </a:fontRef>
        </p:style>
        <p:txBody>
          <a:bodyPr wrap="none" anchor="ctr"/>
          <a:lstStyle/>
          <a:p>
            <a:endParaRPr lang="en-US"/>
          </a:p>
        </p:txBody>
      </p:sp>
      <p:sp>
        <p:nvSpPr>
          <p:cNvPr id="12" name="Text Box 30"/>
          <p:cNvSpPr txBox="1">
            <a:spLocks noChangeArrowheads="1"/>
          </p:cNvSpPr>
          <p:nvPr/>
        </p:nvSpPr>
        <p:spPr bwMode="gray">
          <a:xfrm>
            <a:off x="533900" y="1241425"/>
            <a:ext cx="356188" cy="461665"/>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15" name="TextBox 14"/>
          <p:cNvSpPr txBox="1"/>
          <p:nvPr/>
        </p:nvSpPr>
        <p:spPr>
          <a:xfrm>
            <a:off x="762000" y="2209800"/>
            <a:ext cx="7315200" cy="2031325"/>
          </a:xfrm>
          <a:prstGeom prst="rect">
            <a:avLst/>
          </a:prstGeom>
          <a:noFill/>
        </p:spPr>
        <p:txBody>
          <a:bodyPr wrap="square" rtlCol="0">
            <a:spAutoFit/>
          </a:bodyPr>
          <a:lstStyle/>
          <a:p>
            <a:pPr>
              <a:buFont typeface="Arial" pitchFamily="34" charset="0"/>
              <a:buChar char="•"/>
              <a:tabLst>
                <a:tab pos="463550" algn="l"/>
              </a:tabLst>
            </a:pPr>
            <a:r>
              <a:rPr lang="en-US" dirty="0" smtClean="0"/>
              <a:t>  	Different Countries had introduced a ‘look through’ provision with 	different objectives but stressed that “HTIL” having lifted its own 	veil, there is very little for court to do”.</a:t>
            </a:r>
          </a:p>
          <a:p>
            <a:pPr>
              <a:buFont typeface="Arial" pitchFamily="34" charset="0"/>
              <a:buChar char="•"/>
              <a:tabLst>
                <a:tab pos="463550" algn="l"/>
              </a:tabLst>
            </a:pPr>
            <a:endParaRPr lang="en-US" dirty="0" smtClean="0"/>
          </a:p>
          <a:p>
            <a:pPr>
              <a:buFont typeface="Arial" pitchFamily="34" charset="0"/>
              <a:buChar char="•"/>
            </a:pPr>
            <a:r>
              <a:rPr lang="en-US" dirty="0" smtClean="0"/>
              <a:t>       The words ‘situated in India’ should not be construed literally but         </a:t>
            </a:r>
          </a:p>
          <a:p>
            <a:r>
              <a:rPr lang="en-US" dirty="0" smtClean="0"/>
              <a:t>        construed  purposively.</a:t>
            </a:r>
          </a:p>
          <a:p>
            <a:pPr>
              <a:buFont typeface="Arial" pitchFamily="34" charset="0"/>
              <a:buChar char="•"/>
            </a:pPr>
            <a:endParaRPr lang="en-US" dirty="0"/>
          </a:p>
        </p:txBody>
      </p:sp>
      <p:sp>
        <p:nvSpPr>
          <p:cNvPr id="14" name="Slide Number Placeholder 13"/>
          <p:cNvSpPr>
            <a:spLocks noGrp="1"/>
          </p:cNvSpPr>
          <p:nvPr>
            <p:ph type="sldNum" sz="quarter" idx="12"/>
          </p:nvPr>
        </p:nvSpPr>
        <p:spPr/>
        <p:txBody>
          <a:bodyPr/>
          <a:lstStyle/>
          <a:p>
            <a:fld id="{B880891D-F623-43F5-8A70-E4D501C286D5}"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10" name="AutoShape 27"/>
          <p:cNvSpPr>
            <a:spLocks noChangeArrowheads="1"/>
          </p:cNvSpPr>
          <p:nvPr/>
        </p:nvSpPr>
        <p:spPr bwMode="gray">
          <a:xfrm>
            <a:off x="762000" y="1262062"/>
            <a:ext cx="4343400" cy="45720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r>
              <a:rPr lang="en-US" dirty="0" smtClean="0"/>
              <a:t>       Arguments before Hon.SC  by Revenue</a:t>
            </a:r>
            <a:endParaRPr lang="en-US" dirty="0"/>
          </a:p>
        </p:txBody>
      </p:sp>
      <p:sp>
        <p:nvSpPr>
          <p:cNvPr id="11" name="AutoShape 28"/>
          <p:cNvSpPr>
            <a:spLocks noChangeArrowheads="1"/>
          </p:cNvSpPr>
          <p:nvPr/>
        </p:nvSpPr>
        <p:spPr bwMode="gray">
          <a:xfrm>
            <a:off x="381000" y="1143000"/>
            <a:ext cx="685800" cy="685800"/>
          </a:xfrm>
          <a:prstGeom prst="diamond">
            <a:avLst/>
          </a:prstGeom>
          <a:ln>
            <a:headEnd/>
            <a:tailEnd/>
          </a:ln>
        </p:spPr>
        <p:style>
          <a:lnRef idx="3">
            <a:schemeClr val="lt1"/>
          </a:lnRef>
          <a:fillRef idx="1">
            <a:schemeClr val="accent1"/>
          </a:fillRef>
          <a:effectRef idx="1">
            <a:schemeClr val="accent1"/>
          </a:effectRef>
          <a:fontRef idx="minor">
            <a:schemeClr val="lt1"/>
          </a:fontRef>
        </p:style>
        <p:txBody>
          <a:bodyPr wrap="none" anchor="ctr"/>
          <a:lstStyle/>
          <a:p>
            <a:endParaRPr lang="en-US"/>
          </a:p>
        </p:txBody>
      </p:sp>
      <p:sp>
        <p:nvSpPr>
          <p:cNvPr id="12" name="Text Box 30"/>
          <p:cNvSpPr txBox="1">
            <a:spLocks noChangeArrowheads="1"/>
          </p:cNvSpPr>
          <p:nvPr/>
        </p:nvSpPr>
        <p:spPr bwMode="gray">
          <a:xfrm>
            <a:off x="533900" y="1241425"/>
            <a:ext cx="356188" cy="461665"/>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15" name="TextBox 14"/>
          <p:cNvSpPr txBox="1"/>
          <p:nvPr/>
        </p:nvSpPr>
        <p:spPr>
          <a:xfrm>
            <a:off x="762000" y="2209800"/>
            <a:ext cx="7315200" cy="3693319"/>
          </a:xfrm>
          <a:prstGeom prst="rect">
            <a:avLst/>
          </a:prstGeom>
          <a:noFill/>
        </p:spPr>
        <p:txBody>
          <a:bodyPr wrap="square" rtlCol="0">
            <a:spAutoFit/>
          </a:bodyPr>
          <a:lstStyle/>
          <a:p>
            <a:pPr>
              <a:buFont typeface="Arial" pitchFamily="34" charset="0"/>
              <a:buChar char="•"/>
              <a:tabLst>
                <a:tab pos="463550" algn="l"/>
              </a:tabLst>
            </a:pPr>
            <a:r>
              <a:rPr lang="en-US" dirty="0" smtClean="0"/>
              <a:t> Day 4 of IT Departments arguments was dominated by case laws on ‘Form Vs. Substance’</a:t>
            </a:r>
          </a:p>
          <a:p>
            <a:pPr lvl="1">
              <a:buFont typeface="Arial" pitchFamily="34" charset="0"/>
              <a:buChar char="•"/>
              <a:tabLst>
                <a:tab pos="914400" algn="l"/>
              </a:tabLst>
            </a:pPr>
            <a:r>
              <a:rPr lang="en-US" dirty="0" smtClean="0"/>
              <a:t>      Revenue contended that on Swiss court judgment. Which 	disallowed treaty shopping.</a:t>
            </a:r>
          </a:p>
          <a:p>
            <a:pPr lvl="1">
              <a:buFont typeface="Arial" pitchFamily="34" charset="0"/>
              <a:buChar char="•"/>
              <a:tabLst>
                <a:tab pos="463550" algn="l"/>
              </a:tabLst>
            </a:pPr>
            <a:r>
              <a:rPr lang="en-US" dirty="0" smtClean="0"/>
              <a:t> 	Dictionary meaning of the words ‘through’ and transfer,    </a:t>
            </a:r>
          </a:p>
          <a:p>
            <a:pPr lvl="1">
              <a:tabLst>
                <a:tab pos="463550" algn="l"/>
              </a:tabLst>
            </a:pPr>
            <a:r>
              <a:rPr lang="en-US" dirty="0" smtClean="0"/>
              <a:t>  	appearing in sec 9(1).</a:t>
            </a:r>
          </a:p>
          <a:p>
            <a:pPr lvl="1">
              <a:buFont typeface="Arial" pitchFamily="34" charset="0"/>
              <a:buChar char="•"/>
              <a:tabLst>
                <a:tab pos="463550" algn="l"/>
              </a:tabLst>
            </a:pPr>
            <a:r>
              <a:rPr lang="en-US" dirty="0" smtClean="0"/>
              <a:t>  	As for the word ‘transfer’, it was an inclusive definition and  </a:t>
            </a:r>
          </a:p>
          <a:p>
            <a:pPr lvl="1">
              <a:tabLst>
                <a:tab pos="463550" algn="l"/>
              </a:tabLst>
            </a:pPr>
            <a:r>
              <a:rPr lang="en-US" dirty="0" smtClean="0"/>
              <a:t>        the word meant ‘direct or indirect’.</a:t>
            </a:r>
          </a:p>
          <a:p>
            <a:pPr lvl="1">
              <a:buFont typeface="Arial" pitchFamily="34" charset="0"/>
              <a:buChar char="•"/>
              <a:tabLst>
                <a:tab pos="463550" algn="l"/>
              </a:tabLst>
            </a:pPr>
            <a:r>
              <a:rPr lang="en-US" dirty="0" smtClean="0"/>
              <a:t>  	The original intent of sec 9(1) is whatever income arises out </a:t>
            </a:r>
          </a:p>
          <a:p>
            <a:pPr lvl="1">
              <a:tabLst>
                <a:tab pos="463550" algn="l"/>
              </a:tabLst>
            </a:pPr>
            <a:r>
              <a:rPr lang="en-US" dirty="0" smtClean="0"/>
              <a:t>	 	of India, so long as source can be traced to India, it will fall   </a:t>
            </a:r>
          </a:p>
          <a:p>
            <a:pPr lvl="1">
              <a:tabLst>
                <a:tab pos="463550" algn="l"/>
              </a:tabLst>
            </a:pPr>
            <a:r>
              <a:rPr lang="en-US" dirty="0" smtClean="0"/>
              <a:t> 	within the ambit of section.</a:t>
            </a:r>
          </a:p>
          <a:p>
            <a:pPr lvl="1">
              <a:buFont typeface="Arial" pitchFamily="34" charset="0"/>
              <a:buChar char="•"/>
              <a:tabLst>
                <a:tab pos="463550" algn="l"/>
              </a:tabLst>
            </a:pPr>
            <a:endParaRPr lang="en-US" dirty="0" smtClean="0"/>
          </a:p>
          <a:p>
            <a:pPr>
              <a:buFont typeface="Arial" pitchFamily="34" charset="0"/>
              <a:buChar char="•"/>
            </a:pPr>
            <a:endParaRPr lang="en-US" dirty="0"/>
          </a:p>
        </p:txBody>
      </p:sp>
      <p:sp>
        <p:nvSpPr>
          <p:cNvPr id="13" name="AutoShape 23"/>
          <p:cNvSpPr>
            <a:spLocks noChangeArrowheads="1"/>
          </p:cNvSpPr>
          <p:nvPr/>
        </p:nvSpPr>
        <p:spPr bwMode="gray">
          <a:xfrm>
            <a:off x="6553200" y="1219200"/>
            <a:ext cx="1828800" cy="457200"/>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dirty="0" smtClean="0"/>
              <a:t>   </a:t>
            </a:r>
            <a:r>
              <a:rPr lang="en-US" dirty="0" smtClean="0">
                <a:latin typeface="Tahoma" pitchFamily="34" charset="0"/>
                <a:cs typeface="Tahoma" pitchFamily="34" charset="0"/>
              </a:rPr>
              <a:t>27.09.2011</a:t>
            </a:r>
            <a:endParaRPr lang="en-US" dirty="0"/>
          </a:p>
        </p:txBody>
      </p:sp>
      <p:sp>
        <p:nvSpPr>
          <p:cNvPr id="16" name="Slide Number Placeholder 15"/>
          <p:cNvSpPr>
            <a:spLocks noGrp="1"/>
          </p:cNvSpPr>
          <p:nvPr>
            <p:ph type="sldNum" sz="quarter" idx="12"/>
          </p:nvPr>
        </p:nvSpPr>
        <p:spPr/>
        <p:txBody>
          <a:bodyPr/>
          <a:lstStyle/>
          <a:p>
            <a:fld id="{B880891D-F623-43F5-8A70-E4D501C286D5}"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10" name="AutoShape 27"/>
          <p:cNvSpPr>
            <a:spLocks noChangeArrowheads="1"/>
          </p:cNvSpPr>
          <p:nvPr/>
        </p:nvSpPr>
        <p:spPr bwMode="gray">
          <a:xfrm>
            <a:off x="762000" y="1262062"/>
            <a:ext cx="4343400" cy="45720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r>
              <a:rPr lang="en-US" dirty="0" smtClean="0"/>
              <a:t>       Arguments before Hon.SC  by Revenue</a:t>
            </a:r>
            <a:endParaRPr lang="en-US" dirty="0"/>
          </a:p>
        </p:txBody>
      </p:sp>
      <p:sp>
        <p:nvSpPr>
          <p:cNvPr id="11" name="AutoShape 28"/>
          <p:cNvSpPr>
            <a:spLocks noChangeArrowheads="1"/>
          </p:cNvSpPr>
          <p:nvPr/>
        </p:nvSpPr>
        <p:spPr bwMode="gray">
          <a:xfrm>
            <a:off x="381000" y="1143000"/>
            <a:ext cx="685800" cy="685800"/>
          </a:xfrm>
          <a:prstGeom prst="diamond">
            <a:avLst/>
          </a:prstGeom>
          <a:ln>
            <a:headEnd/>
            <a:tailEnd/>
          </a:ln>
        </p:spPr>
        <p:style>
          <a:lnRef idx="3">
            <a:schemeClr val="lt1"/>
          </a:lnRef>
          <a:fillRef idx="1">
            <a:schemeClr val="accent1"/>
          </a:fillRef>
          <a:effectRef idx="1">
            <a:schemeClr val="accent1"/>
          </a:effectRef>
          <a:fontRef idx="minor">
            <a:schemeClr val="lt1"/>
          </a:fontRef>
        </p:style>
        <p:txBody>
          <a:bodyPr wrap="none" anchor="ctr"/>
          <a:lstStyle/>
          <a:p>
            <a:endParaRPr lang="en-US"/>
          </a:p>
        </p:txBody>
      </p:sp>
      <p:sp>
        <p:nvSpPr>
          <p:cNvPr id="12" name="Text Box 30"/>
          <p:cNvSpPr txBox="1">
            <a:spLocks noChangeArrowheads="1"/>
          </p:cNvSpPr>
          <p:nvPr/>
        </p:nvSpPr>
        <p:spPr bwMode="gray">
          <a:xfrm>
            <a:off x="533900" y="1241425"/>
            <a:ext cx="356188" cy="461665"/>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15" name="TextBox 14"/>
          <p:cNvSpPr txBox="1"/>
          <p:nvPr/>
        </p:nvSpPr>
        <p:spPr>
          <a:xfrm>
            <a:off x="762000" y="2209800"/>
            <a:ext cx="7315200" cy="3139321"/>
          </a:xfrm>
          <a:prstGeom prst="rect">
            <a:avLst/>
          </a:prstGeom>
          <a:noFill/>
        </p:spPr>
        <p:txBody>
          <a:bodyPr wrap="square" rtlCol="0">
            <a:spAutoFit/>
          </a:bodyPr>
          <a:lstStyle/>
          <a:p>
            <a:pPr>
              <a:buFont typeface="Arial" pitchFamily="34" charset="0"/>
              <a:buChar char="•"/>
              <a:tabLst>
                <a:tab pos="463550" algn="l"/>
              </a:tabLst>
            </a:pPr>
            <a:r>
              <a:rPr lang="en-US" dirty="0" smtClean="0"/>
              <a:t>  	</a:t>
            </a:r>
            <a:r>
              <a:rPr lang="en-US" dirty="0" err="1" smtClean="0"/>
              <a:t>McDowel</a:t>
            </a:r>
            <a:r>
              <a:rPr lang="en-US" dirty="0" smtClean="0"/>
              <a:t> and </a:t>
            </a:r>
            <a:r>
              <a:rPr lang="en-US" dirty="0" err="1" smtClean="0"/>
              <a:t>Azadi</a:t>
            </a:r>
            <a:r>
              <a:rPr lang="en-US" dirty="0" smtClean="0"/>
              <a:t>  </a:t>
            </a:r>
            <a:r>
              <a:rPr lang="en-US" dirty="0" err="1" smtClean="0"/>
              <a:t>Bachao</a:t>
            </a:r>
            <a:r>
              <a:rPr lang="en-US" dirty="0" smtClean="0"/>
              <a:t> having the potential of changing the </a:t>
            </a:r>
          </a:p>
          <a:p>
            <a:pPr>
              <a:tabLst>
                <a:tab pos="463550" algn="l"/>
              </a:tabLst>
            </a:pPr>
            <a:r>
              <a:rPr lang="en-US" dirty="0" smtClean="0"/>
              <a:t>       entire landscape of interpretation of Indian Tax Laws.</a:t>
            </a:r>
          </a:p>
          <a:p>
            <a:pPr>
              <a:buFont typeface="Arial" pitchFamily="34" charset="0"/>
              <a:buChar char="•"/>
              <a:tabLst>
                <a:tab pos="463550" algn="l"/>
              </a:tabLst>
            </a:pPr>
            <a:r>
              <a:rPr lang="en-US" dirty="0" smtClean="0"/>
              <a:t>  	Para 44 to 47 of McDowell rolling and stated that the 4 </a:t>
            </a:r>
            <a:r>
              <a:rPr lang="en-US" dirty="0" err="1" smtClean="0"/>
              <a:t>paras</a:t>
            </a:r>
            <a:r>
              <a:rPr lang="en-US" dirty="0" smtClean="0"/>
              <a:t> 	need to be read together. Para 45 is only referred in </a:t>
            </a:r>
            <a:r>
              <a:rPr lang="en-US" dirty="0" err="1" smtClean="0"/>
              <a:t>Azadi</a:t>
            </a:r>
            <a:r>
              <a:rPr lang="en-US" dirty="0" smtClean="0"/>
              <a:t> </a:t>
            </a:r>
          </a:p>
          <a:p>
            <a:pPr>
              <a:tabLst>
                <a:tab pos="463550" algn="l"/>
              </a:tabLst>
            </a:pPr>
            <a:r>
              <a:rPr lang="en-US" dirty="0" smtClean="0"/>
              <a:t>       </a:t>
            </a:r>
            <a:r>
              <a:rPr lang="en-US" dirty="0" err="1" smtClean="0"/>
              <a:t>Bachao</a:t>
            </a:r>
            <a:endParaRPr lang="en-US" dirty="0" smtClean="0"/>
          </a:p>
          <a:p>
            <a:pPr>
              <a:buFont typeface="Arial" pitchFamily="34" charset="0"/>
              <a:buChar char="•"/>
              <a:tabLst>
                <a:tab pos="463550" algn="l"/>
              </a:tabLst>
            </a:pPr>
            <a:r>
              <a:rPr lang="en-US" dirty="0" smtClean="0"/>
              <a:t>  	</a:t>
            </a:r>
            <a:r>
              <a:rPr lang="en-US" dirty="0" err="1" smtClean="0"/>
              <a:t>Nariman</a:t>
            </a:r>
            <a:r>
              <a:rPr lang="en-US" dirty="0" smtClean="0"/>
              <a:t> (SGP), submitted that 2 judge bench in </a:t>
            </a:r>
            <a:r>
              <a:rPr lang="en-US" dirty="0" err="1" smtClean="0"/>
              <a:t>Azadi</a:t>
            </a:r>
            <a:r>
              <a:rPr lang="en-US" dirty="0" smtClean="0"/>
              <a:t> could not 	 overruled a 5 Judge  bench judgment of McDowell.</a:t>
            </a:r>
          </a:p>
          <a:p>
            <a:pPr>
              <a:buFont typeface="Arial" pitchFamily="34" charset="0"/>
              <a:buChar char="•"/>
              <a:tabLst>
                <a:tab pos="463550" algn="l"/>
              </a:tabLst>
            </a:pPr>
            <a:r>
              <a:rPr lang="en-US" dirty="0" smtClean="0"/>
              <a:t> 	“Call and put options would be taxable since they are only a  	hedging mechanism. ‘call and put options’ are property Rights  	and not merely ‘contractual rights’.</a:t>
            </a:r>
          </a:p>
          <a:p>
            <a:pPr>
              <a:tabLst>
                <a:tab pos="463550" algn="l"/>
              </a:tabLst>
            </a:pPr>
            <a:endParaRPr lang="en-US" dirty="0" smtClean="0"/>
          </a:p>
        </p:txBody>
      </p:sp>
      <p:sp>
        <p:nvSpPr>
          <p:cNvPr id="13" name="AutoShape 23"/>
          <p:cNvSpPr>
            <a:spLocks noChangeArrowheads="1"/>
          </p:cNvSpPr>
          <p:nvPr/>
        </p:nvSpPr>
        <p:spPr bwMode="gray">
          <a:xfrm>
            <a:off x="6553200" y="1219200"/>
            <a:ext cx="1828800" cy="457200"/>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dirty="0" smtClean="0"/>
              <a:t>   </a:t>
            </a:r>
            <a:r>
              <a:rPr lang="en-US" dirty="0" smtClean="0">
                <a:latin typeface="Tahoma" pitchFamily="34" charset="0"/>
                <a:cs typeface="Tahoma" pitchFamily="34" charset="0"/>
              </a:rPr>
              <a:t>28.09.2011</a:t>
            </a:r>
            <a:endParaRPr lang="en-US" dirty="0"/>
          </a:p>
        </p:txBody>
      </p:sp>
      <p:sp>
        <p:nvSpPr>
          <p:cNvPr id="16" name="Slide Number Placeholder 15"/>
          <p:cNvSpPr>
            <a:spLocks noGrp="1"/>
          </p:cNvSpPr>
          <p:nvPr>
            <p:ph type="sldNum" sz="quarter" idx="12"/>
          </p:nvPr>
        </p:nvSpPr>
        <p:spPr/>
        <p:txBody>
          <a:bodyPr/>
          <a:lstStyle/>
          <a:p>
            <a:fld id="{B880891D-F623-43F5-8A70-E4D501C286D5}"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10" name="AutoShape 27"/>
          <p:cNvSpPr>
            <a:spLocks noChangeArrowheads="1"/>
          </p:cNvSpPr>
          <p:nvPr/>
        </p:nvSpPr>
        <p:spPr bwMode="gray">
          <a:xfrm>
            <a:off x="762000" y="1262062"/>
            <a:ext cx="4343400" cy="45720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r>
              <a:rPr lang="en-US" dirty="0" smtClean="0"/>
              <a:t>       Arguments before Hon.SC  by Revenue</a:t>
            </a:r>
            <a:endParaRPr lang="en-US" dirty="0"/>
          </a:p>
        </p:txBody>
      </p:sp>
      <p:sp>
        <p:nvSpPr>
          <p:cNvPr id="11" name="AutoShape 28"/>
          <p:cNvSpPr>
            <a:spLocks noChangeArrowheads="1"/>
          </p:cNvSpPr>
          <p:nvPr/>
        </p:nvSpPr>
        <p:spPr bwMode="gray">
          <a:xfrm>
            <a:off x="381000" y="1143000"/>
            <a:ext cx="685800" cy="685800"/>
          </a:xfrm>
          <a:prstGeom prst="diamond">
            <a:avLst/>
          </a:prstGeom>
          <a:ln>
            <a:headEnd/>
            <a:tailEnd/>
          </a:ln>
        </p:spPr>
        <p:style>
          <a:lnRef idx="3">
            <a:schemeClr val="lt1"/>
          </a:lnRef>
          <a:fillRef idx="1">
            <a:schemeClr val="accent1"/>
          </a:fillRef>
          <a:effectRef idx="1">
            <a:schemeClr val="accent1"/>
          </a:effectRef>
          <a:fontRef idx="minor">
            <a:schemeClr val="lt1"/>
          </a:fontRef>
        </p:style>
        <p:txBody>
          <a:bodyPr wrap="none" anchor="ctr"/>
          <a:lstStyle/>
          <a:p>
            <a:endParaRPr lang="en-US"/>
          </a:p>
        </p:txBody>
      </p:sp>
      <p:sp>
        <p:nvSpPr>
          <p:cNvPr id="12" name="Text Box 30"/>
          <p:cNvSpPr txBox="1">
            <a:spLocks noChangeArrowheads="1"/>
          </p:cNvSpPr>
          <p:nvPr/>
        </p:nvSpPr>
        <p:spPr bwMode="gray">
          <a:xfrm>
            <a:off x="533900" y="1241425"/>
            <a:ext cx="356188" cy="461665"/>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15" name="TextBox 14"/>
          <p:cNvSpPr txBox="1"/>
          <p:nvPr/>
        </p:nvSpPr>
        <p:spPr>
          <a:xfrm>
            <a:off x="762000" y="2209800"/>
            <a:ext cx="7315200" cy="4524315"/>
          </a:xfrm>
          <a:prstGeom prst="rect">
            <a:avLst/>
          </a:prstGeom>
          <a:noFill/>
        </p:spPr>
        <p:txBody>
          <a:bodyPr wrap="square" rtlCol="0">
            <a:spAutoFit/>
          </a:bodyPr>
          <a:lstStyle/>
          <a:p>
            <a:pPr algn="just">
              <a:buFont typeface="Arial" pitchFamily="34" charset="0"/>
              <a:buChar char="•"/>
              <a:tabLst>
                <a:tab pos="463550" algn="l"/>
              </a:tabLst>
            </a:pPr>
            <a:r>
              <a:rPr lang="en-US" dirty="0" smtClean="0"/>
              <a:t>  	Chief Justice </a:t>
            </a:r>
            <a:r>
              <a:rPr lang="en-US" dirty="0" err="1" smtClean="0"/>
              <a:t>Kapadia</a:t>
            </a:r>
            <a:r>
              <a:rPr lang="en-US" dirty="0" smtClean="0"/>
              <a:t> added that SC decision in </a:t>
            </a:r>
            <a:r>
              <a:rPr lang="en-US" dirty="0" err="1" smtClean="0"/>
              <a:t>Azadi</a:t>
            </a:r>
            <a:r>
              <a:rPr lang="en-US" dirty="0" smtClean="0"/>
              <a:t> may need 	to be evaluated only in respect of observations relating to tax 	avoidance and </a:t>
            </a:r>
            <a:r>
              <a:rPr lang="en-US" sz="2000" b="1" dirty="0" smtClean="0"/>
              <a:t>not </a:t>
            </a:r>
            <a:r>
              <a:rPr lang="en-US" dirty="0" smtClean="0"/>
              <a:t>in respect of the validity of the CBDT Cir 	No.789 in the context of India-Mauritius treaty.</a:t>
            </a:r>
          </a:p>
          <a:p>
            <a:pPr algn="just">
              <a:buFont typeface="Arial" pitchFamily="34" charset="0"/>
              <a:buChar char="•"/>
              <a:tabLst>
                <a:tab pos="463550" algn="l"/>
              </a:tabLst>
            </a:pPr>
            <a:endParaRPr lang="en-US" dirty="0" smtClean="0"/>
          </a:p>
          <a:p>
            <a:pPr>
              <a:buFont typeface="Arial" pitchFamily="34" charset="0"/>
              <a:buChar char="•"/>
              <a:tabLst>
                <a:tab pos="463550" algn="l"/>
              </a:tabLst>
            </a:pPr>
            <a:r>
              <a:rPr lang="en-US" dirty="0" smtClean="0"/>
              <a:t>  	Substance over form by reference to SPA clauses. SPA itself had 	ignored the corporate structure.</a:t>
            </a:r>
          </a:p>
          <a:p>
            <a:pPr>
              <a:buFont typeface="Arial" pitchFamily="34" charset="0"/>
              <a:buChar char="•"/>
              <a:tabLst>
                <a:tab pos="463550" algn="l"/>
              </a:tabLst>
            </a:pPr>
            <a:endParaRPr lang="en-US" dirty="0" smtClean="0"/>
          </a:p>
          <a:p>
            <a:pPr>
              <a:buFont typeface="Arial" pitchFamily="34" charset="0"/>
              <a:buChar char="•"/>
              <a:tabLst>
                <a:tab pos="463550" algn="l"/>
              </a:tabLst>
            </a:pPr>
            <a:r>
              <a:rPr lang="en-US" dirty="0" smtClean="0"/>
              <a:t>  	Situs of shares should be determined bases on rational grounds.</a:t>
            </a:r>
          </a:p>
          <a:p>
            <a:pPr>
              <a:tabLst>
                <a:tab pos="463550" algn="l"/>
              </a:tabLst>
            </a:pPr>
            <a:endParaRPr lang="en-US" dirty="0" smtClean="0"/>
          </a:p>
          <a:p>
            <a:pPr>
              <a:buFont typeface="Arial" pitchFamily="34" charset="0"/>
              <a:buChar char="•"/>
              <a:tabLst>
                <a:tab pos="463550" algn="l"/>
              </a:tabLst>
            </a:pPr>
            <a:r>
              <a:rPr lang="en-US" dirty="0" smtClean="0"/>
              <a:t> 	Opinion of Foreign Tax Experts produced before the court should 	be completely ignored as they were not based on specific terms 	of Hutch- Vodafone SPA, but based on respective Foreign Laws 	not Indian Laws.</a:t>
            </a:r>
          </a:p>
          <a:p>
            <a:pPr>
              <a:tabLst>
                <a:tab pos="463550" algn="l"/>
              </a:tabLst>
            </a:pPr>
            <a:r>
              <a:rPr lang="en-US" dirty="0" smtClean="0"/>
              <a:t>  </a:t>
            </a:r>
          </a:p>
          <a:p>
            <a:pPr>
              <a:tabLst>
                <a:tab pos="463550" algn="l"/>
              </a:tabLst>
            </a:pPr>
            <a:endParaRPr lang="en-US" dirty="0" smtClean="0"/>
          </a:p>
        </p:txBody>
      </p:sp>
      <p:sp>
        <p:nvSpPr>
          <p:cNvPr id="13" name="AutoShape 23"/>
          <p:cNvSpPr>
            <a:spLocks noChangeArrowheads="1"/>
          </p:cNvSpPr>
          <p:nvPr/>
        </p:nvSpPr>
        <p:spPr bwMode="gray">
          <a:xfrm>
            <a:off x="6553200" y="1219200"/>
            <a:ext cx="1828800" cy="457200"/>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dirty="0" smtClean="0"/>
              <a:t>   </a:t>
            </a:r>
            <a:r>
              <a:rPr lang="en-US" dirty="0" smtClean="0">
                <a:latin typeface="Tahoma" pitchFamily="34" charset="0"/>
                <a:cs typeface="Tahoma" pitchFamily="34" charset="0"/>
              </a:rPr>
              <a:t>29.09.2011</a:t>
            </a:r>
            <a:endParaRPr lang="en-US" dirty="0"/>
          </a:p>
        </p:txBody>
      </p:sp>
      <p:sp>
        <p:nvSpPr>
          <p:cNvPr id="16" name="Slide Number Placeholder 15"/>
          <p:cNvSpPr>
            <a:spLocks noGrp="1"/>
          </p:cNvSpPr>
          <p:nvPr>
            <p:ph type="sldNum" sz="quarter" idx="12"/>
          </p:nvPr>
        </p:nvSpPr>
        <p:spPr/>
        <p:txBody>
          <a:bodyPr/>
          <a:lstStyle/>
          <a:p>
            <a:fld id="{B880891D-F623-43F5-8A70-E4D501C286D5}"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Vodafone Timeline</a:t>
            </a:r>
            <a:endParaRPr lang="en-US" dirty="0"/>
          </a:p>
        </p:txBody>
      </p:sp>
      <p:graphicFrame>
        <p:nvGraphicFramePr>
          <p:cNvPr id="9" name="Table 8"/>
          <p:cNvGraphicFramePr>
            <a:graphicFrameLocks noGrp="1"/>
          </p:cNvGraphicFramePr>
          <p:nvPr/>
        </p:nvGraphicFramePr>
        <p:xfrm>
          <a:off x="228600" y="1066800"/>
          <a:ext cx="8458200" cy="5151120"/>
        </p:xfrm>
        <a:graphic>
          <a:graphicData uri="http://schemas.openxmlformats.org/drawingml/2006/table">
            <a:tbl>
              <a:tblPr firstRow="1" bandRow="1">
                <a:tableStyleId>{5940675A-B579-460E-94D1-54222C63F5DA}</a:tableStyleId>
              </a:tblPr>
              <a:tblGrid>
                <a:gridCol w="1066800"/>
                <a:gridCol w="7391400"/>
              </a:tblGrid>
              <a:tr h="381000">
                <a:tc>
                  <a:txBody>
                    <a:bodyPr/>
                    <a:lstStyle/>
                    <a:p>
                      <a:r>
                        <a:rPr lang="en-US" sz="1200" b="0" cap="none" spc="0" dirty="0" smtClean="0">
                          <a:ln>
                            <a:noFill/>
                          </a:ln>
                          <a:solidFill>
                            <a:schemeClr val="tx1"/>
                          </a:solidFill>
                          <a:effectLst/>
                          <a:latin typeface="Tahoma" pitchFamily="34" charset="0"/>
                          <a:cs typeface="Tahoma" pitchFamily="34" charset="0"/>
                        </a:rPr>
                        <a:t>1992</a:t>
                      </a:r>
                      <a:endParaRPr lang="en-US" sz="1200" b="0" cap="none" spc="0" dirty="0">
                        <a:ln>
                          <a:noFill/>
                        </a:ln>
                        <a:solidFill>
                          <a:schemeClr val="tx1"/>
                        </a:solidFill>
                        <a:effectLst/>
                        <a:latin typeface="Tahoma" pitchFamily="34" charset="0"/>
                        <a:cs typeface="Tahoma" pitchFamily="34" charset="0"/>
                      </a:endParaRPr>
                    </a:p>
                  </a:txBody>
                  <a:tcPr/>
                </a:tc>
                <a:tc>
                  <a:txBody>
                    <a:bodyPr/>
                    <a:lstStyle/>
                    <a:p>
                      <a:r>
                        <a:rPr lang="en-US" sz="1200" b="0" cap="none" spc="0" dirty="0" smtClean="0">
                          <a:ln>
                            <a:noFill/>
                          </a:ln>
                          <a:solidFill>
                            <a:schemeClr val="tx1"/>
                          </a:solidFill>
                          <a:effectLst/>
                          <a:latin typeface="Tahoma" pitchFamily="34" charset="0"/>
                          <a:cs typeface="Tahoma" pitchFamily="34" charset="0"/>
                        </a:rPr>
                        <a:t>The</a:t>
                      </a:r>
                      <a:r>
                        <a:rPr lang="en-US" sz="1200" b="0" cap="none" spc="0" baseline="0" dirty="0" smtClean="0">
                          <a:ln>
                            <a:noFill/>
                          </a:ln>
                          <a:solidFill>
                            <a:schemeClr val="tx1"/>
                          </a:solidFill>
                          <a:effectLst/>
                          <a:latin typeface="Tahoma" pitchFamily="34" charset="0"/>
                          <a:cs typeface="Tahoma" pitchFamily="34" charset="0"/>
                        </a:rPr>
                        <a:t> Hutchison Group of Hong Kong acquired interest in the mobile  telecommunications industry in </a:t>
                      </a:r>
                      <a:r>
                        <a:rPr lang="en-US" sz="1200" b="0" cap="none" spc="0" baseline="0" dirty="0" err="1" smtClean="0">
                          <a:ln>
                            <a:noFill/>
                          </a:ln>
                          <a:solidFill>
                            <a:schemeClr val="tx1"/>
                          </a:solidFill>
                          <a:effectLst/>
                          <a:latin typeface="Tahoma" pitchFamily="34" charset="0"/>
                          <a:cs typeface="Tahoma" pitchFamily="34" charset="0"/>
                        </a:rPr>
                        <a:t>india</a:t>
                      </a:r>
                      <a:r>
                        <a:rPr lang="en-US" sz="1200" b="0" cap="none" spc="0" baseline="0" dirty="0" smtClean="0">
                          <a:ln>
                            <a:noFill/>
                          </a:ln>
                          <a:solidFill>
                            <a:schemeClr val="tx1"/>
                          </a:solidFill>
                          <a:effectLst/>
                          <a:latin typeface="Tahoma" pitchFamily="34" charset="0"/>
                          <a:cs typeface="Tahoma" pitchFamily="34" charset="0"/>
                        </a:rPr>
                        <a:t>, through a joint venture vehicle, Hutchison Max Telecom Ltd, (renamed Hutchison Essar Ltd- (HEL) in August, 2005);</a:t>
                      </a:r>
                      <a:endParaRPr lang="en-US" sz="1200" b="0" cap="none" spc="0" dirty="0">
                        <a:ln>
                          <a:noFill/>
                        </a:ln>
                        <a:solidFill>
                          <a:schemeClr val="tx1"/>
                        </a:solidFill>
                        <a:effectLst/>
                        <a:latin typeface="Tahoma" pitchFamily="34" charset="0"/>
                        <a:cs typeface="Tahoma" pitchFamily="34" charset="0"/>
                      </a:endParaRPr>
                    </a:p>
                  </a:txBody>
                  <a:tcPr/>
                </a:tc>
              </a:tr>
              <a:tr h="381000">
                <a:tc>
                  <a:txBody>
                    <a:bodyPr/>
                    <a:lstStyle/>
                    <a:p>
                      <a:r>
                        <a:rPr lang="en-US" sz="1200" b="0" cap="none" spc="0" dirty="0" smtClean="0">
                          <a:ln>
                            <a:noFill/>
                          </a:ln>
                          <a:solidFill>
                            <a:schemeClr val="tx1"/>
                          </a:solidFill>
                          <a:effectLst/>
                          <a:latin typeface="Tahoma" pitchFamily="34" charset="0"/>
                          <a:cs typeface="Tahoma" pitchFamily="34" charset="0"/>
                        </a:rPr>
                        <a:t>Jan 1998</a:t>
                      </a:r>
                      <a:endParaRPr lang="en-US" sz="1200" b="0" cap="none" spc="0" dirty="0">
                        <a:ln>
                          <a:noFill/>
                        </a:ln>
                        <a:solidFill>
                          <a:schemeClr val="tx1"/>
                        </a:solidFill>
                        <a:effectLst/>
                        <a:latin typeface="Tahoma" pitchFamily="34" charset="0"/>
                        <a:cs typeface="Tahoma" pitchFamily="34" charset="0"/>
                      </a:endParaRPr>
                    </a:p>
                  </a:txBody>
                  <a:tcPr/>
                </a:tc>
                <a:tc>
                  <a:txBody>
                    <a:bodyPr/>
                    <a:lstStyle/>
                    <a:p>
                      <a:r>
                        <a:rPr lang="en-US" sz="1200" b="0" cap="none" spc="0" dirty="0" smtClean="0">
                          <a:ln>
                            <a:noFill/>
                          </a:ln>
                          <a:solidFill>
                            <a:schemeClr val="tx1"/>
                          </a:solidFill>
                          <a:effectLst/>
                          <a:latin typeface="Tahoma" pitchFamily="34" charset="0"/>
                          <a:cs typeface="Tahoma" pitchFamily="34" charset="0"/>
                        </a:rPr>
                        <a:t>The Hutchison Group Incorporation</a:t>
                      </a:r>
                      <a:r>
                        <a:rPr lang="en-US" sz="1200" b="0" cap="none" spc="0" baseline="0" dirty="0" smtClean="0">
                          <a:ln>
                            <a:noFill/>
                          </a:ln>
                          <a:solidFill>
                            <a:schemeClr val="tx1"/>
                          </a:solidFill>
                          <a:effectLst/>
                          <a:latin typeface="Tahoma" pitchFamily="34" charset="0"/>
                          <a:cs typeface="Tahoma" pitchFamily="34" charset="0"/>
                        </a:rPr>
                        <a:t> CGP Investments (Holdings) Ltd (CGP) in Cayman Islands;</a:t>
                      </a:r>
                      <a:endParaRPr lang="en-US" sz="1200" b="0" cap="none" spc="0" dirty="0">
                        <a:ln>
                          <a:noFill/>
                        </a:ln>
                        <a:solidFill>
                          <a:schemeClr val="tx1"/>
                        </a:solidFill>
                        <a:effectLst/>
                        <a:latin typeface="Tahoma" pitchFamily="34" charset="0"/>
                        <a:cs typeface="Tahoma" pitchFamily="34" charset="0"/>
                      </a:endParaRPr>
                    </a:p>
                  </a:txBody>
                  <a:tcPr/>
                </a:tc>
              </a:tr>
              <a:tr h="381000">
                <a:tc>
                  <a:txBody>
                    <a:bodyPr/>
                    <a:lstStyle/>
                    <a:p>
                      <a:r>
                        <a:rPr lang="en-US" sz="1200" b="0" cap="none" spc="0" dirty="0" smtClean="0">
                          <a:ln>
                            <a:noFill/>
                          </a:ln>
                          <a:solidFill>
                            <a:schemeClr val="tx1"/>
                          </a:solidFill>
                          <a:effectLst/>
                          <a:latin typeface="Tahoma" pitchFamily="34" charset="0"/>
                          <a:cs typeface="Tahoma" pitchFamily="34" charset="0"/>
                        </a:rPr>
                        <a:t>2004</a:t>
                      </a:r>
                      <a:endParaRPr lang="en-US" sz="1200" b="0" cap="none" spc="0" dirty="0">
                        <a:ln>
                          <a:noFill/>
                        </a:ln>
                        <a:solidFill>
                          <a:schemeClr val="tx1"/>
                        </a:solidFill>
                        <a:effectLst/>
                        <a:latin typeface="Tahoma" pitchFamily="34" charset="0"/>
                        <a:cs typeface="Tahoma" pitchFamily="34" charset="0"/>
                      </a:endParaRPr>
                    </a:p>
                  </a:txBody>
                  <a:tcPr/>
                </a:tc>
                <a:tc>
                  <a:txBody>
                    <a:bodyPr/>
                    <a:lstStyle/>
                    <a:p>
                      <a:r>
                        <a:rPr lang="en-US" sz="1200" b="0" cap="none" spc="0" dirty="0" smtClean="0">
                          <a:ln>
                            <a:noFill/>
                          </a:ln>
                          <a:solidFill>
                            <a:schemeClr val="tx1"/>
                          </a:solidFill>
                          <a:effectLst/>
                          <a:latin typeface="Tahoma" pitchFamily="34" charset="0"/>
                          <a:cs typeface="Tahoma" pitchFamily="34" charset="0"/>
                        </a:rPr>
                        <a:t>Hutchison Telecommunication</a:t>
                      </a:r>
                      <a:r>
                        <a:rPr lang="en-US" sz="1200" b="0" cap="none" spc="0" baseline="0" dirty="0" smtClean="0">
                          <a:ln>
                            <a:noFill/>
                          </a:ln>
                          <a:solidFill>
                            <a:schemeClr val="tx1"/>
                          </a:solidFill>
                          <a:effectLst/>
                          <a:latin typeface="Tahoma" pitchFamily="34" charset="0"/>
                          <a:cs typeface="Tahoma" pitchFamily="34" charset="0"/>
                        </a:rPr>
                        <a:t> International Ltd (HTIL) was incorporated and listed on the Hong Kong and New York Stock Exchanges. HTIL and its downstream companies (including CGP) held interest in the mobile telecommunications business in several countries including India;</a:t>
                      </a:r>
                      <a:endParaRPr lang="en-US" sz="1200" b="0" cap="none" spc="0" dirty="0">
                        <a:ln>
                          <a:noFill/>
                        </a:ln>
                        <a:solidFill>
                          <a:schemeClr val="tx1"/>
                        </a:solidFill>
                        <a:effectLst/>
                        <a:latin typeface="Tahoma" pitchFamily="34" charset="0"/>
                        <a:cs typeface="Tahoma" pitchFamily="34" charset="0"/>
                      </a:endParaRPr>
                    </a:p>
                  </a:txBody>
                  <a:tcPr/>
                </a:tc>
              </a:tr>
              <a:tr h="381000">
                <a:tc>
                  <a:txBody>
                    <a:bodyPr/>
                    <a:lstStyle/>
                    <a:p>
                      <a:r>
                        <a:rPr lang="en-US" sz="1200" b="0" cap="none" spc="0" dirty="0" smtClean="0">
                          <a:ln>
                            <a:noFill/>
                          </a:ln>
                          <a:solidFill>
                            <a:schemeClr val="tx1"/>
                          </a:solidFill>
                          <a:effectLst/>
                          <a:latin typeface="Tahoma" pitchFamily="34" charset="0"/>
                          <a:cs typeface="Tahoma" pitchFamily="34" charset="0"/>
                        </a:rPr>
                        <a:t>Dec 2006</a:t>
                      </a:r>
                      <a:endParaRPr lang="en-US" sz="1200" b="0" cap="none" spc="0" dirty="0">
                        <a:ln>
                          <a:noFill/>
                        </a:ln>
                        <a:solidFill>
                          <a:schemeClr val="tx1"/>
                        </a:solidFill>
                        <a:effectLst/>
                        <a:latin typeface="Tahoma" pitchFamily="34" charset="0"/>
                        <a:cs typeface="Tahoma" pitchFamily="34" charset="0"/>
                      </a:endParaRPr>
                    </a:p>
                  </a:txBody>
                  <a:tcPr/>
                </a:tc>
                <a:tc>
                  <a:txBody>
                    <a:bodyPr/>
                    <a:lstStyle/>
                    <a:p>
                      <a:r>
                        <a:rPr lang="en-US" sz="1200" b="0" cap="none" spc="0" dirty="0" smtClean="0">
                          <a:ln>
                            <a:noFill/>
                          </a:ln>
                          <a:solidFill>
                            <a:schemeClr val="tx1"/>
                          </a:solidFill>
                          <a:effectLst/>
                          <a:latin typeface="Tahoma" pitchFamily="34" charset="0"/>
                          <a:cs typeface="Tahoma" pitchFamily="34" charset="0"/>
                        </a:rPr>
                        <a:t>HTIL puts its 67% stake in HEL up for sale, seeks bids from interested parties; Vodafone; Hinduja, Reliance Communications among the bidders.</a:t>
                      </a:r>
                      <a:endParaRPr lang="en-US" sz="1200" b="0" cap="none" spc="0" dirty="0">
                        <a:ln>
                          <a:noFill/>
                        </a:ln>
                        <a:solidFill>
                          <a:schemeClr val="tx1"/>
                        </a:solidFill>
                        <a:effectLst/>
                        <a:latin typeface="Tahoma" pitchFamily="34" charset="0"/>
                        <a:cs typeface="Tahoma" pitchFamily="34" charset="0"/>
                      </a:endParaRPr>
                    </a:p>
                  </a:txBody>
                  <a:tcPr/>
                </a:tc>
              </a:tr>
              <a:tr h="381000">
                <a:tc>
                  <a:txBody>
                    <a:bodyPr/>
                    <a:lstStyle/>
                    <a:p>
                      <a:r>
                        <a:rPr lang="en-US" sz="1200" b="0" cap="none" spc="0" dirty="0" smtClean="0">
                          <a:ln>
                            <a:noFill/>
                          </a:ln>
                          <a:solidFill>
                            <a:schemeClr val="tx1"/>
                          </a:solidFill>
                          <a:effectLst/>
                          <a:latin typeface="Tahoma" pitchFamily="34" charset="0"/>
                          <a:cs typeface="Tahoma" pitchFamily="34" charset="0"/>
                        </a:rPr>
                        <a:t>Feb 11,2007</a:t>
                      </a:r>
                      <a:endParaRPr lang="en-US" sz="1200" b="0" cap="none" spc="0" dirty="0">
                        <a:ln>
                          <a:noFill/>
                        </a:ln>
                        <a:solidFill>
                          <a:schemeClr val="tx1"/>
                        </a:solidFill>
                        <a:effectLst/>
                        <a:latin typeface="Tahoma" pitchFamily="34" charset="0"/>
                        <a:cs typeface="Tahoma" pitchFamily="34" charset="0"/>
                      </a:endParaRPr>
                    </a:p>
                  </a:txBody>
                  <a:tcPr/>
                </a:tc>
                <a:tc>
                  <a:txBody>
                    <a:bodyPr/>
                    <a:lstStyle/>
                    <a:p>
                      <a:r>
                        <a:rPr lang="en-US" sz="1200" b="0" cap="none" spc="0" dirty="0" smtClean="0">
                          <a:ln>
                            <a:noFill/>
                          </a:ln>
                          <a:solidFill>
                            <a:schemeClr val="tx1"/>
                          </a:solidFill>
                          <a:effectLst/>
                          <a:latin typeface="Tahoma" pitchFamily="34" charset="0"/>
                          <a:cs typeface="Tahoma" pitchFamily="34" charset="0"/>
                        </a:rPr>
                        <a:t>Vodafone Group Plc</a:t>
                      </a:r>
                      <a:r>
                        <a:rPr lang="en-US" sz="1200" b="0" cap="none" spc="0" baseline="0" dirty="0" smtClean="0">
                          <a:ln>
                            <a:noFill/>
                          </a:ln>
                          <a:solidFill>
                            <a:schemeClr val="tx1"/>
                          </a:solidFill>
                          <a:effectLst/>
                          <a:latin typeface="Tahoma" pitchFamily="34" charset="0"/>
                          <a:cs typeface="Tahoma" pitchFamily="34" charset="0"/>
                        </a:rPr>
                        <a:t> makes a final binding offer of US $ 11.076 billion, based on an enterprise value of US $ 18.800 billion of HEL. Hutch board accepts Vodafone Offer.</a:t>
                      </a:r>
                      <a:endParaRPr lang="en-US" sz="1200" b="0" cap="none" spc="0" dirty="0">
                        <a:ln>
                          <a:noFill/>
                        </a:ln>
                        <a:solidFill>
                          <a:schemeClr val="tx1"/>
                        </a:solidFill>
                        <a:effectLst/>
                        <a:latin typeface="Tahoma" pitchFamily="34" charset="0"/>
                        <a:cs typeface="Tahoma" pitchFamily="34" charset="0"/>
                      </a:endParaRPr>
                    </a:p>
                  </a:txBody>
                  <a:tcPr/>
                </a:tc>
              </a:tr>
              <a:tr h="381000">
                <a:tc>
                  <a:txBody>
                    <a:bodyPr/>
                    <a:lstStyle/>
                    <a:p>
                      <a:r>
                        <a:rPr lang="en-US" sz="1200" b="0" cap="none" spc="0" dirty="0" smtClean="0">
                          <a:ln>
                            <a:noFill/>
                          </a:ln>
                          <a:solidFill>
                            <a:schemeClr val="tx1"/>
                          </a:solidFill>
                          <a:effectLst/>
                          <a:latin typeface="Tahoma" pitchFamily="34" charset="0"/>
                          <a:cs typeface="Tahoma" pitchFamily="34" charset="0"/>
                        </a:rPr>
                        <a:t>Mar</a:t>
                      </a:r>
                      <a:r>
                        <a:rPr lang="en-US" sz="1200" b="0" cap="none" spc="0" baseline="0" dirty="0" smtClean="0">
                          <a:ln>
                            <a:noFill/>
                          </a:ln>
                          <a:solidFill>
                            <a:schemeClr val="tx1"/>
                          </a:solidFill>
                          <a:effectLst/>
                          <a:latin typeface="Tahoma" pitchFamily="34" charset="0"/>
                          <a:cs typeface="Tahoma" pitchFamily="34" charset="0"/>
                        </a:rPr>
                        <a:t> 6, 2007</a:t>
                      </a:r>
                      <a:endParaRPr lang="en-US" sz="1200" b="0" cap="none" spc="0" dirty="0">
                        <a:ln>
                          <a:noFill/>
                        </a:ln>
                        <a:solidFill>
                          <a:schemeClr val="tx1"/>
                        </a:solidFill>
                        <a:effectLst/>
                        <a:latin typeface="Tahoma" pitchFamily="34" charset="0"/>
                        <a:cs typeface="Tahoma" pitchFamily="34" charset="0"/>
                      </a:endParaRPr>
                    </a:p>
                  </a:txBody>
                  <a:tcPr/>
                </a:tc>
                <a:tc>
                  <a:txBody>
                    <a:bodyPr/>
                    <a:lstStyle/>
                    <a:p>
                      <a:r>
                        <a:rPr lang="en-US" sz="1200" b="0" cap="none" spc="0" dirty="0" smtClean="0">
                          <a:ln>
                            <a:noFill/>
                          </a:ln>
                          <a:solidFill>
                            <a:schemeClr val="tx1"/>
                          </a:solidFill>
                          <a:effectLst/>
                          <a:latin typeface="Tahoma" pitchFamily="34" charset="0"/>
                          <a:cs typeface="Tahoma" pitchFamily="34" charset="0"/>
                        </a:rPr>
                        <a:t>Essar files objection</a:t>
                      </a:r>
                      <a:r>
                        <a:rPr lang="en-US" sz="1200" b="0" cap="none" spc="0" baseline="0" dirty="0" smtClean="0">
                          <a:ln>
                            <a:noFill/>
                          </a:ln>
                          <a:solidFill>
                            <a:schemeClr val="tx1"/>
                          </a:solidFill>
                          <a:effectLst/>
                          <a:latin typeface="Tahoma" pitchFamily="34" charset="0"/>
                          <a:cs typeface="Tahoma" pitchFamily="34" charset="0"/>
                        </a:rPr>
                        <a:t> with FIPB to Hutch-Vodafone deal,  asserts that it has a ‘Right of First Refusal’.</a:t>
                      </a:r>
                      <a:endParaRPr lang="en-US" sz="1200" b="0" cap="none" spc="0" dirty="0">
                        <a:ln>
                          <a:noFill/>
                        </a:ln>
                        <a:solidFill>
                          <a:schemeClr val="tx1"/>
                        </a:solidFill>
                        <a:effectLst/>
                        <a:latin typeface="Tahoma" pitchFamily="34" charset="0"/>
                        <a:cs typeface="Tahoma" pitchFamily="34" charset="0"/>
                      </a:endParaRPr>
                    </a:p>
                  </a:txBody>
                  <a:tcPr/>
                </a:tc>
              </a:tr>
              <a:tr h="381000">
                <a:tc>
                  <a:txBody>
                    <a:bodyPr/>
                    <a:lstStyle/>
                    <a:p>
                      <a:r>
                        <a:rPr lang="en-US" sz="1200" b="0" cap="none" spc="0" dirty="0" smtClean="0">
                          <a:ln>
                            <a:noFill/>
                          </a:ln>
                          <a:solidFill>
                            <a:schemeClr val="tx1"/>
                          </a:solidFill>
                          <a:effectLst/>
                          <a:latin typeface="Tahoma" pitchFamily="34" charset="0"/>
                          <a:cs typeface="Tahoma" pitchFamily="34" charset="0"/>
                        </a:rPr>
                        <a:t>Mar</a:t>
                      </a:r>
                      <a:r>
                        <a:rPr lang="en-US" sz="1200" b="0" cap="none" spc="0" baseline="0" dirty="0" smtClean="0">
                          <a:ln>
                            <a:noFill/>
                          </a:ln>
                          <a:solidFill>
                            <a:schemeClr val="tx1"/>
                          </a:solidFill>
                          <a:effectLst/>
                          <a:latin typeface="Tahoma" pitchFamily="34" charset="0"/>
                          <a:cs typeface="Tahoma" pitchFamily="34" charset="0"/>
                        </a:rPr>
                        <a:t> 15,2007</a:t>
                      </a:r>
                      <a:endParaRPr lang="en-US" sz="1200" b="0" cap="none" spc="0" dirty="0">
                        <a:ln>
                          <a:noFill/>
                        </a:ln>
                        <a:solidFill>
                          <a:schemeClr val="tx1"/>
                        </a:solidFill>
                        <a:effectLst/>
                        <a:latin typeface="Tahoma" pitchFamily="34" charset="0"/>
                        <a:cs typeface="Tahoma" pitchFamily="34" charset="0"/>
                      </a:endParaRPr>
                    </a:p>
                  </a:txBody>
                  <a:tcPr/>
                </a:tc>
                <a:tc>
                  <a:txBody>
                    <a:bodyPr/>
                    <a:lstStyle/>
                    <a:p>
                      <a:r>
                        <a:rPr lang="en-US" sz="1200" b="0" cap="none" spc="0" dirty="0" smtClean="0">
                          <a:ln>
                            <a:noFill/>
                          </a:ln>
                          <a:solidFill>
                            <a:schemeClr val="tx1"/>
                          </a:solidFill>
                          <a:effectLst/>
                          <a:latin typeface="Tahoma" pitchFamily="34" charset="0"/>
                          <a:cs typeface="Tahoma" pitchFamily="34" charset="0"/>
                        </a:rPr>
                        <a:t>HTIL arrives at a settlement with JV partner</a:t>
                      </a:r>
                      <a:r>
                        <a:rPr lang="en-US" sz="1200" b="0" cap="none" spc="0" baseline="0" dirty="0" smtClean="0">
                          <a:ln>
                            <a:noFill/>
                          </a:ln>
                          <a:solidFill>
                            <a:schemeClr val="tx1"/>
                          </a:solidFill>
                          <a:effectLst/>
                          <a:latin typeface="Tahoma" pitchFamily="34" charset="0"/>
                          <a:cs typeface="Tahoma" pitchFamily="34" charset="0"/>
                        </a:rPr>
                        <a:t> Essar, pays the latter $415mn. Essar agrees to support the Hutch – Vodafone deal.</a:t>
                      </a:r>
                      <a:endParaRPr lang="en-US" sz="1200" b="0" cap="none" spc="0" dirty="0">
                        <a:ln>
                          <a:noFill/>
                        </a:ln>
                        <a:solidFill>
                          <a:schemeClr val="tx1"/>
                        </a:solidFill>
                        <a:effectLst/>
                        <a:latin typeface="Tahoma" pitchFamily="34" charset="0"/>
                        <a:cs typeface="Tahoma" pitchFamily="34" charset="0"/>
                      </a:endParaRPr>
                    </a:p>
                  </a:txBody>
                  <a:tcPr/>
                </a:tc>
              </a:tr>
              <a:tr h="381000">
                <a:tc>
                  <a:txBody>
                    <a:bodyPr/>
                    <a:lstStyle/>
                    <a:p>
                      <a:r>
                        <a:rPr lang="en-US" sz="1200" b="0" cap="none" spc="0" dirty="0" smtClean="0">
                          <a:ln>
                            <a:noFill/>
                          </a:ln>
                          <a:solidFill>
                            <a:schemeClr val="tx1"/>
                          </a:solidFill>
                          <a:effectLst/>
                          <a:latin typeface="Tahoma" pitchFamily="34" charset="0"/>
                          <a:cs typeface="Tahoma" pitchFamily="34" charset="0"/>
                        </a:rPr>
                        <a:t>Mar 15,2007</a:t>
                      </a:r>
                      <a:endParaRPr lang="en-US" sz="1200" b="0" cap="none" spc="0" dirty="0">
                        <a:ln>
                          <a:noFill/>
                        </a:ln>
                        <a:solidFill>
                          <a:schemeClr val="tx1"/>
                        </a:solidFill>
                        <a:effectLst/>
                        <a:latin typeface="Tahoma" pitchFamily="34" charset="0"/>
                        <a:cs typeface="Tahoma" pitchFamily="34" charset="0"/>
                      </a:endParaRPr>
                    </a:p>
                  </a:txBody>
                  <a:tcPr/>
                </a:tc>
                <a:tc>
                  <a:txBody>
                    <a:bodyPr/>
                    <a:lstStyle/>
                    <a:p>
                      <a:r>
                        <a:rPr lang="en-US" sz="1200" b="0" cap="none" spc="0" dirty="0" smtClean="0">
                          <a:ln>
                            <a:noFill/>
                          </a:ln>
                          <a:solidFill>
                            <a:schemeClr val="tx1"/>
                          </a:solidFill>
                          <a:effectLst/>
                          <a:latin typeface="Tahoma" pitchFamily="34" charset="0"/>
                          <a:cs typeface="Tahoma" pitchFamily="34" charset="0"/>
                        </a:rPr>
                        <a:t>The Joint Director  of Income Tax (International</a:t>
                      </a:r>
                      <a:r>
                        <a:rPr lang="en-US" sz="1200" b="0" cap="none" spc="0" baseline="0" dirty="0" smtClean="0">
                          <a:ln>
                            <a:noFill/>
                          </a:ln>
                          <a:solidFill>
                            <a:schemeClr val="tx1"/>
                          </a:solidFill>
                          <a:effectLst/>
                          <a:latin typeface="Tahoma" pitchFamily="34" charset="0"/>
                          <a:cs typeface="Tahoma" pitchFamily="34" charset="0"/>
                        </a:rPr>
                        <a:t> Taxation) issues a notice under section 133(6) of the Income Tax Act, 1961 to HEL seeking information regarding the sale of stake of the Hutchison group in HEL, including the Shareholders agreements and details of the transaction for acquisition of the share capital of CGP;</a:t>
                      </a:r>
                      <a:endParaRPr lang="en-US" sz="1200" b="0" cap="none" spc="0" dirty="0">
                        <a:ln>
                          <a:noFill/>
                        </a:ln>
                        <a:solidFill>
                          <a:schemeClr val="tx1"/>
                        </a:solidFill>
                        <a:effectLst/>
                        <a:latin typeface="Tahoma" pitchFamily="34" charset="0"/>
                        <a:cs typeface="Tahoma" pitchFamily="34" charset="0"/>
                      </a:endParaRPr>
                    </a:p>
                  </a:txBody>
                  <a:tcPr/>
                </a:tc>
              </a:tr>
              <a:tr h="381000">
                <a:tc>
                  <a:txBody>
                    <a:bodyPr/>
                    <a:lstStyle/>
                    <a:p>
                      <a:r>
                        <a:rPr lang="en-US" sz="1200" b="0" cap="none" spc="0" dirty="0" smtClean="0">
                          <a:ln>
                            <a:noFill/>
                          </a:ln>
                          <a:solidFill>
                            <a:schemeClr val="tx1"/>
                          </a:solidFill>
                          <a:effectLst/>
                          <a:latin typeface="Tahoma" pitchFamily="34" charset="0"/>
                          <a:cs typeface="Tahoma" pitchFamily="34" charset="0"/>
                        </a:rPr>
                        <a:t>Aug</a:t>
                      </a:r>
                      <a:r>
                        <a:rPr lang="en-US" sz="1200" b="0" cap="none" spc="0" baseline="0" dirty="0" smtClean="0">
                          <a:ln>
                            <a:noFill/>
                          </a:ln>
                          <a:solidFill>
                            <a:schemeClr val="tx1"/>
                          </a:solidFill>
                          <a:effectLst/>
                          <a:latin typeface="Tahoma" pitchFamily="34" charset="0"/>
                          <a:cs typeface="Tahoma" pitchFamily="34" charset="0"/>
                        </a:rPr>
                        <a:t>, 2007</a:t>
                      </a:r>
                      <a:endParaRPr lang="en-US" sz="1200" b="0" cap="none" spc="0" dirty="0">
                        <a:ln>
                          <a:noFill/>
                        </a:ln>
                        <a:solidFill>
                          <a:schemeClr val="tx1"/>
                        </a:solidFill>
                        <a:effectLst/>
                        <a:latin typeface="Tahoma" pitchFamily="34" charset="0"/>
                        <a:cs typeface="Tahoma" pitchFamily="34" charset="0"/>
                      </a:endParaRPr>
                    </a:p>
                  </a:txBody>
                  <a:tcPr/>
                </a:tc>
                <a:tc>
                  <a:txBody>
                    <a:bodyPr/>
                    <a:lstStyle/>
                    <a:p>
                      <a:r>
                        <a:rPr lang="en-US" sz="1200" b="0" cap="none" spc="0" dirty="0" smtClean="0">
                          <a:ln>
                            <a:noFill/>
                          </a:ln>
                          <a:solidFill>
                            <a:schemeClr val="tx1"/>
                          </a:solidFill>
                          <a:effectLst/>
                          <a:latin typeface="Tahoma" pitchFamily="34" charset="0"/>
                          <a:cs typeface="Tahoma" pitchFamily="34" charset="0"/>
                        </a:rPr>
                        <a:t>IT Department issues show-cause notice to VEL</a:t>
                      </a:r>
                      <a:r>
                        <a:rPr lang="en-US" sz="1200" b="0" cap="none" spc="0" baseline="0" dirty="0" smtClean="0">
                          <a:ln>
                            <a:noFill/>
                          </a:ln>
                          <a:solidFill>
                            <a:schemeClr val="tx1"/>
                          </a:solidFill>
                          <a:effectLst/>
                          <a:latin typeface="Tahoma" pitchFamily="34" charset="0"/>
                          <a:cs typeface="Tahoma" pitchFamily="34" charset="0"/>
                        </a:rPr>
                        <a:t> u/s 163(1) of the Income Tax Act, 1961 to explain why it should not be treated as a representative assesses of Vodafone International Holdings (VIH BV);</a:t>
                      </a:r>
                      <a:endParaRPr lang="en-US" sz="1200" b="0" cap="none" spc="0" dirty="0">
                        <a:ln>
                          <a:noFill/>
                        </a:ln>
                        <a:solidFill>
                          <a:schemeClr val="tx1"/>
                        </a:solidFill>
                        <a:effectLst/>
                        <a:latin typeface="Tahoma" pitchFamily="34" charset="0"/>
                        <a:cs typeface="Tahoma" pitchFamily="34" charset="0"/>
                      </a:endParaRPr>
                    </a:p>
                  </a:txBody>
                  <a:tcPr/>
                </a:tc>
              </a:tr>
              <a:tr h="381000">
                <a:tc>
                  <a:txBody>
                    <a:bodyPr/>
                    <a:lstStyle/>
                    <a:p>
                      <a:r>
                        <a:rPr lang="en-US" sz="1200" b="0" cap="none" spc="0" dirty="0" smtClean="0">
                          <a:ln>
                            <a:noFill/>
                          </a:ln>
                          <a:solidFill>
                            <a:schemeClr val="tx1"/>
                          </a:solidFill>
                          <a:effectLst/>
                          <a:latin typeface="Tahoma" pitchFamily="34" charset="0"/>
                          <a:cs typeface="Tahoma" pitchFamily="34" charset="0"/>
                        </a:rPr>
                        <a:t>Sept, 2007</a:t>
                      </a:r>
                      <a:endParaRPr lang="en-US" sz="1200" b="0" cap="none" spc="0" dirty="0">
                        <a:ln>
                          <a:noFill/>
                        </a:ln>
                        <a:solidFill>
                          <a:schemeClr val="tx1"/>
                        </a:solidFill>
                        <a:effectLst/>
                        <a:latin typeface="Tahoma" pitchFamily="34" charset="0"/>
                        <a:cs typeface="Tahoma" pitchFamily="34" charset="0"/>
                      </a:endParaRPr>
                    </a:p>
                  </a:txBody>
                  <a:tcPr/>
                </a:tc>
                <a:tc>
                  <a:txBody>
                    <a:bodyPr/>
                    <a:lstStyle/>
                    <a:p>
                      <a:r>
                        <a:rPr lang="en-US" sz="1200" b="0" cap="none" spc="0" dirty="0" smtClean="0">
                          <a:ln>
                            <a:noFill/>
                          </a:ln>
                          <a:solidFill>
                            <a:schemeClr val="tx1"/>
                          </a:solidFill>
                          <a:effectLst/>
                          <a:latin typeface="Tahoma" pitchFamily="34" charset="0"/>
                          <a:cs typeface="Tahoma" pitchFamily="34" charset="0"/>
                        </a:rPr>
                        <a:t>IT Departments issues notice</a:t>
                      </a:r>
                      <a:r>
                        <a:rPr lang="en-US" sz="1200" b="0" cap="none" spc="0" baseline="0" dirty="0" smtClean="0">
                          <a:ln>
                            <a:noFill/>
                          </a:ln>
                          <a:solidFill>
                            <a:schemeClr val="tx1"/>
                          </a:solidFill>
                          <a:effectLst/>
                          <a:latin typeface="Tahoma" pitchFamily="34" charset="0"/>
                          <a:cs typeface="Tahoma" pitchFamily="34" charset="0"/>
                        </a:rPr>
                        <a:t> u/s. 201(1) and 201(1A) to VIH BV to show cause as to why it should not be treated as an assessee in default for failure to withhold tax;</a:t>
                      </a:r>
                      <a:endParaRPr lang="en-US" sz="1200" b="0" cap="none" spc="0" dirty="0">
                        <a:ln>
                          <a:noFill/>
                        </a:ln>
                        <a:solidFill>
                          <a:schemeClr val="tx1"/>
                        </a:solidFill>
                        <a:effectLst/>
                        <a:latin typeface="Tahoma" pitchFamily="34" charset="0"/>
                        <a:cs typeface="Tahoma" pitchFamily="34" charset="0"/>
                      </a:endParaRPr>
                    </a:p>
                  </a:txBody>
                  <a:tcPr/>
                </a:tc>
              </a:tr>
            </a:tbl>
          </a:graphicData>
        </a:graphic>
      </p:graphicFrame>
      <p:sp>
        <p:nvSpPr>
          <p:cNvPr id="7" name="Slide Number Placeholder 6"/>
          <p:cNvSpPr>
            <a:spLocks noGrp="1"/>
          </p:cNvSpPr>
          <p:nvPr>
            <p:ph type="sldNum" sz="quarter" idx="12"/>
          </p:nvPr>
        </p:nvSpPr>
        <p:spPr/>
        <p:txBody>
          <a:bodyPr/>
          <a:lstStyle/>
          <a:p>
            <a:fld id="{B880891D-F623-43F5-8A70-E4D501C286D5}" type="slidenum">
              <a:rPr lang="en-US" smtClean="0"/>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10" name="AutoShape 27"/>
          <p:cNvSpPr>
            <a:spLocks noChangeArrowheads="1"/>
          </p:cNvSpPr>
          <p:nvPr/>
        </p:nvSpPr>
        <p:spPr bwMode="gray">
          <a:xfrm>
            <a:off x="762000" y="1262062"/>
            <a:ext cx="4343400" cy="45720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r>
              <a:rPr lang="en-US" dirty="0" smtClean="0"/>
              <a:t>       Arguments before Hon.SC  by Revenue</a:t>
            </a:r>
            <a:endParaRPr lang="en-US" dirty="0"/>
          </a:p>
        </p:txBody>
      </p:sp>
      <p:sp>
        <p:nvSpPr>
          <p:cNvPr id="11" name="AutoShape 28"/>
          <p:cNvSpPr>
            <a:spLocks noChangeArrowheads="1"/>
          </p:cNvSpPr>
          <p:nvPr/>
        </p:nvSpPr>
        <p:spPr bwMode="gray">
          <a:xfrm>
            <a:off x="381000" y="1143000"/>
            <a:ext cx="685800" cy="685800"/>
          </a:xfrm>
          <a:prstGeom prst="diamond">
            <a:avLst/>
          </a:prstGeom>
          <a:ln>
            <a:headEnd/>
            <a:tailEnd/>
          </a:ln>
        </p:spPr>
        <p:style>
          <a:lnRef idx="3">
            <a:schemeClr val="lt1"/>
          </a:lnRef>
          <a:fillRef idx="1">
            <a:schemeClr val="accent1"/>
          </a:fillRef>
          <a:effectRef idx="1">
            <a:schemeClr val="accent1"/>
          </a:effectRef>
          <a:fontRef idx="minor">
            <a:schemeClr val="lt1"/>
          </a:fontRef>
        </p:style>
        <p:txBody>
          <a:bodyPr wrap="none" anchor="ctr"/>
          <a:lstStyle/>
          <a:p>
            <a:endParaRPr lang="en-US"/>
          </a:p>
        </p:txBody>
      </p:sp>
      <p:sp>
        <p:nvSpPr>
          <p:cNvPr id="12" name="Text Box 30"/>
          <p:cNvSpPr txBox="1">
            <a:spLocks noChangeArrowheads="1"/>
          </p:cNvSpPr>
          <p:nvPr/>
        </p:nvSpPr>
        <p:spPr bwMode="gray">
          <a:xfrm>
            <a:off x="533900" y="1241425"/>
            <a:ext cx="356188" cy="461665"/>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15" name="TextBox 14"/>
          <p:cNvSpPr txBox="1"/>
          <p:nvPr/>
        </p:nvSpPr>
        <p:spPr>
          <a:xfrm>
            <a:off x="762000" y="2209800"/>
            <a:ext cx="7315200" cy="2031325"/>
          </a:xfrm>
          <a:prstGeom prst="rect">
            <a:avLst/>
          </a:prstGeom>
          <a:noFill/>
        </p:spPr>
        <p:txBody>
          <a:bodyPr wrap="square" rtlCol="0">
            <a:spAutoFit/>
          </a:bodyPr>
          <a:lstStyle/>
          <a:p>
            <a:pPr algn="just">
              <a:buFont typeface="Arial" pitchFamily="34" charset="0"/>
              <a:buChar char="•"/>
              <a:tabLst>
                <a:tab pos="463550" algn="l"/>
              </a:tabLst>
            </a:pPr>
            <a:r>
              <a:rPr lang="en-US" dirty="0" smtClean="0"/>
              <a:t>  	Vodafone had presence in India on account of its shareholding &amp; 	JV with </a:t>
            </a:r>
            <a:r>
              <a:rPr lang="en-US" dirty="0" err="1" smtClean="0"/>
              <a:t>Bharti</a:t>
            </a:r>
            <a:r>
              <a:rPr lang="en-US" dirty="0" smtClean="0"/>
              <a:t> and therefore on the date of payment to Hutch ,Sec 	195 was applicable to the UK based telecom giant.</a:t>
            </a:r>
          </a:p>
          <a:p>
            <a:pPr algn="just">
              <a:tabLst>
                <a:tab pos="463550" algn="l"/>
              </a:tabLst>
            </a:pPr>
            <a:endParaRPr lang="en-US" dirty="0" smtClean="0"/>
          </a:p>
          <a:p>
            <a:pPr algn="just">
              <a:buFont typeface="Arial" pitchFamily="34" charset="0"/>
              <a:buChar char="•"/>
              <a:tabLst>
                <a:tab pos="463550" algn="l"/>
              </a:tabLst>
            </a:pPr>
            <a:r>
              <a:rPr lang="en-US" dirty="0" smtClean="0"/>
              <a:t> 	Vodafone filed his rejoinder on 11</a:t>
            </a:r>
            <a:r>
              <a:rPr lang="en-US" baseline="30000" dirty="0" smtClean="0"/>
              <a:t>th</a:t>
            </a:r>
            <a:r>
              <a:rPr lang="en-US" dirty="0" smtClean="0"/>
              <a:t> Oct 2011 on this issues.</a:t>
            </a:r>
          </a:p>
          <a:p>
            <a:pPr algn="just">
              <a:buFont typeface="Arial" pitchFamily="34" charset="0"/>
              <a:buChar char="•"/>
              <a:tabLst>
                <a:tab pos="463550" algn="l"/>
              </a:tabLst>
            </a:pPr>
            <a:endParaRPr lang="en-US" dirty="0" smtClean="0"/>
          </a:p>
          <a:p>
            <a:pPr>
              <a:tabLst>
                <a:tab pos="463550" algn="l"/>
              </a:tabLst>
            </a:pPr>
            <a:endParaRPr lang="en-US" dirty="0" smtClean="0"/>
          </a:p>
        </p:txBody>
      </p:sp>
      <p:sp>
        <p:nvSpPr>
          <p:cNvPr id="14" name="Slide Number Placeholder 13"/>
          <p:cNvSpPr>
            <a:spLocks noGrp="1"/>
          </p:cNvSpPr>
          <p:nvPr>
            <p:ph type="sldNum" sz="quarter" idx="12"/>
          </p:nvPr>
        </p:nvSpPr>
        <p:spPr/>
        <p:txBody>
          <a:bodyPr/>
          <a:lstStyle/>
          <a:p>
            <a:fld id="{B880891D-F623-43F5-8A70-E4D501C286D5}"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10" name="AutoShape 27"/>
          <p:cNvSpPr>
            <a:spLocks noChangeArrowheads="1"/>
          </p:cNvSpPr>
          <p:nvPr/>
        </p:nvSpPr>
        <p:spPr bwMode="gray">
          <a:xfrm>
            <a:off x="762000" y="1262062"/>
            <a:ext cx="4343400" cy="45720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r>
              <a:rPr lang="en-US" dirty="0" smtClean="0"/>
              <a:t>       Arguments before Hon.SC  by Revenue</a:t>
            </a:r>
            <a:endParaRPr lang="en-US" dirty="0"/>
          </a:p>
        </p:txBody>
      </p:sp>
      <p:sp>
        <p:nvSpPr>
          <p:cNvPr id="11" name="AutoShape 28"/>
          <p:cNvSpPr>
            <a:spLocks noChangeArrowheads="1"/>
          </p:cNvSpPr>
          <p:nvPr/>
        </p:nvSpPr>
        <p:spPr bwMode="gray">
          <a:xfrm>
            <a:off x="381000" y="1143000"/>
            <a:ext cx="685800" cy="685800"/>
          </a:xfrm>
          <a:prstGeom prst="diamond">
            <a:avLst/>
          </a:prstGeom>
          <a:ln>
            <a:headEnd/>
            <a:tailEnd/>
          </a:ln>
        </p:spPr>
        <p:style>
          <a:lnRef idx="3">
            <a:schemeClr val="lt1"/>
          </a:lnRef>
          <a:fillRef idx="1">
            <a:schemeClr val="accent1"/>
          </a:fillRef>
          <a:effectRef idx="1">
            <a:schemeClr val="accent1"/>
          </a:effectRef>
          <a:fontRef idx="minor">
            <a:schemeClr val="lt1"/>
          </a:fontRef>
        </p:style>
        <p:txBody>
          <a:bodyPr wrap="none" anchor="ctr"/>
          <a:lstStyle/>
          <a:p>
            <a:endParaRPr lang="en-US"/>
          </a:p>
        </p:txBody>
      </p:sp>
      <p:sp>
        <p:nvSpPr>
          <p:cNvPr id="12" name="Text Box 30"/>
          <p:cNvSpPr txBox="1">
            <a:spLocks noChangeArrowheads="1"/>
          </p:cNvSpPr>
          <p:nvPr/>
        </p:nvSpPr>
        <p:spPr bwMode="gray">
          <a:xfrm>
            <a:off x="533900" y="1241425"/>
            <a:ext cx="356188" cy="461665"/>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15" name="TextBox 14"/>
          <p:cNvSpPr txBox="1"/>
          <p:nvPr/>
        </p:nvSpPr>
        <p:spPr>
          <a:xfrm>
            <a:off x="762000" y="2209800"/>
            <a:ext cx="7315200" cy="4247317"/>
          </a:xfrm>
          <a:prstGeom prst="rect">
            <a:avLst/>
          </a:prstGeom>
          <a:noFill/>
        </p:spPr>
        <p:txBody>
          <a:bodyPr wrap="square" rtlCol="0">
            <a:spAutoFit/>
          </a:bodyPr>
          <a:lstStyle/>
          <a:p>
            <a:pPr algn="just">
              <a:buFont typeface="Arial" pitchFamily="34" charset="0"/>
              <a:buChar char="•"/>
              <a:tabLst>
                <a:tab pos="463550" algn="l"/>
              </a:tabLst>
            </a:pPr>
            <a:r>
              <a:rPr lang="en-US" dirty="0" smtClean="0"/>
              <a:t>  	Harish Salve Vodafone counsel argued that pursuant to acquiring 	the CGP share, Vodafone acquired rights in the entire structure 	and that ‘right to manage’ the Indian company flew from voting 	rights in shares.</a:t>
            </a:r>
          </a:p>
          <a:p>
            <a:pPr algn="just">
              <a:buFont typeface="Arial" pitchFamily="34" charset="0"/>
              <a:buChar char="•"/>
              <a:tabLst>
                <a:tab pos="463550" algn="l"/>
              </a:tabLst>
            </a:pPr>
            <a:r>
              <a:rPr lang="en-US" dirty="0" smtClean="0"/>
              <a:t> 	Controlling interest could not be transferred ‘de-horse’ shares.</a:t>
            </a:r>
          </a:p>
          <a:p>
            <a:pPr algn="just">
              <a:buFont typeface="Arial" pitchFamily="34" charset="0"/>
              <a:buChar char="•"/>
              <a:tabLst>
                <a:tab pos="463550" algn="l"/>
              </a:tabLst>
            </a:pPr>
            <a:r>
              <a:rPr lang="en-US" dirty="0" smtClean="0"/>
              <a:t> 	SPA clause requiring HTIL to procure the sale of CGP share was 	a standard clause to protect the interest of Vodafone.</a:t>
            </a:r>
          </a:p>
          <a:p>
            <a:pPr algn="just">
              <a:buFont typeface="Arial" pitchFamily="34" charset="0"/>
              <a:buChar char="•"/>
              <a:tabLst>
                <a:tab pos="463550" algn="l"/>
              </a:tabLst>
            </a:pPr>
            <a:r>
              <a:rPr lang="en-US" dirty="0" smtClean="0"/>
              <a:t> 	There is  a distinction between </a:t>
            </a:r>
            <a:r>
              <a:rPr lang="en-US" b="1" dirty="0" smtClean="0"/>
              <a:t>legal right </a:t>
            </a:r>
            <a:r>
              <a:rPr lang="en-US" dirty="0" smtClean="0"/>
              <a:t>and a </a:t>
            </a:r>
            <a:r>
              <a:rPr lang="en-US" b="1" dirty="0" smtClean="0"/>
              <a:t>contractual 	right </a:t>
            </a:r>
            <a:r>
              <a:rPr lang="en-US" dirty="0" smtClean="0"/>
              <a:t>and the definition of transfer u/s. 2(47). Which provides for ‘	extinguishment’ is attracted for transfer of a ‘legal right’.</a:t>
            </a:r>
          </a:p>
          <a:p>
            <a:pPr algn="just">
              <a:buFont typeface="Arial" pitchFamily="34" charset="0"/>
              <a:buChar char="•"/>
              <a:tabLst>
                <a:tab pos="463550" algn="l"/>
              </a:tabLst>
            </a:pPr>
            <a:r>
              <a:rPr lang="en-US" dirty="0" smtClean="0"/>
              <a:t> 	Countering Income Tax Departments argument about ‘role of 	CGP’, Salve argued that CGP was incorporated since 1998 and     </a:t>
            </a:r>
          </a:p>
          <a:p>
            <a:pPr algn="just">
              <a:tabLst>
                <a:tab pos="463550" algn="l"/>
              </a:tabLst>
            </a:pPr>
            <a:r>
              <a:rPr lang="en-US" dirty="0" smtClean="0"/>
              <a:t>        was part of the structure since 2005.</a:t>
            </a:r>
          </a:p>
          <a:p>
            <a:pPr algn="just">
              <a:buFont typeface="Arial" pitchFamily="34" charset="0"/>
              <a:buChar char="•"/>
              <a:tabLst>
                <a:tab pos="463550" algn="l"/>
              </a:tabLst>
            </a:pPr>
            <a:endParaRPr lang="en-US" dirty="0" smtClean="0"/>
          </a:p>
          <a:p>
            <a:pPr>
              <a:tabLst>
                <a:tab pos="463550" algn="l"/>
              </a:tabLst>
            </a:pPr>
            <a:endParaRPr lang="en-US" dirty="0" smtClean="0"/>
          </a:p>
        </p:txBody>
      </p:sp>
      <p:sp>
        <p:nvSpPr>
          <p:cNvPr id="13" name="AutoShape 23"/>
          <p:cNvSpPr>
            <a:spLocks noChangeArrowheads="1"/>
          </p:cNvSpPr>
          <p:nvPr/>
        </p:nvSpPr>
        <p:spPr bwMode="gray">
          <a:xfrm>
            <a:off x="6553200" y="1219200"/>
            <a:ext cx="1828800" cy="457200"/>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dirty="0" smtClean="0"/>
              <a:t>   </a:t>
            </a:r>
            <a:r>
              <a:rPr lang="en-US" dirty="0" smtClean="0">
                <a:latin typeface="Tahoma" pitchFamily="34" charset="0"/>
                <a:cs typeface="Tahoma" pitchFamily="34" charset="0"/>
              </a:rPr>
              <a:t>11.10.2011</a:t>
            </a:r>
            <a:endParaRPr lang="en-US" dirty="0"/>
          </a:p>
        </p:txBody>
      </p:sp>
      <p:sp>
        <p:nvSpPr>
          <p:cNvPr id="16" name="Slide Number Placeholder 15"/>
          <p:cNvSpPr>
            <a:spLocks noGrp="1"/>
          </p:cNvSpPr>
          <p:nvPr>
            <p:ph type="sldNum" sz="quarter" idx="12"/>
          </p:nvPr>
        </p:nvSpPr>
        <p:spPr/>
        <p:txBody>
          <a:bodyPr/>
          <a:lstStyle/>
          <a:p>
            <a:fld id="{B880891D-F623-43F5-8A70-E4D501C286D5}"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10" name="AutoShape 27"/>
          <p:cNvSpPr>
            <a:spLocks noChangeArrowheads="1"/>
          </p:cNvSpPr>
          <p:nvPr/>
        </p:nvSpPr>
        <p:spPr bwMode="gray">
          <a:xfrm>
            <a:off x="762000" y="1262062"/>
            <a:ext cx="4343400" cy="45720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r>
              <a:rPr lang="en-US" dirty="0" smtClean="0"/>
              <a:t>       Arguments before Hon.SC  by Revenue</a:t>
            </a:r>
            <a:endParaRPr lang="en-US" dirty="0"/>
          </a:p>
        </p:txBody>
      </p:sp>
      <p:sp>
        <p:nvSpPr>
          <p:cNvPr id="11" name="AutoShape 28"/>
          <p:cNvSpPr>
            <a:spLocks noChangeArrowheads="1"/>
          </p:cNvSpPr>
          <p:nvPr/>
        </p:nvSpPr>
        <p:spPr bwMode="gray">
          <a:xfrm>
            <a:off x="381000" y="1143000"/>
            <a:ext cx="685800" cy="685800"/>
          </a:xfrm>
          <a:prstGeom prst="diamond">
            <a:avLst/>
          </a:prstGeom>
          <a:ln>
            <a:headEnd/>
            <a:tailEnd/>
          </a:ln>
        </p:spPr>
        <p:style>
          <a:lnRef idx="3">
            <a:schemeClr val="lt1"/>
          </a:lnRef>
          <a:fillRef idx="1">
            <a:schemeClr val="accent1"/>
          </a:fillRef>
          <a:effectRef idx="1">
            <a:schemeClr val="accent1"/>
          </a:effectRef>
          <a:fontRef idx="minor">
            <a:schemeClr val="lt1"/>
          </a:fontRef>
        </p:style>
        <p:txBody>
          <a:bodyPr wrap="none" anchor="ctr"/>
          <a:lstStyle/>
          <a:p>
            <a:endParaRPr lang="en-US"/>
          </a:p>
        </p:txBody>
      </p:sp>
      <p:sp>
        <p:nvSpPr>
          <p:cNvPr id="12" name="Text Box 30"/>
          <p:cNvSpPr txBox="1">
            <a:spLocks noChangeArrowheads="1"/>
          </p:cNvSpPr>
          <p:nvPr/>
        </p:nvSpPr>
        <p:spPr bwMode="gray">
          <a:xfrm>
            <a:off x="533900" y="1241425"/>
            <a:ext cx="356188" cy="461665"/>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15" name="TextBox 14"/>
          <p:cNvSpPr txBox="1"/>
          <p:nvPr/>
        </p:nvSpPr>
        <p:spPr>
          <a:xfrm>
            <a:off x="762000" y="2209800"/>
            <a:ext cx="7315200" cy="3416320"/>
          </a:xfrm>
          <a:prstGeom prst="rect">
            <a:avLst/>
          </a:prstGeom>
          <a:noFill/>
        </p:spPr>
        <p:txBody>
          <a:bodyPr wrap="square" rtlCol="0">
            <a:spAutoFit/>
          </a:bodyPr>
          <a:lstStyle/>
          <a:p>
            <a:pPr algn="just">
              <a:buFont typeface="Arial" pitchFamily="34" charset="0"/>
              <a:buChar char="•"/>
              <a:tabLst>
                <a:tab pos="463550" algn="l"/>
              </a:tabLst>
            </a:pPr>
            <a:r>
              <a:rPr lang="en-US" dirty="0" smtClean="0"/>
              <a:t>  	 A + B theory in Spotlight.</a:t>
            </a:r>
          </a:p>
          <a:p>
            <a:pPr algn="just">
              <a:buFont typeface="Arial" pitchFamily="34" charset="0"/>
              <a:buChar char="•"/>
              <a:tabLst>
                <a:tab pos="463550" algn="l"/>
              </a:tabLst>
            </a:pPr>
            <a:r>
              <a:rPr lang="en-US" dirty="0" smtClean="0"/>
              <a:t>  	Referring to it as A+B approach,   </a:t>
            </a:r>
          </a:p>
          <a:p>
            <a:pPr algn="just">
              <a:tabLst>
                <a:tab pos="463550" algn="l"/>
              </a:tabLst>
            </a:pPr>
            <a:r>
              <a:rPr lang="en-US" dirty="0" smtClean="0"/>
              <a:t>              B  Refer to various rights &amp;</a:t>
            </a:r>
          </a:p>
          <a:p>
            <a:pPr algn="just">
              <a:tabLst>
                <a:tab pos="463550" algn="l"/>
              </a:tabLst>
            </a:pPr>
            <a:r>
              <a:rPr lang="en-US" dirty="0" smtClean="0"/>
              <a:t>              A   Denotes shares.</a:t>
            </a:r>
          </a:p>
          <a:p>
            <a:pPr algn="just">
              <a:buFont typeface="Arial" pitchFamily="34" charset="0"/>
              <a:buChar char="•"/>
              <a:tabLst>
                <a:tab pos="463550" algn="l"/>
              </a:tabLst>
            </a:pPr>
            <a:r>
              <a:rPr lang="en-US" dirty="0" smtClean="0"/>
              <a:t> 	Salve submitted that Income Tax Department wrongly proceeded 	on the assumption  that there was a transfer of rights.</a:t>
            </a:r>
          </a:p>
          <a:p>
            <a:pPr algn="just">
              <a:buFont typeface="Arial" pitchFamily="34" charset="0"/>
              <a:buChar char="•"/>
              <a:tabLst>
                <a:tab pos="463550" algn="l"/>
              </a:tabLst>
            </a:pPr>
            <a:r>
              <a:rPr lang="en-US" dirty="0" smtClean="0"/>
              <a:t>  	There was no assignment of any rights and in fact.</a:t>
            </a:r>
          </a:p>
          <a:p>
            <a:pPr algn="just">
              <a:buFont typeface="Arial" pitchFamily="34" charset="0"/>
              <a:buChar char="•"/>
              <a:tabLst>
                <a:tab pos="463550" algn="l"/>
              </a:tabLst>
            </a:pPr>
            <a:r>
              <a:rPr lang="en-US" dirty="0" smtClean="0"/>
              <a:t>  	In A+B theory, B doesn’t exist.</a:t>
            </a:r>
          </a:p>
          <a:p>
            <a:pPr algn="just">
              <a:buFont typeface="Arial" pitchFamily="34" charset="0"/>
              <a:buChar char="•"/>
              <a:tabLst>
                <a:tab pos="463550" algn="l"/>
              </a:tabLst>
            </a:pPr>
            <a:r>
              <a:rPr lang="en-US" dirty="0" smtClean="0"/>
              <a:t>  	What can be taxed, is the transaction &amp; not the consequences.</a:t>
            </a:r>
          </a:p>
          <a:p>
            <a:pPr algn="just">
              <a:buFont typeface="Arial" pitchFamily="34" charset="0"/>
              <a:buChar char="•"/>
              <a:tabLst>
                <a:tab pos="463550" algn="l"/>
              </a:tabLst>
            </a:pPr>
            <a:r>
              <a:rPr lang="en-US" dirty="0" smtClean="0"/>
              <a:t>  	Transaction can be the source of income, but in Vodafone’s case 	the transaction was carried outside India and  hence not taxable  </a:t>
            </a:r>
          </a:p>
          <a:p>
            <a:pPr algn="just">
              <a:tabLst>
                <a:tab pos="463550" algn="l"/>
              </a:tabLst>
            </a:pPr>
            <a:r>
              <a:rPr lang="en-US" dirty="0" smtClean="0"/>
              <a:t>        in India.</a:t>
            </a:r>
          </a:p>
        </p:txBody>
      </p:sp>
      <p:sp>
        <p:nvSpPr>
          <p:cNvPr id="13" name="AutoShape 23"/>
          <p:cNvSpPr>
            <a:spLocks noChangeArrowheads="1"/>
          </p:cNvSpPr>
          <p:nvPr/>
        </p:nvSpPr>
        <p:spPr bwMode="gray">
          <a:xfrm>
            <a:off x="6553200" y="1219200"/>
            <a:ext cx="1828800" cy="457200"/>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dirty="0" smtClean="0"/>
              <a:t>   </a:t>
            </a:r>
            <a:r>
              <a:rPr lang="en-US" dirty="0" smtClean="0">
                <a:latin typeface="Tahoma" pitchFamily="34" charset="0"/>
                <a:cs typeface="Tahoma" pitchFamily="34" charset="0"/>
              </a:rPr>
              <a:t>12.10.2011</a:t>
            </a:r>
            <a:endParaRPr lang="en-US" dirty="0"/>
          </a:p>
        </p:txBody>
      </p:sp>
      <p:sp>
        <p:nvSpPr>
          <p:cNvPr id="16" name="Slide Number Placeholder 15"/>
          <p:cNvSpPr>
            <a:spLocks noGrp="1"/>
          </p:cNvSpPr>
          <p:nvPr>
            <p:ph type="sldNum" sz="quarter" idx="12"/>
          </p:nvPr>
        </p:nvSpPr>
        <p:spPr/>
        <p:txBody>
          <a:bodyPr/>
          <a:lstStyle/>
          <a:p>
            <a:fld id="{B880891D-F623-43F5-8A70-E4D501C286D5}"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10" name="AutoShape 27"/>
          <p:cNvSpPr>
            <a:spLocks noChangeArrowheads="1"/>
          </p:cNvSpPr>
          <p:nvPr/>
        </p:nvSpPr>
        <p:spPr bwMode="gray">
          <a:xfrm>
            <a:off x="762000" y="1262062"/>
            <a:ext cx="4343400" cy="45720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r>
              <a:rPr lang="en-US" dirty="0" smtClean="0"/>
              <a:t>       Arguments before Hon.SC  by Revenue</a:t>
            </a:r>
            <a:endParaRPr lang="en-US" dirty="0"/>
          </a:p>
        </p:txBody>
      </p:sp>
      <p:sp>
        <p:nvSpPr>
          <p:cNvPr id="11" name="AutoShape 28"/>
          <p:cNvSpPr>
            <a:spLocks noChangeArrowheads="1"/>
          </p:cNvSpPr>
          <p:nvPr/>
        </p:nvSpPr>
        <p:spPr bwMode="gray">
          <a:xfrm>
            <a:off x="381000" y="1143000"/>
            <a:ext cx="685800" cy="685800"/>
          </a:xfrm>
          <a:prstGeom prst="diamond">
            <a:avLst/>
          </a:prstGeom>
          <a:ln>
            <a:headEnd/>
            <a:tailEnd/>
          </a:ln>
        </p:spPr>
        <p:style>
          <a:lnRef idx="3">
            <a:schemeClr val="lt1"/>
          </a:lnRef>
          <a:fillRef idx="1">
            <a:schemeClr val="accent1"/>
          </a:fillRef>
          <a:effectRef idx="1">
            <a:schemeClr val="accent1"/>
          </a:effectRef>
          <a:fontRef idx="minor">
            <a:schemeClr val="lt1"/>
          </a:fontRef>
        </p:style>
        <p:txBody>
          <a:bodyPr wrap="none" anchor="ctr"/>
          <a:lstStyle/>
          <a:p>
            <a:endParaRPr lang="en-US"/>
          </a:p>
        </p:txBody>
      </p:sp>
      <p:sp>
        <p:nvSpPr>
          <p:cNvPr id="12" name="Text Box 30"/>
          <p:cNvSpPr txBox="1">
            <a:spLocks noChangeArrowheads="1"/>
          </p:cNvSpPr>
          <p:nvPr/>
        </p:nvSpPr>
        <p:spPr bwMode="gray">
          <a:xfrm>
            <a:off x="533900" y="1241425"/>
            <a:ext cx="356188" cy="461665"/>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15" name="TextBox 14"/>
          <p:cNvSpPr txBox="1"/>
          <p:nvPr/>
        </p:nvSpPr>
        <p:spPr>
          <a:xfrm>
            <a:off x="762000" y="2209800"/>
            <a:ext cx="7315200" cy="3970318"/>
          </a:xfrm>
          <a:prstGeom prst="rect">
            <a:avLst/>
          </a:prstGeom>
          <a:noFill/>
        </p:spPr>
        <p:txBody>
          <a:bodyPr wrap="square" rtlCol="0">
            <a:spAutoFit/>
          </a:bodyPr>
          <a:lstStyle/>
          <a:p>
            <a:pPr algn="just">
              <a:buFont typeface="Arial" pitchFamily="34" charset="0"/>
              <a:buChar char="•"/>
              <a:tabLst>
                <a:tab pos="463550" algn="l"/>
              </a:tabLst>
            </a:pPr>
            <a:r>
              <a:rPr lang="en-US" dirty="0" smtClean="0"/>
              <a:t>  	The bench has asked  AT&amp;T counsel to argue only on Sec 9 and 	India Mauritius treaty, without referring to the facts of Vodafone 	Case.</a:t>
            </a:r>
          </a:p>
          <a:p>
            <a:pPr algn="just">
              <a:buFont typeface="Arial" pitchFamily="34" charset="0"/>
              <a:buChar char="•"/>
              <a:tabLst>
                <a:tab pos="463550" algn="l"/>
              </a:tabLst>
            </a:pPr>
            <a:r>
              <a:rPr lang="en-US" dirty="0" smtClean="0"/>
              <a:t>  	Court may consider decisions of </a:t>
            </a:r>
            <a:r>
              <a:rPr lang="en-US" dirty="0" err="1" smtClean="0"/>
              <a:t>Azadi</a:t>
            </a:r>
            <a:r>
              <a:rPr lang="en-US" dirty="0" smtClean="0"/>
              <a:t>, McDowell and also 	</a:t>
            </a:r>
            <a:r>
              <a:rPr lang="en-US" dirty="0" err="1" smtClean="0"/>
              <a:t>Nathuram</a:t>
            </a:r>
            <a:r>
              <a:rPr lang="en-US" dirty="0" smtClean="0"/>
              <a:t> </a:t>
            </a:r>
            <a:r>
              <a:rPr lang="en-US" dirty="0" err="1" smtClean="0"/>
              <a:t>Aggarwal</a:t>
            </a:r>
            <a:r>
              <a:rPr lang="en-US" dirty="0" smtClean="0"/>
              <a:t> ( 5 Judge bench)  decision and give a 	rolling  </a:t>
            </a:r>
          </a:p>
          <a:p>
            <a:pPr algn="just">
              <a:tabLst>
                <a:tab pos="463550" algn="l"/>
              </a:tabLst>
            </a:pPr>
            <a:r>
              <a:rPr lang="en-US" dirty="0" smtClean="0"/>
              <a:t>        reconciling the legal principles without referring the same 	to 	larger batch.</a:t>
            </a:r>
          </a:p>
          <a:p>
            <a:pPr algn="just">
              <a:buFont typeface="Arial" pitchFamily="34" charset="0"/>
              <a:buChar char="•"/>
              <a:tabLst>
                <a:tab pos="463550" algn="l"/>
              </a:tabLst>
            </a:pPr>
            <a:r>
              <a:rPr lang="en-US" dirty="0" smtClean="0"/>
              <a:t> 	On Counter arguments of solicitor general on scope of sec 9, 	Salve submit </a:t>
            </a:r>
            <a:r>
              <a:rPr lang="en-US" dirty="0" err="1" smtClean="0"/>
              <a:t>ed</a:t>
            </a:r>
            <a:r>
              <a:rPr lang="en-US" dirty="0" smtClean="0"/>
              <a:t> that only the last limb of sec 9(1)- Capital asset </a:t>
            </a:r>
          </a:p>
          <a:p>
            <a:pPr algn="just">
              <a:tabLst>
                <a:tab pos="463550" algn="l"/>
              </a:tabLst>
            </a:pPr>
            <a:r>
              <a:rPr lang="en-US" dirty="0" smtClean="0"/>
              <a:t>        situated in India can tax capital receipt.</a:t>
            </a:r>
          </a:p>
          <a:p>
            <a:pPr algn="just">
              <a:buFont typeface="Arial" pitchFamily="34" charset="0"/>
              <a:buChar char="•"/>
              <a:tabLst>
                <a:tab pos="463550" algn="l"/>
              </a:tabLst>
            </a:pPr>
            <a:endParaRPr lang="en-US" dirty="0" smtClean="0"/>
          </a:p>
          <a:p>
            <a:pPr algn="just">
              <a:buFont typeface="Arial" pitchFamily="34" charset="0"/>
              <a:buChar char="•"/>
              <a:tabLst>
                <a:tab pos="463550" algn="l"/>
              </a:tabLst>
            </a:pPr>
            <a:endParaRPr lang="en-US" dirty="0" smtClean="0"/>
          </a:p>
          <a:p>
            <a:pPr algn="just">
              <a:buFont typeface="Arial" pitchFamily="34" charset="0"/>
              <a:buChar char="•"/>
              <a:tabLst>
                <a:tab pos="463550" algn="l"/>
              </a:tabLst>
            </a:pPr>
            <a:endParaRPr lang="en-US" dirty="0" smtClean="0"/>
          </a:p>
          <a:p>
            <a:pPr algn="just">
              <a:buFont typeface="Arial" pitchFamily="34" charset="0"/>
              <a:buChar char="•"/>
              <a:tabLst>
                <a:tab pos="463550" algn="l"/>
              </a:tabLst>
            </a:pPr>
            <a:endParaRPr lang="en-US" dirty="0" smtClean="0"/>
          </a:p>
        </p:txBody>
      </p:sp>
      <p:sp>
        <p:nvSpPr>
          <p:cNvPr id="13" name="AutoShape 23"/>
          <p:cNvSpPr>
            <a:spLocks noChangeArrowheads="1"/>
          </p:cNvSpPr>
          <p:nvPr/>
        </p:nvSpPr>
        <p:spPr bwMode="gray">
          <a:xfrm>
            <a:off x="6553200" y="1219200"/>
            <a:ext cx="1828800" cy="457200"/>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dirty="0" smtClean="0"/>
              <a:t>   </a:t>
            </a:r>
            <a:r>
              <a:rPr lang="en-US" dirty="0" smtClean="0">
                <a:latin typeface="Tahoma" pitchFamily="34" charset="0"/>
                <a:cs typeface="Tahoma" pitchFamily="34" charset="0"/>
              </a:rPr>
              <a:t>13.10.2011</a:t>
            </a:r>
            <a:endParaRPr lang="en-US" dirty="0"/>
          </a:p>
        </p:txBody>
      </p:sp>
      <p:sp>
        <p:nvSpPr>
          <p:cNvPr id="16" name="Slide Number Placeholder 15"/>
          <p:cNvSpPr>
            <a:spLocks noGrp="1"/>
          </p:cNvSpPr>
          <p:nvPr>
            <p:ph type="sldNum" sz="quarter" idx="12"/>
          </p:nvPr>
        </p:nvSpPr>
        <p:spPr/>
        <p:txBody>
          <a:bodyPr/>
          <a:lstStyle/>
          <a:p>
            <a:fld id="{B880891D-F623-43F5-8A70-E4D501C286D5}" type="slidenum">
              <a:rPr lang="en-US" smtClean="0"/>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10" name="AutoShape 27"/>
          <p:cNvSpPr>
            <a:spLocks noChangeArrowheads="1"/>
          </p:cNvSpPr>
          <p:nvPr/>
        </p:nvSpPr>
        <p:spPr bwMode="gray">
          <a:xfrm>
            <a:off x="762000" y="1262062"/>
            <a:ext cx="4343400" cy="45720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r>
              <a:rPr lang="en-US" dirty="0" smtClean="0"/>
              <a:t>       Arguments before Hon.SC  by Revenue</a:t>
            </a:r>
            <a:endParaRPr lang="en-US" dirty="0"/>
          </a:p>
        </p:txBody>
      </p:sp>
      <p:sp>
        <p:nvSpPr>
          <p:cNvPr id="11" name="AutoShape 28"/>
          <p:cNvSpPr>
            <a:spLocks noChangeArrowheads="1"/>
          </p:cNvSpPr>
          <p:nvPr/>
        </p:nvSpPr>
        <p:spPr bwMode="gray">
          <a:xfrm>
            <a:off x="381000" y="1143000"/>
            <a:ext cx="685800" cy="685800"/>
          </a:xfrm>
          <a:prstGeom prst="diamond">
            <a:avLst/>
          </a:prstGeom>
          <a:ln>
            <a:headEnd/>
            <a:tailEnd/>
          </a:ln>
        </p:spPr>
        <p:style>
          <a:lnRef idx="3">
            <a:schemeClr val="lt1"/>
          </a:lnRef>
          <a:fillRef idx="1">
            <a:schemeClr val="accent1"/>
          </a:fillRef>
          <a:effectRef idx="1">
            <a:schemeClr val="accent1"/>
          </a:effectRef>
          <a:fontRef idx="minor">
            <a:schemeClr val="lt1"/>
          </a:fontRef>
        </p:style>
        <p:txBody>
          <a:bodyPr wrap="none" anchor="ctr"/>
          <a:lstStyle/>
          <a:p>
            <a:endParaRPr lang="en-US"/>
          </a:p>
        </p:txBody>
      </p:sp>
      <p:sp>
        <p:nvSpPr>
          <p:cNvPr id="12" name="Text Box 30"/>
          <p:cNvSpPr txBox="1">
            <a:spLocks noChangeArrowheads="1"/>
          </p:cNvSpPr>
          <p:nvPr/>
        </p:nvSpPr>
        <p:spPr bwMode="gray">
          <a:xfrm>
            <a:off x="533900" y="1241425"/>
            <a:ext cx="356188" cy="461665"/>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15" name="TextBox 14"/>
          <p:cNvSpPr txBox="1"/>
          <p:nvPr/>
        </p:nvSpPr>
        <p:spPr>
          <a:xfrm>
            <a:off x="762000" y="2209800"/>
            <a:ext cx="7315200" cy="2862322"/>
          </a:xfrm>
          <a:prstGeom prst="rect">
            <a:avLst/>
          </a:prstGeom>
          <a:noFill/>
        </p:spPr>
        <p:txBody>
          <a:bodyPr wrap="square" rtlCol="0">
            <a:spAutoFit/>
          </a:bodyPr>
          <a:lstStyle/>
          <a:p>
            <a:pPr algn="just">
              <a:buFont typeface="Arial" pitchFamily="34" charset="0"/>
              <a:buChar char="•"/>
              <a:tabLst>
                <a:tab pos="463550" algn="l"/>
              </a:tabLst>
            </a:pPr>
            <a:r>
              <a:rPr lang="en-US" dirty="0" smtClean="0"/>
              <a:t>  	Addressing the arguments raised by SG on Sec 195, Salve 	Submitted that “Presence” for the purpose of Sec 195 must be 	based on ‘Residence’  or qua ‘transaction’. </a:t>
            </a:r>
          </a:p>
          <a:p>
            <a:pPr algn="just">
              <a:buFont typeface="Arial" pitchFamily="34" charset="0"/>
              <a:buChar char="•"/>
              <a:tabLst>
                <a:tab pos="463550" algn="l"/>
              </a:tabLst>
            </a:pPr>
            <a:endParaRPr lang="en-US" dirty="0" smtClean="0"/>
          </a:p>
          <a:p>
            <a:pPr algn="just">
              <a:buFont typeface="Arial" pitchFamily="34" charset="0"/>
              <a:buChar char="•"/>
              <a:tabLst>
                <a:tab pos="463550" algn="l"/>
              </a:tabLst>
            </a:pPr>
            <a:r>
              <a:rPr lang="en-US" dirty="0" smtClean="0"/>
              <a:t>  	Concluding the marathon 26 days hearing spread over 2 months 	the bench asked Vodafone and Government Counsels to provide 	written submissions on a few issues over the Next fortnight.</a:t>
            </a:r>
          </a:p>
          <a:p>
            <a:pPr algn="just">
              <a:buFont typeface="Arial" pitchFamily="34" charset="0"/>
              <a:buChar char="•"/>
              <a:tabLst>
                <a:tab pos="463550" algn="l"/>
              </a:tabLst>
            </a:pPr>
            <a:endParaRPr lang="en-US" dirty="0" smtClean="0"/>
          </a:p>
          <a:p>
            <a:pPr algn="just">
              <a:buFont typeface="Arial" pitchFamily="34" charset="0"/>
              <a:buChar char="•"/>
              <a:tabLst>
                <a:tab pos="463550" algn="l"/>
              </a:tabLst>
            </a:pPr>
            <a:endParaRPr lang="en-US" dirty="0" smtClean="0"/>
          </a:p>
          <a:p>
            <a:pPr algn="just">
              <a:buFont typeface="Arial" pitchFamily="34" charset="0"/>
              <a:buChar char="•"/>
              <a:tabLst>
                <a:tab pos="463550" algn="l"/>
              </a:tabLst>
            </a:pPr>
            <a:endParaRPr lang="en-US" dirty="0" smtClean="0"/>
          </a:p>
        </p:txBody>
      </p:sp>
      <p:sp>
        <p:nvSpPr>
          <p:cNvPr id="14" name="Slide Number Placeholder 13"/>
          <p:cNvSpPr>
            <a:spLocks noGrp="1"/>
          </p:cNvSpPr>
          <p:nvPr>
            <p:ph type="sldNum" sz="quarter" idx="12"/>
          </p:nvPr>
        </p:nvSpPr>
        <p:spPr/>
        <p:txBody>
          <a:bodyPr/>
          <a:lstStyle/>
          <a:p>
            <a:fld id="{B880891D-F623-43F5-8A70-E4D501C286D5}" type="slidenum">
              <a:rPr lang="en-US" smtClean="0"/>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untitled.bmp"/>
          <p:cNvPicPr>
            <a:picLocks noChangeAspect="1"/>
          </p:cNvPicPr>
          <p:nvPr/>
        </p:nvPicPr>
        <p:blipFill>
          <a:blip r:embed="rId2" cstate="print"/>
          <a:stretch>
            <a:fillRect/>
          </a:stretch>
        </p:blipFill>
        <p:spPr>
          <a:xfrm>
            <a:off x="304800" y="228600"/>
            <a:ext cx="1404256" cy="1066800"/>
          </a:xfrm>
          <a:prstGeom prst="rect">
            <a:avLst/>
          </a:prstGeom>
        </p:spPr>
      </p:pic>
      <p:sp>
        <p:nvSpPr>
          <p:cNvPr id="8" name="Rectangle 7"/>
          <p:cNvSpPr/>
          <p:nvPr/>
        </p:nvSpPr>
        <p:spPr>
          <a:xfrm>
            <a:off x="4114800" y="3429000"/>
            <a:ext cx="4876800" cy="1015663"/>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Thank </a:t>
            </a:r>
            <a:r>
              <a:rPr lang="en-US" sz="6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You</a:t>
            </a:r>
            <a:r>
              <a:rPr lang="en-US"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9" name="Rectangle 25"/>
          <p:cNvSpPr txBox="1">
            <a:spLocks noChangeArrowheads="1"/>
          </p:cNvSpPr>
          <p:nvPr/>
        </p:nvSpPr>
        <p:spPr bwMode="auto">
          <a:xfrm>
            <a:off x="3308350" y="4572000"/>
            <a:ext cx="5835650" cy="53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defRPr/>
            </a:pPr>
            <a:r>
              <a:rPr kumimoji="0" lang="en-US" sz="2400" b="1" i="1" u="none" strike="noStrike" kern="0" cap="none" spc="0" normalizeH="0" baseline="0" noProof="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uLnTx/>
                <a:uFillTx/>
                <a:latin typeface="+mn-lt"/>
                <a:ea typeface="+mn-ea"/>
                <a:cs typeface="+mn-cs"/>
              </a:rPr>
              <a:t>www.pkmodi.com</a:t>
            </a:r>
            <a:endParaRPr kumimoji="0" lang="en-US" sz="2400" b="0" i="1" u="none" strike="noStrike" kern="0" cap="none" spc="0" normalizeH="0" baseline="0" noProof="0" dirty="0">
              <a:ln>
                <a:noFill/>
              </a:ln>
              <a:solidFill>
                <a:schemeClr val="tx1"/>
              </a:solidFill>
              <a:effectLst/>
              <a:uLnTx/>
              <a:uFillTx/>
              <a:latin typeface="+mn-lt"/>
              <a:ea typeface="+mn-ea"/>
              <a:cs typeface="+mn-cs"/>
            </a:endParaRPr>
          </a:p>
        </p:txBody>
      </p:sp>
      <p:sp>
        <p:nvSpPr>
          <p:cNvPr id="6" name="TextBox 5"/>
          <p:cNvSpPr txBox="1"/>
          <p:nvPr/>
        </p:nvSpPr>
        <p:spPr>
          <a:xfrm>
            <a:off x="0" y="5257800"/>
            <a:ext cx="9144000" cy="1569660"/>
          </a:xfrm>
          <a:prstGeom prst="rect">
            <a:avLst/>
          </a:prstGeom>
          <a:solidFill>
            <a:srgbClr val="FFFF00"/>
          </a:solidFill>
          <a:effectLst>
            <a:outerShdw blurRad="50800" dist="38100" dir="2700000" algn="tl" rotWithShape="0">
              <a:prstClr val="black">
                <a:alpha val="40000"/>
              </a:prstClr>
            </a:outerShdw>
          </a:effectLst>
        </p:spPr>
        <p:txBody>
          <a:bodyPr wrap="square" rtlCol="0">
            <a:spAutoFit/>
          </a:bodyPr>
          <a:lstStyle/>
          <a:p>
            <a:r>
              <a:rPr lang="en-US" sz="1600" i="1" dirty="0" smtClean="0">
                <a:solidFill>
                  <a:srgbClr val="002060"/>
                </a:solidFill>
                <a:effectLst>
                  <a:outerShdw blurRad="38100" dist="38100" dir="2700000" algn="tl">
                    <a:srgbClr val="000000">
                      <a:alpha val="43137"/>
                    </a:srgbClr>
                  </a:outerShdw>
                </a:effectLst>
              </a:rPr>
              <a:t>P.K. MODI &amp; CO.</a:t>
            </a:r>
          </a:p>
          <a:p>
            <a:r>
              <a:rPr lang="en-US" sz="1600" i="1" dirty="0" smtClean="0">
                <a:solidFill>
                  <a:srgbClr val="002060"/>
                </a:solidFill>
                <a:effectLst>
                  <a:outerShdw blurRad="38100" dist="38100" dir="2700000" algn="tl">
                    <a:srgbClr val="000000">
                      <a:alpha val="43137"/>
                    </a:srgbClr>
                  </a:outerShdw>
                </a:effectLst>
              </a:rPr>
              <a:t>CHARTERED ACCOUNTANTS</a:t>
            </a:r>
          </a:p>
          <a:p>
            <a:r>
              <a:rPr lang="en-US" sz="1600" i="1" dirty="0" smtClean="0">
                <a:solidFill>
                  <a:srgbClr val="002060"/>
                </a:solidFill>
                <a:effectLst>
                  <a:outerShdw blurRad="38100" dist="38100" dir="2700000" algn="tl">
                    <a:srgbClr val="000000">
                      <a:alpha val="43137"/>
                    </a:srgbClr>
                  </a:outerShdw>
                </a:effectLst>
              </a:rPr>
              <a:t>A-411, SAFAL PEGASUS, 100FT ROAD, PRAHALAD NAGAR</a:t>
            </a:r>
          </a:p>
          <a:p>
            <a:r>
              <a:rPr lang="en-US" sz="1600" i="1" dirty="0" smtClean="0">
                <a:solidFill>
                  <a:srgbClr val="002060"/>
                </a:solidFill>
                <a:effectLst>
                  <a:outerShdw blurRad="38100" dist="38100" dir="2700000" algn="tl">
                    <a:srgbClr val="000000">
                      <a:alpha val="43137"/>
                    </a:srgbClr>
                  </a:outerShdw>
                </a:effectLst>
              </a:rPr>
              <a:t>SATELLITE, AHMEDABAD-380051</a:t>
            </a:r>
          </a:p>
          <a:p>
            <a:r>
              <a:rPr lang="en-US" sz="1600" i="1" dirty="0" smtClean="0">
                <a:solidFill>
                  <a:srgbClr val="002060"/>
                </a:solidFill>
                <a:effectLst>
                  <a:outerShdw blurRad="38100" dist="38100" dir="2700000" algn="tl">
                    <a:srgbClr val="000000">
                      <a:alpha val="43137"/>
                    </a:srgbClr>
                  </a:outerShdw>
                </a:effectLst>
              </a:rPr>
              <a:t>Phone : +91 079 40065204</a:t>
            </a:r>
          </a:p>
          <a:p>
            <a:r>
              <a:rPr lang="en-US" sz="1600" i="1" dirty="0" smtClean="0">
                <a:solidFill>
                  <a:srgbClr val="002060"/>
                </a:solidFill>
                <a:effectLst>
                  <a:outerShdw blurRad="38100" dist="38100" dir="2700000" algn="tl">
                    <a:srgbClr val="000000">
                      <a:alpha val="43137"/>
                    </a:srgbClr>
                  </a:outerShdw>
                </a:effectLst>
              </a:rPr>
              <a:t>Email  : support@pkmodi.com</a:t>
            </a:r>
            <a:endParaRPr lang="en-US" i="1" dirty="0">
              <a:solidFill>
                <a:srgbClr val="00206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Vodafone Timeline</a:t>
            </a:r>
            <a:endParaRPr lang="en-US" dirty="0"/>
          </a:p>
        </p:txBody>
      </p:sp>
      <p:graphicFrame>
        <p:nvGraphicFramePr>
          <p:cNvPr id="9" name="Table 8"/>
          <p:cNvGraphicFramePr>
            <a:graphicFrameLocks noGrp="1"/>
          </p:cNvGraphicFramePr>
          <p:nvPr/>
        </p:nvGraphicFramePr>
        <p:xfrm>
          <a:off x="228600" y="914404"/>
          <a:ext cx="8458200" cy="5562600"/>
        </p:xfrm>
        <a:graphic>
          <a:graphicData uri="http://schemas.openxmlformats.org/drawingml/2006/table">
            <a:tbl>
              <a:tblPr firstRow="1" bandRow="1">
                <a:tableStyleId>{5940675A-B579-460E-94D1-54222C63F5DA}</a:tableStyleId>
              </a:tblPr>
              <a:tblGrid>
                <a:gridCol w="1066800"/>
                <a:gridCol w="7391400"/>
              </a:tblGrid>
              <a:tr h="381000">
                <a:tc>
                  <a:txBody>
                    <a:bodyPr/>
                    <a:lstStyle/>
                    <a:p>
                      <a:r>
                        <a:rPr lang="en-US" sz="1200" b="0" cap="none" spc="0" dirty="0" smtClean="0">
                          <a:ln>
                            <a:noFill/>
                          </a:ln>
                          <a:solidFill>
                            <a:schemeClr val="tx1"/>
                          </a:solidFill>
                          <a:effectLst/>
                          <a:latin typeface="Tahoma" pitchFamily="34" charset="0"/>
                          <a:cs typeface="Tahoma" pitchFamily="34" charset="0"/>
                        </a:rPr>
                        <a:t>Oct, 2007</a:t>
                      </a:r>
                      <a:endParaRPr lang="en-US" sz="1200" b="0" cap="none" spc="0" dirty="0">
                        <a:ln>
                          <a:noFill/>
                        </a:ln>
                        <a:solidFill>
                          <a:schemeClr val="tx1"/>
                        </a:solidFill>
                        <a:effectLst/>
                        <a:latin typeface="Tahoma" pitchFamily="34" charset="0"/>
                        <a:cs typeface="Tahoma" pitchFamily="34" charset="0"/>
                      </a:endParaRPr>
                    </a:p>
                  </a:txBody>
                  <a:tcPr/>
                </a:tc>
                <a:tc>
                  <a:txBody>
                    <a:bodyPr/>
                    <a:lstStyle/>
                    <a:p>
                      <a:r>
                        <a:rPr lang="en-US" sz="1200" b="0" cap="none" spc="0" dirty="0" smtClean="0">
                          <a:ln>
                            <a:noFill/>
                          </a:ln>
                          <a:solidFill>
                            <a:schemeClr val="tx1"/>
                          </a:solidFill>
                          <a:effectLst/>
                          <a:latin typeface="Tahoma" pitchFamily="34" charset="0"/>
                          <a:cs typeface="Tahoma" pitchFamily="34" charset="0"/>
                        </a:rPr>
                        <a:t>Vodafone</a:t>
                      </a:r>
                      <a:r>
                        <a:rPr lang="en-US" sz="1200" b="0" cap="none" spc="0" baseline="0" dirty="0" smtClean="0">
                          <a:ln>
                            <a:noFill/>
                          </a:ln>
                          <a:solidFill>
                            <a:schemeClr val="tx1"/>
                          </a:solidFill>
                          <a:effectLst/>
                          <a:latin typeface="Tahoma" pitchFamily="34" charset="0"/>
                          <a:cs typeface="Tahoma" pitchFamily="34" charset="0"/>
                        </a:rPr>
                        <a:t> files a writ petition, orders Vodafone to submit relevant documents to IT Dept;</a:t>
                      </a:r>
                      <a:endParaRPr lang="en-US" sz="1200" b="0" cap="none" spc="0" dirty="0">
                        <a:ln>
                          <a:noFill/>
                        </a:ln>
                        <a:solidFill>
                          <a:schemeClr val="tx1"/>
                        </a:solidFill>
                        <a:effectLst/>
                        <a:latin typeface="Tahoma" pitchFamily="34" charset="0"/>
                        <a:cs typeface="Tahoma" pitchFamily="34" charset="0"/>
                      </a:endParaRPr>
                    </a:p>
                  </a:txBody>
                  <a:tcPr/>
                </a:tc>
              </a:tr>
              <a:tr h="381000">
                <a:tc>
                  <a:txBody>
                    <a:bodyPr/>
                    <a:lstStyle/>
                    <a:p>
                      <a:r>
                        <a:rPr lang="en-US" sz="1200" b="0" cap="none" spc="0" dirty="0" smtClean="0">
                          <a:ln>
                            <a:noFill/>
                          </a:ln>
                          <a:solidFill>
                            <a:schemeClr val="tx1"/>
                          </a:solidFill>
                          <a:effectLst/>
                          <a:latin typeface="Tahoma" pitchFamily="34" charset="0"/>
                          <a:cs typeface="Tahoma" pitchFamily="34" charset="0"/>
                        </a:rPr>
                        <a:t>Dec</a:t>
                      </a:r>
                      <a:r>
                        <a:rPr lang="en-US" sz="1200" b="0" cap="none" spc="0" baseline="0" dirty="0" smtClean="0">
                          <a:ln>
                            <a:noFill/>
                          </a:ln>
                          <a:solidFill>
                            <a:schemeClr val="tx1"/>
                          </a:solidFill>
                          <a:effectLst/>
                          <a:latin typeface="Tahoma" pitchFamily="34" charset="0"/>
                          <a:cs typeface="Tahoma" pitchFamily="34" charset="0"/>
                        </a:rPr>
                        <a:t>, 2008</a:t>
                      </a:r>
                      <a:endParaRPr lang="en-US" sz="1200" b="0" cap="none" spc="0" dirty="0">
                        <a:ln>
                          <a:noFill/>
                        </a:ln>
                        <a:solidFill>
                          <a:schemeClr val="tx1"/>
                        </a:solidFill>
                        <a:effectLst/>
                        <a:latin typeface="Tahoma" pitchFamily="34" charset="0"/>
                        <a:cs typeface="Tahoma" pitchFamily="34" charset="0"/>
                      </a:endParaRPr>
                    </a:p>
                  </a:txBody>
                  <a:tcPr/>
                </a:tc>
                <a:tc>
                  <a:txBody>
                    <a:bodyPr/>
                    <a:lstStyle/>
                    <a:p>
                      <a:r>
                        <a:rPr lang="en-US" sz="1200" b="0" cap="none" spc="0" dirty="0" smtClean="0">
                          <a:ln>
                            <a:noFill/>
                          </a:ln>
                          <a:solidFill>
                            <a:schemeClr val="tx1"/>
                          </a:solidFill>
                          <a:effectLst/>
                          <a:latin typeface="Tahoma" pitchFamily="34" charset="0"/>
                          <a:cs typeface="Tahoma" pitchFamily="34" charset="0"/>
                        </a:rPr>
                        <a:t>Bombay</a:t>
                      </a:r>
                      <a:r>
                        <a:rPr lang="en-US" sz="1200" b="0" cap="none" spc="0" baseline="0" dirty="0" smtClean="0">
                          <a:ln>
                            <a:noFill/>
                          </a:ln>
                          <a:solidFill>
                            <a:schemeClr val="tx1"/>
                          </a:solidFill>
                          <a:effectLst/>
                          <a:latin typeface="Tahoma" pitchFamily="34" charset="0"/>
                          <a:cs typeface="Tahoma" pitchFamily="34" charset="0"/>
                        </a:rPr>
                        <a:t> HC quashes writ petition, orders Vodafone to submit relevant documents to IT Dept’</a:t>
                      </a:r>
                      <a:endParaRPr lang="en-US" sz="1200" b="0" cap="none" spc="0" dirty="0">
                        <a:ln>
                          <a:noFill/>
                        </a:ln>
                        <a:solidFill>
                          <a:schemeClr val="tx1"/>
                        </a:solidFill>
                        <a:effectLst/>
                        <a:latin typeface="Tahoma" pitchFamily="34" charset="0"/>
                        <a:cs typeface="Tahoma" pitchFamily="34" charset="0"/>
                      </a:endParaRPr>
                    </a:p>
                  </a:txBody>
                  <a:tcPr/>
                </a:tc>
              </a:tr>
              <a:tr h="381000">
                <a:tc>
                  <a:txBody>
                    <a:bodyPr/>
                    <a:lstStyle/>
                    <a:p>
                      <a:r>
                        <a:rPr lang="en-US" sz="1200" b="0" cap="none" spc="0" dirty="0" smtClean="0">
                          <a:ln>
                            <a:noFill/>
                          </a:ln>
                          <a:solidFill>
                            <a:schemeClr val="tx1"/>
                          </a:solidFill>
                          <a:effectLst/>
                          <a:latin typeface="Tahoma" pitchFamily="34" charset="0"/>
                          <a:cs typeface="Tahoma" pitchFamily="34" charset="0"/>
                        </a:rPr>
                        <a:t>Dec, 2008</a:t>
                      </a:r>
                      <a:endParaRPr lang="en-US" sz="1200" b="0" cap="none" spc="0" dirty="0">
                        <a:ln>
                          <a:noFill/>
                        </a:ln>
                        <a:solidFill>
                          <a:schemeClr val="tx1"/>
                        </a:solidFill>
                        <a:effectLst/>
                        <a:latin typeface="Tahoma" pitchFamily="34" charset="0"/>
                        <a:cs typeface="Tahoma" pitchFamily="34" charset="0"/>
                      </a:endParaRPr>
                    </a:p>
                  </a:txBody>
                  <a:tcPr/>
                </a:tc>
                <a:tc>
                  <a:txBody>
                    <a:bodyPr/>
                    <a:lstStyle/>
                    <a:p>
                      <a:r>
                        <a:rPr lang="en-US" sz="1200" b="0" cap="none" spc="0" dirty="0" smtClean="0">
                          <a:ln>
                            <a:noFill/>
                          </a:ln>
                          <a:solidFill>
                            <a:schemeClr val="tx1"/>
                          </a:solidFill>
                          <a:effectLst/>
                          <a:latin typeface="Tahoma" pitchFamily="34" charset="0"/>
                          <a:cs typeface="Tahoma" pitchFamily="34" charset="0"/>
                        </a:rPr>
                        <a:t>Vodafone files SLP in Supreme Court against Bombay</a:t>
                      </a:r>
                      <a:r>
                        <a:rPr lang="en-US" sz="1200" b="0" cap="none" spc="0" baseline="0" dirty="0" smtClean="0">
                          <a:ln>
                            <a:noFill/>
                          </a:ln>
                          <a:solidFill>
                            <a:schemeClr val="tx1"/>
                          </a:solidFill>
                          <a:effectLst/>
                          <a:latin typeface="Tahoma" pitchFamily="34" charset="0"/>
                          <a:cs typeface="Tahoma" pitchFamily="34" charset="0"/>
                        </a:rPr>
                        <a:t> HC Order;</a:t>
                      </a:r>
                      <a:endParaRPr lang="en-US" sz="1200" b="0" cap="none" spc="0" dirty="0">
                        <a:ln>
                          <a:noFill/>
                        </a:ln>
                        <a:solidFill>
                          <a:schemeClr val="tx1"/>
                        </a:solidFill>
                        <a:effectLst/>
                        <a:latin typeface="Tahoma" pitchFamily="34" charset="0"/>
                        <a:cs typeface="Tahoma" pitchFamily="34" charset="0"/>
                      </a:endParaRPr>
                    </a:p>
                  </a:txBody>
                  <a:tcPr/>
                </a:tc>
              </a:tr>
              <a:tr h="457200">
                <a:tc>
                  <a:txBody>
                    <a:bodyPr/>
                    <a:lstStyle/>
                    <a:p>
                      <a:r>
                        <a:rPr lang="en-US" sz="1200" b="0" cap="none" spc="0" dirty="0" smtClean="0">
                          <a:ln>
                            <a:noFill/>
                          </a:ln>
                          <a:solidFill>
                            <a:schemeClr val="tx1"/>
                          </a:solidFill>
                          <a:effectLst/>
                          <a:latin typeface="Tahoma" pitchFamily="34" charset="0"/>
                          <a:cs typeface="Tahoma" pitchFamily="34" charset="0"/>
                        </a:rPr>
                        <a:t>Jan, 2009</a:t>
                      </a:r>
                      <a:endParaRPr lang="en-US" sz="1200" b="0" cap="none" spc="0" dirty="0">
                        <a:ln>
                          <a:noFill/>
                        </a:ln>
                        <a:solidFill>
                          <a:schemeClr val="tx1"/>
                        </a:solidFill>
                        <a:effectLst/>
                        <a:latin typeface="Tahoma" pitchFamily="34" charset="0"/>
                        <a:cs typeface="Tahoma" pitchFamily="34" charset="0"/>
                      </a:endParaRPr>
                    </a:p>
                  </a:txBody>
                  <a:tcPr/>
                </a:tc>
                <a:tc>
                  <a:txBody>
                    <a:bodyPr/>
                    <a:lstStyle/>
                    <a:p>
                      <a:r>
                        <a:rPr lang="en-US" sz="1200" b="0" cap="none" spc="0" dirty="0" smtClean="0">
                          <a:ln>
                            <a:noFill/>
                          </a:ln>
                          <a:solidFill>
                            <a:schemeClr val="tx1"/>
                          </a:solidFill>
                          <a:effectLst/>
                          <a:latin typeface="Tahoma" pitchFamily="34" charset="0"/>
                          <a:cs typeface="Tahoma" pitchFamily="34" charset="0"/>
                        </a:rPr>
                        <a:t>Supreme</a:t>
                      </a:r>
                      <a:r>
                        <a:rPr lang="en-US" sz="1200" b="0" cap="none" spc="0" baseline="0" dirty="0" smtClean="0">
                          <a:ln>
                            <a:noFill/>
                          </a:ln>
                          <a:solidFill>
                            <a:schemeClr val="tx1"/>
                          </a:solidFill>
                          <a:effectLst/>
                          <a:latin typeface="Tahoma" pitchFamily="34" charset="0"/>
                          <a:cs typeface="Tahoma" pitchFamily="34" charset="0"/>
                        </a:rPr>
                        <a:t> Court dismisses SLP, orders that tax department first pass an order on jurisdiction issue, against which Vodafone can approach the Bombay HC;</a:t>
                      </a:r>
                      <a:endParaRPr lang="en-US" sz="1200" b="0" cap="none" spc="0" dirty="0">
                        <a:ln>
                          <a:noFill/>
                        </a:ln>
                        <a:solidFill>
                          <a:schemeClr val="tx1"/>
                        </a:solidFill>
                        <a:effectLst/>
                        <a:latin typeface="Tahoma" pitchFamily="34" charset="0"/>
                        <a:cs typeface="Tahoma" pitchFamily="34" charset="0"/>
                      </a:endParaRPr>
                    </a:p>
                  </a:txBody>
                  <a:tcPr/>
                </a:tc>
              </a:tr>
              <a:tr h="457200">
                <a:tc>
                  <a:txBody>
                    <a:bodyPr/>
                    <a:lstStyle/>
                    <a:p>
                      <a:r>
                        <a:rPr lang="en-US" sz="1200" b="0" cap="none" spc="0" dirty="0" smtClean="0">
                          <a:ln>
                            <a:noFill/>
                          </a:ln>
                          <a:solidFill>
                            <a:schemeClr val="tx1"/>
                          </a:solidFill>
                          <a:effectLst/>
                          <a:latin typeface="Tahoma" pitchFamily="34" charset="0"/>
                          <a:cs typeface="Tahoma" pitchFamily="34" charset="0"/>
                        </a:rPr>
                        <a:t>May, 2010</a:t>
                      </a:r>
                      <a:endParaRPr lang="en-US" sz="1200" b="0" cap="none" spc="0" dirty="0">
                        <a:ln>
                          <a:noFill/>
                        </a:ln>
                        <a:solidFill>
                          <a:schemeClr val="tx1"/>
                        </a:solidFill>
                        <a:effectLst/>
                        <a:latin typeface="Tahoma" pitchFamily="34" charset="0"/>
                        <a:cs typeface="Tahoma" pitchFamily="34" charset="0"/>
                      </a:endParaRPr>
                    </a:p>
                  </a:txBody>
                  <a:tcPr/>
                </a:tc>
                <a:tc>
                  <a:txBody>
                    <a:bodyPr/>
                    <a:lstStyle/>
                    <a:p>
                      <a:r>
                        <a:rPr lang="en-US" sz="1200" b="0" cap="none" spc="0" dirty="0" smtClean="0">
                          <a:ln>
                            <a:noFill/>
                          </a:ln>
                          <a:solidFill>
                            <a:schemeClr val="tx1"/>
                          </a:solidFill>
                          <a:effectLst/>
                          <a:latin typeface="Tahoma" pitchFamily="34" charset="0"/>
                          <a:cs typeface="Tahoma" pitchFamily="34" charset="0"/>
                        </a:rPr>
                        <a:t>IT Dept issues</a:t>
                      </a:r>
                      <a:r>
                        <a:rPr lang="en-US" sz="1200" b="0" cap="none" spc="0" baseline="0" dirty="0" smtClean="0">
                          <a:ln>
                            <a:noFill/>
                          </a:ln>
                          <a:solidFill>
                            <a:schemeClr val="tx1"/>
                          </a:solidFill>
                          <a:effectLst/>
                          <a:latin typeface="Tahoma" pitchFamily="34" charset="0"/>
                          <a:cs typeface="Tahoma" pitchFamily="34" charset="0"/>
                        </a:rPr>
                        <a:t> 763 pages final order, claiming jurisdiction to tax the deal. It calculates a liability of around Rs. 12000 Cr;</a:t>
                      </a:r>
                      <a:endParaRPr lang="en-US" sz="1200" b="0" cap="none" spc="0" dirty="0">
                        <a:ln>
                          <a:noFill/>
                        </a:ln>
                        <a:solidFill>
                          <a:schemeClr val="tx1"/>
                        </a:solidFill>
                        <a:effectLst/>
                        <a:latin typeface="Tahoma" pitchFamily="34" charset="0"/>
                        <a:cs typeface="Tahoma" pitchFamily="34" charset="0"/>
                      </a:endParaRPr>
                    </a:p>
                  </a:txBody>
                  <a:tcPr/>
                </a:tc>
              </a:tr>
              <a:tr h="381000">
                <a:tc>
                  <a:txBody>
                    <a:bodyPr/>
                    <a:lstStyle/>
                    <a:p>
                      <a:r>
                        <a:rPr lang="en-US" sz="1200" b="0" cap="none" spc="0" dirty="0" smtClean="0">
                          <a:ln>
                            <a:noFill/>
                          </a:ln>
                          <a:solidFill>
                            <a:schemeClr val="tx1"/>
                          </a:solidFill>
                          <a:effectLst/>
                          <a:latin typeface="Tahoma" pitchFamily="34" charset="0"/>
                          <a:cs typeface="Tahoma" pitchFamily="34" charset="0"/>
                        </a:rPr>
                        <a:t>June, 2010</a:t>
                      </a:r>
                      <a:endParaRPr lang="en-US" sz="1200" b="0" cap="none" spc="0" dirty="0">
                        <a:ln>
                          <a:noFill/>
                        </a:ln>
                        <a:solidFill>
                          <a:schemeClr val="tx1"/>
                        </a:solidFill>
                        <a:effectLst/>
                        <a:latin typeface="Tahoma" pitchFamily="34" charset="0"/>
                        <a:cs typeface="Tahoma" pitchFamily="34" charset="0"/>
                      </a:endParaRPr>
                    </a:p>
                  </a:txBody>
                  <a:tcPr/>
                </a:tc>
                <a:tc>
                  <a:txBody>
                    <a:bodyPr/>
                    <a:lstStyle/>
                    <a:p>
                      <a:r>
                        <a:rPr lang="en-US" sz="1200" b="0" cap="none" spc="0" dirty="0" smtClean="0">
                          <a:ln>
                            <a:noFill/>
                          </a:ln>
                          <a:solidFill>
                            <a:schemeClr val="tx1"/>
                          </a:solidFill>
                          <a:effectLst/>
                          <a:latin typeface="Tahoma" pitchFamily="34" charset="0"/>
                          <a:cs typeface="Tahoma" pitchFamily="34" charset="0"/>
                        </a:rPr>
                        <a:t>Vodafone files a writ petition in Bombay</a:t>
                      </a:r>
                      <a:r>
                        <a:rPr lang="en-US" sz="1200" b="0" cap="none" spc="0" baseline="0" dirty="0" smtClean="0">
                          <a:ln>
                            <a:noFill/>
                          </a:ln>
                          <a:solidFill>
                            <a:schemeClr val="tx1"/>
                          </a:solidFill>
                          <a:effectLst/>
                          <a:latin typeface="Tahoma" pitchFamily="34" charset="0"/>
                          <a:cs typeface="Tahoma" pitchFamily="34" charset="0"/>
                        </a:rPr>
                        <a:t> HC challenging the IT Department’s final order of May 2010;</a:t>
                      </a:r>
                      <a:endParaRPr lang="en-US" sz="1200" b="0" cap="none" spc="0" dirty="0">
                        <a:ln>
                          <a:noFill/>
                        </a:ln>
                        <a:solidFill>
                          <a:schemeClr val="tx1"/>
                        </a:solidFill>
                        <a:effectLst/>
                        <a:latin typeface="Tahoma" pitchFamily="34" charset="0"/>
                        <a:cs typeface="Tahoma" pitchFamily="34" charset="0"/>
                      </a:endParaRPr>
                    </a:p>
                  </a:txBody>
                  <a:tcPr/>
                </a:tc>
              </a:tr>
              <a:tr h="381000">
                <a:tc>
                  <a:txBody>
                    <a:bodyPr/>
                    <a:lstStyle/>
                    <a:p>
                      <a:r>
                        <a:rPr lang="en-US" sz="1200" b="0" cap="none" spc="0" dirty="0" smtClean="0">
                          <a:ln>
                            <a:noFill/>
                          </a:ln>
                          <a:solidFill>
                            <a:schemeClr val="tx1"/>
                          </a:solidFill>
                          <a:effectLst/>
                          <a:latin typeface="Tahoma" pitchFamily="34" charset="0"/>
                          <a:cs typeface="Tahoma" pitchFamily="34" charset="0"/>
                        </a:rPr>
                        <a:t>Sep, 2010</a:t>
                      </a:r>
                      <a:endParaRPr lang="en-US" sz="1200" b="0" cap="none" spc="0" dirty="0">
                        <a:ln>
                          <a:noFill/>
                        </a:ln>
                        <a:solidFill>
                          <a:schemeClr val="tx1"/>
                        </a:solidFill>
                        <a:effectLst/>
                        <a:latin typeface="Tahoma" pitchFamily="34" charset="0"/>
                        <a:cs typeface="Tahoma" pitchFamily="34" charset="0"/>
                      </a:endParaRPr>
                    </a:p>
                  </a:txBody>
                  <a:tcPr/>
                </a:tc>
                <a:tc>
                  <a:txBody>
                    <a:bodyPr/>
                    <a:lstStyle/>
                    <a:p>
                      <a:r>
                        <a:rPr lang="en-US" sz="1200" b="0" cap="none" spc="0" dirty="0" smtClean="0">
                          <a:ln>
                            <a:noFill/>
                          </a:ln>
                          <a:solidFill>
                            <a:schemeClr val="tx1"/>
                          </a:solidFill>
                          <a:effectLst/>
                          <a:latin typeface="Tahoma" pitchFamily="34" charset="0"/>
                          <a:cs typeface="Tahoma" pitchFamily="34" charset="0"/>
                        </a:rPr>
                        <a:t>Bombay HC again rules</a:t>
                      </a:r>
                      <a:r>
                        <a:rPr lang="en-US" sz="1200" b="0" cap="none" spc="0" baseline="0" dirty="0" smtClean="0">
                          <a:ln>
                            <a:noFill/>
                          </a:ln>
                          <a:solidFill>
                            <a:schemeClr val="tx1"/>
                          </a:solidFill>
                          <a:effectLst/>
                          <a:latin typeface="Tahoma" pitchFamily="34" charset="0"/>
                          <a:cs typeface="Tahoma" pitchFamily="34" charset="0"/>
                        </a:rPr>
                        <a:t> in </a:t>
                      </a:r>
                      <a:r>
                        <a:rPr lang="en-US" sz="1200" b="0" cap="none" spc="0" baseline="0" dirty="0" err="1" smtClean="0">
                          <a:ln>
                            <a:noFill/>
                          </a:ln>
                          <a:solidFill>
                            <a:schemeClr val="tx1"/>
                          </a:solidFill>
                          <a:effectLst/>
                          <a:latin typeface="Tahoma" pitchFamily="34" charset="0"/>
                          <a:cs typeface="Tahoma" pitchFamily="34" charset="0"/>
                        </a:rPr>
                        <a:t>favour</a:t>
                      </a:r>
                      <a:r>
                        <a:rPr lang="en-US" sz="1200" b="0" cap="none" spc="0" baseline="0" dirty="0" smtClean="0">
                          <a:ln>
                            <a:noFill/>
                          </a:ln>
                          <a:solidFill>
                            <a:schemeClr val="tx1"/>
                          </a:solidFill>
                          <a:effectLst/>
                          <a:latin typeface="Tahoma" pitchFamily="34" charset="0"/>
                          <a:cs typeface="Tahoma" pitchFamily="34" charset="0"/>
                        </a:rPr>
                        <a:t> of IT Dept, says the target company at all times was HEL;</a:t>
                      </a:r>
                      <a:endParaRPr lang="en-US" sz="1200" b="0" cap="none" spc="0" dirty="0">
                        <a:ln>
                          <a:noFill/>
                        </a:ln>
                        <a:solidFill>
                          <a:schemeClr val="tx1"/>
                        </a:solidFill>
                        <a:effectLst/>
                        <a:latin typeface="Tahoma" pitchFamily="34" charset="0"/>
                        <a:cs typeface="Tahoma" pitchFamily="34" charset="0"/>
                      </a:endParaRPr>
                    </a:p>
                  </a:txBody>
                  <a:tcPr/>
                </a:tc>
              </a:tr>
              <a:tr h="381000">
                <a:tc>
                  <a:txBody>
                    <a:bodyPr/>
                    <a:lstStyle/>
                    <a:p>
                      <a:r>
                        <a:rPr lang="en-US" sz="1200" b="0" cap="none" spc="0" dirty="0" smtClean="0">
                          <a:ln>
                            <a:noFill/>
                          </a:ln>
                          <a:solidFill>
                            <a:schemeClr val="tx1"/>
                          </a:solidFill>
                          <a:effectLst/>
                          <a:latin typeface="Tahoma" pitchFamily="34" charset="0"/>
                          <a:cs typeface="Tahoma" pitchFamily="34" charset="0"/>
                        </a:rPr>
                        <a:t>Oct,</a:t>
                      </a:r>
                      <a:r>
                        <a:rPr lang="en-US" sz="1200" b="0" cap="none" spc="0" baseline="0" dirty="0" smtClean="0">
                          <a:ln>
                            <a:noFill/>
                          </a:ln>
                          <a:solidFill>
                            <a:schemeClr val="tx1"/>
                          </a:solidFill>
                          <a:effectLst/>
                          <a:latin typeface="Tahoma" pitchFamily="34" charset="0"/>
                          <a:cs typeface="Tahoma" pitchFamily="34" charset="0"/>
                        </a:rPr>
                        <a:t> 2010</a:t>
                      </a:r>
                      <a:endParaRPr lang="en-US" sz="1200" b="0" cap="none" spc="0" dirty="0">
                        <a:ln>
                          <a:noFill/>
                        </a:ln>
                        <a:solidFill>
                          <a:schemeClr val="tx1"/>
                        </a:solidFill>
                        <a:effectLst/>
                        <a:latin typeface="Tahoma" pitchFamily="34" charset="0"/>
                        <a:cs typeface="Tahoma" pitchFamily="34" charset="0"/>
                      </a:endParaRPr>
                    </a:p>
                  </a:txBody>
                  <a:tcPr/>
                </a:tc>
                <a:tc>
                  <a:txBody>
                    <a:bodyPr/>
                    <a:lstStyle/>
                    <a:p>
                      <a:r>
                        <a:rPr lang="en-US" sz="1200" b="0" cap="none" spc="0" dirty="0" smtClean="0">
                          <a:ln>
                            <a:noFill/>
                          </a:ln>
                          <a:solidFill>
                            <a:schemeClr val="tx1"/>
                          </a:solidFill>
                          <a:effectLst/>
                          <a:latin typeface="Tahoma" pitchFamily="34" charset="0"/>
                          <a:cs typeface="Tahoma" pitchFamily="34" charset="0"/>
                        </a:rPr>
                        <a:t>IT Dept fixes liability of</a:t>
                      </a:r>
                      <a:r>
                        <a:rPr lang="en-US" sz="1200" b="0" cap="none" spc="0" baseline="0" dirty="0" smtClean="0">
                          <a:ln>
                            <a:noFill/>
                          </a:ln>
                          <a:solidFill>
                            <a:schemeClr val="tx1"/>
                          </a:solidFill>
                          <a:effectLst/>
                          <a:latin typeface="Tahoma" pitchFamily="34" charset="0"/>
                          <a:cs typeface="Tahoma" pitchFamily="34" charset="0"/>
                        </a:rPr>
                        <a:t> Rs. 11,297 </a:t>
                      </a:r>
                      <a:r>
                        <a:rPr lang="en-US" sz="1200" b="0" cap="none" spc="0" baseline="0" dirty="0" err="1" smtClean="0">
                          <a:ln>
                            <a:noFill/>
                          </a:ln>
                          <a:solidFill>
                            <a:schemeClr val="tx1"/>
                          </a:solidFill>
                          <a:effectLst/>
                          <a:latin typeface="Tahoma" pitchFamily="34" charset="0"/>
                          <a:cs typeface="Tahoma" pitchFamily="34" charset="0"/>
                        </a:rPr>
                        <a:t>Crore</a:t>
                      </a:r>
                      <a:r>
                        <a:rPr lang="en-US" sz="1200" b="0" cap="none" spc="0" baseline="0" dirty="0" smtClean="0">
                          <a:ln>
                            <a:noFill/>
                          </a:ln>
                          <a:solidFill>
                            <a:schemeClr val="tx1"/>
                          </a:solidFill>
                          <a:effectLst/>
                          <a:latin typeface="Tahoma" pitchFamily="34" charset="0"/>
                          <a:cs typeface="Tahoma" pitchFamily="34" charset="0"/>
                        </a:rPr>
                        <a:t>;</a:t>
                      </a:r>
                      <a:endParaRPr lang="en-US" sz="1200" b="0" cap="none" spc="0" dirty="0">
                        <a:ln>
                          <a:noFill/>
                        </a:ln>
                        <a:solidFill>
                          <a:schemeClr val="tx1"/>
                        </a:solidFill>
                        <a:effectLst/>
                        <a:latin typeface="Tahoma" pitchFamily="34" charset="0"/>
                        <a:cs typeface="Tahoma" pitchFamily="34" charset="0"/>
                      </a:endParaRPr>
                    </a:p>
                  </a:txBody>
                  <a:tcPr/>
                </a:tc>
              </a:tr>
              <a:tr h="381000">
                <a:tc>
                  <a:txBody>
                    <a:bodyPr/>
                    <a:lstStyle/>
                    <a:p>
                      <a:r>
                        <a:rPr lang="en-US" sz="1200" b="0" cap="none" spc="0" dirty="0" smtClean="0">
                          <a:ln>
                            <a:noFill/>
                          </a:ln>
                          <a:solidFill>
                            <a:schemeClr val="tx1"/>
                          </a:solidFill>
                          <a:effectLst/>
                          <a:latin typeface="Tahoma" pitchFamily="34" charset="0"/>
                          <a:cs typeface="Tahoma" pitchFamily="34" charset="0"/>
                        </a:rPr>
                        <a:t>Nov, 2010</a:t>
                      </a:r>
                      <a:endParaRPr lang="en-US" sz="1200" b="0" cap="none" spc="0" dirty="0">
                        <a:ln>
                          <a:noFill/>
                        </a:ln>
                        <a:solidFill>
                          <a:schemeClr val="tx1"/>
                        </a:solidFill>
                        <a:effectLst/>
                        <a:latin typeface="Tahoma" pitchFamily="34" charset="0"/>
                        <a:cs typeface="Tahoma" pitchFamily="34" charset="0"/>
                      </a:endParaRPr>
                    </a:p>
                  </a:txBody>
                  <a:tcPr/>
                </a:tc>
                <a:tc>
                  <a:txBody>
                    <a:bodyPr/>
                    <a:lstStyle/>
                    <a:p>
                      <a:r>
                        <a:rPr lang="en-US" sz="1200" b="0" cap="none" spc="0" dirty="0" smtClean="0">
                          <a:ln>
                            <a:noFill/>
                          </a:ln>
                          <a:solidFill>
                            <a:schemeClr val="tx1"/>
                          </a:solidFill>
                          <a:effectLst/>
                          <a:latin typeface="Tahoma" pitchFamily="34" charset="0"/>
                          <a:cs typeface="Tahoma" pitchFamily="34" charset="0"/>
                        </a:rPr>
                        <a:t>SC directs Vodafone to deposit Rs. 2500</a:t>
                      </a:r>
                      <a:r>
                        <a:rPr lang="en-US" sz="1200" b="0" cap="none" spc="0" baseline="0" dirty="0" smtClean="0">
                          <a:ln>
                            <a:noFill/>
                          </a:ln>
                          <a:solidFill>
                            <a:schemeClr val="tx1"/>
                          </a:solidFill>
                          <a:effectLst/>
                          <a:latin typeface="Tahoma" pitchFamily="34" charset="0"/>
                          <a:cs typeface="Tahoma" pitchFamily="34" charset="0"/>
                        </a:rPr>
                        <a:t> Cr and provide bank guarantee for Rs. 8500 Cr;</a:t>
                      </a:r>
                      <a:endParaRPr lang="en-US" sz="1200" b="0" cap="none" spc="0" dirty="0">
                        <a:ln>
                          <a:noFill/>
                        </a:ln>
                        <a:solidFill>
                          <a:schemeClr val="tx1"/>
                        </a:solidFill>
                        <a:effectLst/>
                        <a:latin typeface="Tahoma" pitchFamily="34" charset="0"/>
                        <a:cs typeface="Tahoma" pitchFamily="34" charset="0"/>
                      </a:endParaRPr>
                    </a:p>
                  </a:txBody>
                  <a:tcPr/>
                </a:tc>
              </a:tr>
              <a:tr h="381000">
                <a:tc>
                  <a:txBody>
                    <a:bodyPr/>
                    <a:lstStyle/>
                    <a:p>
                      <a:r>
                        <a:rPr lang="en-US" sz="1200" b="0" cap="none" spc="0" dirty="0" smtClean="0">
                          <a:ln>
                            <a:noFill/>
                          </a:ln>
                          <a:solidFill>
                            <a:schemeClr val="tx1"/>
                          </a:solidFill>
                          <a:effectLst/>
                          <a:latin typeface="Tahoma" pitchFamily="34" charset="0"/>
                          <a:cs typeface="Tahoma" pitchFamily="34" charset="0"/>
                        </a:rPr>
                        <a:t>March,2011</a:t>
                      </a:r>
                      <a:endParaRPr lang="en-US" sz="1200" b="0" cap="none" spc="0" dirty="0">
                        <a:ln>
                          <a:noFill/>
                        </a:ln>
                        <a:solidFill>
                          <a:schemeClr val="tx1"/>
                        </a:solidFill>
                        <a:effectLst/>
                        <a:latin typeface="Tahoma" pitchFamily="34" charset="0"/>
                        <a:cs typeface="Tahoma" pitchFamily="34" charset="0"/>
                      </a:endParaRPr>
                    </a:p>
                  </a:txBody>
                  <a:tcPr/>
                </a:tc>
                <a:tc>
                  <a:txBody>
                    <a:bodyPr/>
                    <a:lstStyle/>
                    <a:p>
                      <a:r>
                        <a:rPr lang="en-US" sz="1200" b="0" cap="none" spc="0" dirty="0" smtClean="0">
                          <a:ln>
                            <a:noFill/>
                          </a:ln>
                          <a:solidFill>
                            <a:schemeClr val="tx1"/>
                          </a:solidFill>
                          <a:effectLst/>
                          <a:latin typeface="Tahoma" pitchFamily="34" charset="0"/>
                          <a:cs typeface="Tahoma" pitchFamily="34" charset="0"/>
                        </a:rPr>
                        <a:t>IT Dept issues penalty notice u/s.271C to Vodafone for failure</a:t>
                      </a:r>
                      <a:r>
                        <a:rPr lang="en-US" sz="1200" b="0" cap="none" spc="0" baseline="0" dirty="0" smtClean="0">
                          <a:ln>
                            <a:noFill/>
                          </a:ln>
                          <a:solidFill>
                            <a:schemeClr val="tx1"/>
                          </a:solidFill>
                          <a:effectLst/>
                          <a:latin typeface="Tahoma" pitchFamily="34" charset="0"/>
                          <a:cs typeface="Tahoma" pitchFamily="34" charset="0"/>
                        </a:rPr>
                        <a:t> to deduct tax at source;</a:t>
                      </a:r>
                      <a:endParaRPr lang="en-US" sz="1200" b="0" cap="none" spc="0" dirty="0">
                        <a:ln>
                          <a:noFill/>
                        </a:ln>
                        <a:solidFill>
                          <a:schemeClr val="tx1"/>
                        </a:solidFill>
                        <a:effectLst/>
                        <a:latin typeface="Tahoma" pitchFamily="34" charset="0"/>
                        <a:cs typeface="Tahoma" pitchFamily="34" charset="0"/>
                      </a:endParaRPr>
                    </a:p>
                  </a:txBody>
                  <a:tcPr/>
                </a:tc>
              </a:tr>
              <a:tr h="457200">
                <a:tc>
                  <a:txBody>
                    <a:bodyPr/>
                    <a:lstStyle/>
                    <a:p>
                      <a:r>
                        <a:rPr lang="en-US" sz="1200" b="0" cap="none" spc="0" dirty="0" smtClean="0">
                          <a:ln>
                            <a:noFill/>
                          </a:ln>
                          <a:solidFill>
                            <a:schemeClr val="tx1"/>
                          </a:solidFill>
                          <a:effectLst/>
                          <a:latin typeface="Tahoma" pitchFamily="34" charset="0"/>
                          <a:cs typeface="Tahoma" pitchFamily="34" charset="0"/>
                        </a:rPr>
                        <a:t>April,2011</a:t>
                      </a:r>
                      <a:endParaRPr lang="en-US" sz="1200" b="0" cap="none" spc="0" dirty="0">
                        <a:ln>
                          <a:noFill/>
                        </a:ln>
                        <a:solidFill>
                          <a:schemeClr val="tx1"/>
                        </a:solidFill>
                        <a:effectLst/>
                        <a:latin typeface="Tahoma" pitchFamily="34" charset="0"/>
                        <a:cs typeface="Tahoma" pitchFamily="34" charset="0"/>
                      </a:endParaRPr>
                    </a:p>
                  </a:txBody>
                  <a:tcPr/>
                </a:tc>
                <a:tc>
                  <a:txBody>
                    <a:bodyPr/>
                    <a:lstStyle/>
                    <a:p>
                      <a:r>
                        <a:rPr lang="en-US" sz="1200" b="0" cap="none" spc="0" dirty="0" smtClean="0">
                          <a:ln>
                            <a:noFill/>
                          </a:ln>
                          <a:solidFill>
                            <a:schemeClr val="tx1"/>
                          </a:solidFill>
                          <a:effectLst/>
                          <a:latin typeface="Tahoma" pitchFamily="34" charset="0"/>
                          <a:cs typeface="Tahoma" pitchFamily="34" charset="0"/>
                        </a:rPr>
                        <a:t>Vodafone files SLP in Supreme Court</a:t>
                      </a:r>
                      <a:r>
                        <a:rPr lang="en-US" sz="1200" b="0" cap="none" spc="0" baseline="0" dirty="0" smtClean="0">
                          <a:ln>
                            <a:noFill/>
                          </a:ln>
                          <a:solidFill>
                            <a:schemeClr val="tx1"/>
                          </a:solidFill>
                          <a:effectLst/>
                          <a:latin typeface="Tahoma" pitchFamily="34" charset="0"/>
                          <a:cs typeface="Tahoma" pitchFamily="34" charset="0"/>
                        </a:rPr>
                        <a:t> against penalty notice. SC Orders IT dept to pass penalty order, but not to enforce it;</a:t>
                      </a:r>
                      <a:endParaRPr lang="en-US" sz="1200" b="0" cap="none" spc="0" dirty="0">
                        <a:ln>
                          <a:noFill/>
                        </a:ln>
                        <a:solidFill>
                          <a:schemeClr val="tx1"/>
                        </a:solidFill>
                        <a:effectLst/>
                        <a:latin typeface="Tahoma" pitchFamily="34" charset="0"/>
                        <a:cs typeface="Tahoma" pitchFamily="34" charset="0"/>
                      </a:endParaRPr>
                    </a:p>
                  </a:txBody>
                  <a:tcPr/>
                </a:tc>
              </a:tr>
              <a:tr h="381000">
                <a:tc>
                  <a:txBody>
                    <a:bodyPr/>
                    <a:lstStyle/>
                    <a:p>
                      <a:r>
                        <a:rPr lang="en-US" sz="1200" b="0" cap="none" spc="0" dirty="0" smtClean="0">
                          <a:ln>
                            <a:noFill/>
                          </a:ln>
                          <a:solidFill>
                            <a:schemeClr val="tx1"/>
                          </a:solidFill>
                          <a:effectLst/>
                          <a:latin typeface="Tahoma" pitchFamily="34" charset="0"/>
                          <a:cs typeface="Tahoma" pitchFamily="34" charset="0"/>
                        </a:rPr>
                        <a:t>May,</a:t>
                      </a:r>
                      <a:r>
                        <a:rPr lang="en-US" sz="1200" b="0" cap="none" spc="0" baseline="0" dirty="0" smtClean="0">
                          <a:ln>
                            <a:noFill/>
                          </a:ln>
                          <a:solidFill>
                            <a:schemeClr val="tx1"/>
                          </a:solidFill>
                          <a:effectLst/>
                          <a:latin typeface="Tahoma" pitchFamily="34" charset="0"/>
                          <a:cs typeface="Tahoma" pitchFamily="34" charset="0"/>
                        </a:rPr>
                        <a:t> 2011</a:t>
                      </a:r>
                      <a:endParaRPr lang="en-US" sz="1200" b="0" cap="none" spc="0" dirty="0">
                        <a:ln>
                          <a:noFill/>
                        </a:ln>
                        <a:solidFill>
                          <a:schemeClr val="tx1"/>
                        </a:solidFill>
                        <a:effectLst/>
                        <a:latin typeface="Tahoma" pitchFamily="34" charset="0"/>
                        <a:cs typeface="Tahoma" pitchFamily="34" charset="0"/>
                      </a:endParaRPr>
                    </a:p>
                  </a:txBody>
                  <a:tcPr/>
                </a:tc>
                <a:tc>
                  <a:txBody>
                    <a:bodyPr/>
                    <a:lstStyle/>
                    <a:p>
                      <a:r>
                        <a:rPr lang="en-US" sz="1200" b="0" cap="none" spc="0" dirty="0" smtClean="0">
                          <a:ln>
                            <a:noFill/>
                          </a:ln>
                          <a:solidFill>
                            <a:schemeClr val="tx1"/>
                          </a:solidFill>
                          <a:effectLst/>
                          <a:latin typeface="Tahoma" pitchFamily="34" charset="0"/>
                          <a:cs typeface="Tahoma" pitchFamily="34" charset="0"/>
                        </a:rPr>
                        <a:t>IT</a:t>
                      </a:r>
                      <a:r>
                        <a:rPr lang="en-US" sz="1200" b="0" cap="none" spc="0" baseline="0" dirty="0" smtClean="0">
                          <a:ln>
                            <a:noFill/>
                          </a:ln>
                          <a:solidFill>
                            <a:schemeClr val="tx1"/>
                          </a:solidFill>
                          <a:effectLst/>
                          <a:latin typeface="Tahoma" pitchFamily="34" charset="0"/>
                          <a:cs typeface="Tahoma" pitchFamily="34" charset="0"/>
                        </a:rPr>
                        <a:t> Department passes Rs. 7900 Cr penalty order on Vodafone</a:t>
                      </a:r>
                      <a:endParaRPr lang="en-US" sz="1200" b="0" cap="none" spc="0" dirty="0">
                        <a:ln>
                          <a:noFill/>
                        </a:ln>
                        <a:solidFill>
                          <a:schemeClr val="tx1"/>
                        </a:solidFill>
                        <a:effectLst/>
                        <a:latin typeface="Tahoma" pitchFamily="34" charset="0"/>
                        <a:cs typeface="Tahoma" pitchFamily="34" charset="0"/>
                      </a:endParaRPr>
                    </a:p>
                  </a:txBody>
                  <a:tcPr/>
                </a:tc>
              </a:tr>
              <a:tr h="381000">
                <a:tc>
                  <a:txBody>
                    <a:bodyPr/>
                    <a:lstStyle/>
                    <a:p>
                      <a:r>
                        <a:rPr lang="en-US" sz="1200" b="0" cap="none" spc="0" dirty="0" smtClean="0">
                          <a:ln>
                            <a:noFill/>
                          </a:ln>
                          <a:solidFill>
                            <a:schemeClr val="tx1"/>
                          </a:solidFill>
                          <a:effectLst/>
                          <a:latin typeface="Tahoma" pitchFamily="34" charset="0"/>
                          <a:cs typeface="Tahoma" pitchFamily="34" charset="0"/>
                        </a:rPr>
                        <a:t>Aug 2,2011</a:t>
                      </a:r>
                      <a:endParaRPr lang="en-US" sz="1200" b="0" cap="none" spc="0" dirty="0">
                        <a:ln>
                          <a:noFill/>
                        </a:ln>
                        <a:solidFill>
                          <a:schemeClr val="tx1"/>
                        </a:solidFill>
                        <a:effectLst/>
                        <a:latin typeface="Tahoma" pitchFamily="34" charset="0"/>
                        <a:cs typeface="Tahoma" pitchFamily="34" charset="0"/>
                      </a:endParaRPr>
                    </a:p>
                  </a:txBody>
                  <a:tcPr/>
                </a:tc>
                <a:tc>
                  <a:txBody>
                    <a:bodyPr/>
                    <a:lstStyle/>
                    <a:p>
                      <a:r>
                        <a:rPr lang="en-US" sz="1200" b="0" cap="none" spc="0" dirty="0" smtClean="0">
                          <a:ln>
                            <a:noFill/>
                          </a:ln>
                          <a:solidFill>
                            <a:schemeClr val="tx1"/>
                          </a:solidFill>
                          <a:effectLst/>
                          <a:latin typeface="Tahoma" pitchFamily="34" charset="0"/>
                          <a:cs typeface="Tahoma" pitchFamily="34" charset="0"/>
                        </a:rPr>
                        <a:t>Supreme Court proceedings begin;</a:t>
                      </a:r>
                      <a:endParaRPr lang="en-US" sz="1200" b="0" cap="none" spc="0" dirty="0">
                        <a:ln>
                          <a:noFill/>
                        </a:ln>
                        <a:solidFill>
                          <a:schemeClr val="tx1"/>
                        </a:solidFill>
                        <a:effectLst/>
                        <a:latin typeface="Tahoma" pitchFamily="34" charset="0"/>
                        <a:cs typeface="Tahoma" pitchFamily="34" charset="0"/>
                      </a:endParaRPr>
                    </a:p>
                  </a:txBody>
                  <a:tcPr/>
                </a:tc>
              </a:tr>
              <a:tr h="381000">
                <a:tc>
                  <a:txBody>
                    <a:bodyPr/>
                    <a:lstStyle/>
                    <a:p>
                      <a:r>
                        <a:rPr lang="en-US" sz="1200" b="0" cap="none" spc="0" dirty="0" smtClean="0">
                          <a:ln>
                            <a:noFill/>
                          </a:ln>
                          <a:solidFill>
                            <a:schemeClr val="tx1"/>
                          </a:solidFill>
                          <a:effectLst/>
                          <a:latin typeface="Tahoma" pitchFamily="34" charset="0"/>
                          <a:cs typeface="Tahoma" pitchFamily="34" charset="0"/>
                        </a:rPr>
                        <a:t>Oct</a:t>
                      </a:r>
                      <a:r>
                        <a:rPr lang="en-US" sz="1200" b="0" cap="none" spc="0" baseline="0" dirty="0" smtClean="0">
                          <a:ln>
                            <a:noFill/>
                          </a:ln>
                          <a:solidFill>
                            <a:schemeClr val="tx1"/>
                          </a:solidFill>
                          <a:effectLst/>
                          <a:latin typeface="Tahoma" pitchFamily="34" charset="0"/>
                          <a:cs typeface="Tahoma" pitchFamily="34" charset="0"/>
                        </a:rPr>
                        <a:t> 13,2011</a:t>
                      </a:r>
                      <a:endParaRPr lang="en-US" sz="1200" b="0" cap="none" spc="0" dirty="0">
                        <a:ln>
                          <a:noFill/>
                        </a:ln>
                        <a:solidFill>
                          <a:schemeClr val="tx1"/>
                        </a:solidFill>
                        <a:effectLst/>
                        <a:latin typeface="Tahoma" pitchFamily="34" charset="0"/>
                        <a:cs typeface="Tahoma" pitchFamily="34" charset="0"/>
                      </a:endParaRPr>
                    </a:p>
                  </a:txBody>
                  <a:tcPr/>
                </a:tc>
                <a:tc>
                  <a:txBody>
                    <a:bodyPr/>
                    <a:lstStyle/>
                    <a:p>
                      <a:r>
                        <a:rPr lang="en-US" sz="1200" b="0" cap="none" spc="0" dirty="0" smtClean="0">
                          <a:ln>
                            <a:noFill/>
                          </a:ln>
                          <a:solidFill>
                            <a:schemeClr val="tx1"/>
                          </a:solidFill>
                          <a:effectLst/>
                          <a:latin typeface="Tahoma" pitchFamily="34" charset="0"/>
                          <a:cs typeface="Tahoma" pitchFamily="34" charset="0"/>
                        </a:rPr>
                        <a:t>Supreme Court proceedings</a:t>
                      </a:r>
                      <a:r>
                        <a:rPr lang="en-US" sz="1200" b="0" cap="none" spc="0" baseline="0" dirty="0" smtClean="0">
                          <a:ln>
                            <a:noFill/>
                          </a:ln>
                          <a:solidFill>
                            <a:schemeClr val="tx1"/>
                          </a:solidFill>
                          <a:effectLst/>
                          <a:latin typeface="Tahoma" pitchFamily="34" charset="0"/>
                          <a:cs typeface="Tahoma" pitchFamily="34" charset="0"/>
                        </a:rPr>
                        <a:t> conclude, judgment awaited.</a:t>
                      </a:r>
                      <a:endParaRPr lang="en-US" sz="1200" b="0" cap="none" spc="0" dirty="0">
                        <a:ln>
                          <a:noFill/>
                        </a:ln>
                        <a:solidFill>
                          <a:schemeClr val="tx1"/>
                        </a:solidFill>
                        <a:effectLst/>
                        <a:latin typeface="Tahoma" pitchFamily="34" charset="0"/>
                        <a:cs typeface="Tahoma" pitchFamily="34" charset="0"/>
                      </a:endParaRPr>
                    </a:p>
                  </a:txBody>
                  <a:tcPr/>
                </a:tc>
              </a:tr>
            </a:tbl>
          </a:graphicData>
        </a:graphic>
      </p:graphicFrame>
      <p:sp>
        <p:nvSpPr>
          <p:cNvPr id="7" name="Slide Number Placeholder 6"/>
          <p:cNvSpPr>
            <a:spLocks noGrp="1"/>
          </p:cNvSpPr>
          <p:nvPr>
            <p:ph type="sldNum" sz="quarter" idx="12"/>
          </p:nvPr>
        </p:nvSpPr>
        <p:spPr/>
        <p:txBody>
          <a:bodyPr/>
          <a:lstStyle/>
          <a:p>
            <a:fld id="{B880891D-F623-43F5-8A70-E4D501C286D5}"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25" name="AutoShape 23"/>
          <p:cNvSpPr>
            <a:spLocks noChangeArrowheads="1"/>
          </p:cNvSpPr>
          <p:nvPr/>
        </p:nvSpPr>
        <p:spPr bwMode="gray">
          <a:xfrm>
            <a:off x="762000" y="1185862"/>
            <a:ext cx="4343400" cy="457200"/>
          </a:xfrm>
          <a:prstGeom prst="roundRect">
            <a:avLst>
              <a:gd name="adj" fmla="val 16667"/>
            </a:avLst>
          </a:prstGeom>
          <a:solidFill>
            <a:srgbClr val="66FFCC"/>
          </a:solidFill>
          <a:ln>
            <a:headEnd/>
            <a:tailEnd/>
          </a:ln>
        </p:spPr>
        <p:style>
          <a:lnRef idx="1">
            <a:schemeClr val="accent2"/>
          </a:lnRef>
          <a:fillRef idx="2">
            <a:schemeClr val="accent2"/>
          </a:fillRef>
          <a:effectRef idx="1">
            <a:schemeClr val="accent2"/>
          </a:effectRef>
          <a:fontRef idx="minor">
            <a:schemeClr val="dk1"/>
          </a:fontRef>
        </p:style>
        <p:txBody>
          <a:bodyPr wrap="none" anchor="ctr"/>
          <a:lstStyle/>
          <a:p>
            <a:r>
              <a:rPr lang="en-US" dirty="0" smtClean="0"/>
              <a:t>       Background</a:t>
            </a:r>
            <a:endParaRPr lang="en-US" dirty="0"/>
          </a:p>
        </p:txBody>
      </p:sp>
      <p:sp>
        <p:nvSpPr>
          <p:cNvPr id="26" name="AutoShape 24"/>
          <p:cNvSpPr>
            <a:spLocks noChangeArrowheads="1"/>
          </p:cNvSpPr>
          <p:nvPr/>
        </p:nvSpPr>
        <p:spPr bwMode="gray">
          <a:xfrm>
            <a:off x="381000" y="1066800"/>
            <a:ext cx="685800" cy="685800"/>
          </a:xfrm>
          <a:prstGeom prst="diamond">
            <a:avLst/>
          </a:prstGeom>
          <a:solidFill>
            <a:schemeClr val="accent5"/>
          </a:solidFill>
          <a:ln>
            <a:headEnd/>
            <a:tailEnd/>
          </a:ln>
        </p:spPr>
        <p:style>
          <a:lnRef idx="3">
            <a:schemeClr val="lt1"/>
          </a:lnRef>
          <a:fillRef idx="1">
            <a:schemeClr val="accent2"/>
          </a:fillRef>
          <a:effectRef idx="1">
            <a:schemeClr val="accent2"/>
          </a:effectRef>
          <a:fontRef idx="minor">
            <a:schemeClr val="lt1"/>
          </a:fontRef>
        </p:style>
        <p:txBody>
          <a:bodyPr wrap="none" anchor="ctr"/>
          <a:lstStyle/>
          <a:p>
            <a:endParaRPr lang="en-US"/>
          </a:p>
        </p:txBody>
      </p:sp>
      <p:sp>
        <p:nvSpPr>
          <p:cNvPr id="27" name="Text Box 26"/>
          <p:cNvSpPr txBox="1">
            <a:spLocks noChangeArrowheads="1"/>
          </p:cNvSpPr>
          <p:nvPr/>
        </p:nvSpPr>
        <p:spPr bwMode="gray">
          <a:xfrm>
            <a:off x="534988" y="1165225"/>
            <a:ext cx="354012" cy="457200"/>
          </a:xfrm>
          <a:prstGeom prst="rect">
            <a:avLst/>
          </a:prstGeom>
          <a:solidFill>
            <a:schemeClr val="tx1"/>
          </a:solidFill>
          <a:ln w="9525" algn="ctr">
            <a:noFill/>
            <a:miter lim="800000"/>
            <a:headEnd/>
            <a:tailEnd/>
          </a:ln>
          <a:effectLst/>
        </p:spPr>
        <p:txBody>
          <a:bodyPr wrap="none">
            <a:spAutoFit/>
          </a:bodyPr>
          <a:lstStyle/>
          <a:p>
            <a:pPr algn="ctr" eaLnBrk="0" hangingPunct="0"/>
            <a:r>
              <a:rPr lang="en-US" sz="2400" dirty="0">
                <a:solidFill>
                  <a:srgbClr val="FEFEFE"/>
                </a:solidFill>
              </a:rPr>
              <a:t>1</a:t>
            </a:r>
          </a:p>
        </p:txBody>
      </p:sp>
      <p:sp>
        <p:nvSpPr>
          <p:cNvPr id="28" name="AutoShape 23"/>
          <p:cNvSpPr>
            <a:spLocks noChangeArrowheads="1"/>
          </p:cNvSpPr>
          <p:nvPr/>
        </p:nvSpPr>
        <p:spPr bwMode="gray">
          <a:xfrm>
            <a:off x="762000" y="1947862"/>
            <a:ext cx="4343400" cy="457200"/>
          </a:xfrm>
          <a:prstGeom prst="roundRect">
            <a:avLst>
              <a:gd name="adj" fmla="val 16667"/>
            </a:avLst>
          </a:prstGeom>
          <a:solidFill>
            <a:schemeClr val="bg2"/>
          </a:solidFill>
          <a:ln>
            <a:headEnd/>
            <a:tailEnd/>
          </a:ln>
        </p:spPr>
        <p:style>
          <a:lnRef idx="1">
            <a:schemeClr val="accent2"/>
          </a:lnRef>
          <a:fillRef idx="2">
            <a:schemeClr val="accent2"/>
          </a:fillRef>
          <a:effectRef idx="1">
            <a:schemeClr val="accent2"/>
          </a:effectRef>
          <a:fontRef idx="minor">
            <a:schemeClr val="dk1"/>
          </a:fontRef>
        </p:style>
        <p:txBody>
          <a:bodyPr wrap="none" anchor="ctr"/>
          <a:lstStyle/>
          <a:p>
            <a:r>
              <a:rPr lang="en-US" dirty="0" smtClean="0"/>
              <a:t>       Issues Involved</a:t>
            </a:r>
            <a:endParaRPr lang="en-US" dirty="0"/>
          </a:p>
        </p:txBody>
      </p:sp>
      <p:sp>
        <p:nvSpPr>
          <p:cNvPr id="29" name="AutoShape 24"/>
          <p:cNvSpPr>
            <a:spLocks noChangeArrowheads="1"/>
          </p:cNvSpPr>
          <p:nvPr/>
        </p:nvSpPr>
        <p:spPr bwMode="gray">
          <a:xfrm>
            <a:off x="381000" y="1828800"/>
            <a:ext cx="685800" cy="685800"/>
          </a:xfrm>
          <a:prstGeom prst="diamond">
            <a:avLst/>
          </a:prstGeom>
          <a:solidFill>
            <a:schemeClr val="accent5"/>
          </a:solidFill>
          <a:ln>
            <a:headEnd/>
            <a:tailEnd/>
          </a:ln>
        </p:spPr>
        <p:style>
          <a:lnRef idx="3">
            <a:schemeClr val="lt1"/>
          </a:lnRef>
          <a:fillRef idx="1">
            <a:schemeClr val="accent2"/>
          </a:fillRef>
          <a:effectRef idx="1">
            <a:schemeClr val="accent2"/>
          </a:effectRef>
          <a:fontRef idx="minor">
            <a:schemeClr val="lt1"/>
          </a:fontRef>
        </p:style>
        <p:txBody>
          <a:bodyPr wrap="none" anchor="ctr"/>
          <a:lstStyle/>
          <a:p>
            <a:endParaRPr lang="en-US"/>
          </a:p>
        </p:txBody>
      </p:sp>
      <p:sp>
        <p:nvSpPr>
          <p:cNvPr id="30" name="Text Box 26"/>
          <p:cNvSpPr txBox="1">
            <a:spLocks noChangeArrowheads="1"/>
          </p:cNvSpPr>
          <p:nvPr/>
        </p:nvSpPr>
        <p:spPr bwMode="gray">
          <a:xfrm>
            <a:off x="533900" y="1927225"/>
            <a:ext cx="356188" cy="461665"/>
          </a:xfrm>
          <a:prstGeom prst="rect">
            <a:avLst/>
          </a:prstGeom>
          <a:solidFill>
            <a:schemeClr val="tx1"/>
          </a:solidFill>
          <a:ln w="9525" algn="ctr">
            <a:noFill/>
            <a:miter lim="800000"/>
            <a:headEnd/>
            <a:tailEnd/>
          </a:ln>
          <a:effectLst/>
        </p:spPr>
        <p:txBody>
          <a:bodyPr wrap="none">
            <a:spAutoFit/>
          </a:bodyPr>
          <a:lstStyle/>
          <a:p>
            <a:pPr algn="ctr" eaLnBrk="0" hangingPunct="0"/>
            <a:r>
              <a:rPr lang="en-US" sz="2400" dirty="0">
                <a:solidFill>
                  <a:srgbClr val="FEFEFE"/>
                </a:solidFill>
              </a:rPr>
              <a:t>2</a:t>
            </a:r>
          </a:p>
        </p:txBody>
      </p:sp>
      <p:sp>
        <p:nvSpPr>
          <p:cNvPr id="34" name="AutoShape 23"/>
          <p:cNvSpPr>
            <a:spLocks noChangeArrowheads="1"/>
          </p:cNvSpPr>
          <p:nvPr/>
        </p:nvSpPr>
        <p:spPr bwMode="gray">
          <a:xfrm>
            <a:off x="762000" y="2709862"/>
            <a:ext cx="4343400" cy="457200"/>
          </a:xfrm>
          <a:prstGeom prst="roundRect">
            <a:avLst>
              <a:gd name="adj" fmla="val 16667"/>
            </a:avLst>
          </a:prstGeom>
          <a:solidFill>
            <a:srgbClr val="FFFF00"/>
          </a:solidFill>
          <a:ln>
            <a:headEnd/>
            <a:tailEnd/>
          </a:ln>
        </p:spPr>
        <p:style>
          <a:lnRef idx="1">
            <a:schemeClr val="accent2"/>
          </a:lnRef>
          <a:fillRef idx="2">
            <a:schemeClr val="accent2"/>
          </a:fillRef>
          <a:effectRef idx="1">
            <a:schemeClr val="accent2"/>
          </a:effectRef>
          <a:fontRef idx="minor">
            <a:schemeClr val="dk1"/>
          </a:fontRef>
        </p:style>
        <p:txBody>
          <a:bodyPr wrap="none" anchor="ctr"/>
          <a:lstStyle/>
          <a:p>
            <a:r>
              <a:rPr lang="en-US" dirty="0" smtClean="0">
                <a:solidFill>
                  <a:srgbClr val="FF0000"/>
                </a:solidFill>
              </a:rPr>
              <a:t>       Arguments before Hon.SC  by Vodafone</a:t>
            </a:r>
            <a:endParaRPr lang="en-US" dirty="0">
              <a:solidFill>
                <a:srgbClr val="FF0000"/>
              </a:solidFill>
            </a:endParaRPr>
          </a:p>
        </p:txBody>
      </p:sp>
      <p:sp>
        <p:nvSpPr>
          <p:cNvPr id="35" name="AutoShape 24"/>
          <p:cNvSpPr>
            <a:spLocks noChangeArrowheads="1"/>
          </p:cNvSpPr>
          <p:nvPr/>
        </p:nvSpPr>
        <p:spPr bwMode="gray">
          <a:xfrm>
            <a:off x="381000" y="2590800"/>
            <a:ext cx="685800" cy="685800"/>
          </a:xfrm>
          <a:prstGeom prst="diamond">
            <a:avLst/>
          </a:prstGeom>
          <a:solidFill>
            <a:schemeClr val="accent5"/>
          </a:solidFill>
          <a:ln>
            <a:headEnd/>
            <a:tailEnd/>
          </a:ln>
        </p:spPr>
        <p:style>
          <a:lnRef idx="3">
            <a:schemeClr val="lt1"/>
          </a:lnRef>
          <a:fillRef idx="1">
            <a:schemeClr val="accent2"/>
          </a:fillRef>
          <a:effectRef idx="1">
            <a:schemeClr val="accent2"/>
          </a:effectRef>
          <a:fontRef idx="minor">
            <a:schemeClr val="lt1"/>
          </a:fontRef>
        </p:style>
        <p:txBody>
          <a:bodyPr wrap="none" anchor="ctr"/>
          <a:lstStyle/>
          <a:p>
            <a:endParaRPr lang="en-US"/>
          </a:p>
        </p:txBody>
      </p:sp>
      <p:sp>
        <p:nvSpPr>
          <p:cNvPr id="36" name="Text Box 26"/>
          <p:cNvSpPr txBox="1">
            <a:spLocks noChangeArrowheads="1"/>
          </p:cNvSpPr>
          <p:nvPr/>
        </p:nvSpPr>
        <p:spPr bwMode="gray">
          <a:xfrm>
            <a:off x="533900" y="2689225"/>
            <a:ext cx="356188" cy="461665"/>
          </a:xfrm>
          <a:prstGeom prst="rect">
            <a:avLst/>
          </a:prstGeom>
          <a:solidFill>
            <a:schemeClr val="tx1"/>
          </a:solidFill>
          <a:ln w="9525" algn="ctr">
            <a:noFill/>
            <a:miter lim="800000"/>
            <a:headEnd/>
            <a:tailEnd/>
          </a:ln>
          <a:effectLst/>
        </p:spPr>
        <p:txBody>
          <a:bodyPr wrap="none">
            <a:spAutoFit/>
          </a:bodyPr>
          <a:lstStyle/>
          <a:p>
            <a:pPr algn="ctr" eaLnBrk="0" hangingPunct="0"/>
            <a:r>
              <a:rPr lang="en-US" sz="2400" dirty="0">
                <a:solidFill>
                  <a:srgbClr val="FEFEFE"/>
                </a:solidFill>
              </a:rPr>
              <a:t>3</a:t>
            </a:r>
          </a:p>
        </p:txBody>
      </p:sp>
      <p:sp>
        <p:nvSpPr>
          <p:cNvPr id="37" name="AutoShape 27"/>
          <p:cNvSpPr>
            <a:spLocks noChangeArrowheads="1"/>
          </p:cNvSpPr>
          <p:nvPr/>
        </p:nvSpPr>
        <p:spPr bwMode="gray">
          <a:xfrm>
            <a:off x="762000" y="3471862"/>
            <a:ext cx="4343400" cy="457200"/>
          </a:xfrm>
          <a:prstGeom prst="roundRect">
            <a:avLst>
              <a:gd name="adj" fmla="val 16667"/>
            </a:avLst>
          </a:prstGeom>
          <a:solidFill>
            <a:srgbClr val="92D050"/>
          </a:solidFill>
          <a:ln>
            <a:headEnd/>
            <a:tailEnd/>
          </a:ln>
        </p:spPr>
        <p:style>
          <a:lnRef idx="1">
            <a:schemeClr val="accent1"/>
          </a:lnRef>
          <a:fillRef idx="2">
            <a:schemeClr val="accent1"/>
          </a:fillRef>
          <a:effectRef idx="1">
            <a:schemeClr val="accent1"/>
          </a:effectRef>
          <a:fontRef idx="minor">
            <a:schemeClr val="dk1"/>
          </a:fontRef>
        </p:style>
        <p:txBody>
          <a:bodyPr wrap="none" anchor="ctr"/>
          <a:lstStyle/>
          <a:p>
            <a:r>
              <a:rPr lang="en-US" dirty="0" smtClean="0">
                <a:solidFill>
                  <a:srgbClr val="002060"/>
                </a:solidFill>
              </a:rPr>
              <a:t>       Arguments before Hon.SC by Revenue</a:t>
            </a:r>
            <a:endParaRPr lang="en-US" dirty="0">
              <a:solidFill>
                <a:srgbClr val="002060"/>
              </a:solidFill>
            </a:endParaRPr>
          </a:p>
        </p:txBody>
      </p:sp>
      <p:sp>
        <p:nvSpPr>
          <p:cNvPr id="38" name="AutoShape 28"/>
          <p:cNvSpPr>
            <a:spLocks noChangeArrowheads="1"/>
          </p:cNvSpPr>
          <p:nvPr/>
        </p:nvSpPr>
        <p:spPr bwMode="gray">
          <a:xfrm>
            <a:off x="381000" y="3352800"/>
            <a:ext cx="685800" cy="685800"/>
          </a:xfrm>
          <a:prstGeom prst="diamond">
            <a:avLst/>
          </a:prstGeom>
          <a:solidFill>
            <a:schemeClr val="accent5"/>
          </a:solidFill>
          <a:ln>
            <a:headEnd/>
            <a:tailEnd/>
          </a:ln>
        </p:spPr>
        <p:style>
          <a:lnRef idx="3">
            <a:schemeClr val="lt1"/>
          </a:lnRef>
          <a:fillRef idx="1">
            <a:schemeClr val="accent1"/>
          </a:fillRef>
          <a:effectRef idx="1">
            <a:schemeClr val="accent1"/>
          </a:effectRef>
          <a:fontRef idx="minor">
            <a:schemeClr val="lt1"/>
          </a:fontRef>
        </p:style>
        <p:txBody>
          <a:bodyPr wrap="none" anchor="ctr"/>
          <a:lstStyle/>
          <a:p>
            <a:endParaRPr lang="en-US"/>
          </a:p>
        </p:txBody>
      </p:sp>
      <p:sp>
        <p:nvSpPr>
          <p:cNvPr id="39" name="Text Box 30"/>
          <p:cNvSpPr txBox="1">
            <a:spLocks noChangeArrowheads="1"/>
          </p:cNvSpPr>
          <p:nvPr/>
        </p:nvSpPr>
        <p:spPr bwMode="gray">
          <a:xfrm>
            <a:off x="533900" y="3451225"/>
            <a:ext cx="356188" cy="461665"/>
          </a:xfrm>
          <a:prstGeom prst="rect">
            <a:avLst/>
          </a:prstGeom>
          <a:solidFill>
            <a:schemeClr val="tx1"/>
          </a:solid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42" name="Text Box 30"/>
          <p:cNvSpPr txBox="1">
            <a:spLocks noChangeArrowheads="1"/>
          </p:cNvSpPr>
          <p:nvPr/>
        </p:nvSpPr>
        <p:spPr bwMode="gray">
          <a:xfrm>
            <a:off x="533900" y="4213225"/>
            <a:ext cx="356188" cy="461665"/>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5</a:t>
            </a:r>
          </a:p>
        </p:txBody>
      </p:sp>
      <p:sp>
        <p:nvSpPr>
          <p:cNvPr id="22" name="Slide Number Placeholder 21"/>
          <p:cNvSpPr>
            <a:spLocks noGrp="1"/>
          </p:cNvSpPr>
          <p:nvPr>
            <p:ph type="sldNum" sz="quarter" idx="12"/>
          </p:nvPr>
        </p:nvSpPr>
        <p:spPr/>
        <p:txBody>
          <a:bodyPr/>
          <a:lstStyle/>
          <a:p>
            <a:fld id="{B880891D-F623-43F5-8A70-E4D501C286D5}"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6" name="AutoShape 23"/>
          <p:cNvSpPr>
            <a:spLocks noChangeArrowheads="1"/>
          </p:cNvSpPr>
          <p:nvPr/>
        </p:nvSpPr>
        <p:spPr bwMode="gray">
          <a:xfrm>
            <a:off x="762000" y="1185862"/>
            <a:ext cx="4343400" cy="457200"/>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r>
              <a:rPr lang="en-US" dirty="0" smtClean="0"/>
              <a:t>       Background</a:t>
            </a:r>
            <a:endParaRPr lang="en-US" dirty="0"/>
          </a:p>
        </p:txBody>
      </p:sp>
      <p:sp>
        <p:nvSpPr>
          <p:cNvPr id="7" name="AutoShape 24"/>
          <p:cNvSpPr>
            <a:spLocks noChangeArrowheads="1"/>
          </p:cNvSpPr>
          <p:nvPr/>
        </p:nvSpPr>
        <p:spPr bwMode="gray">
          <a:xfrm>
            <a:off x="381000" y="1066800"/>
            <a:ext cx="685800" cy="685800"/>
          </a:xfrm>
          <a:prstGeom prst="diamond">
            <a:avLst/>
          </a:prstGeom>
          <a:ln>
            <a:headEnd/>
            <a:tailEnd/>
          </a:ln>
        </p:spPr>
        <p:style>
          <a:lnRef idx="3">
            <a:schemeClr val="lt1"/>
          </a:lnRef>
          <a:fillRef idx="1">
            <a:schemeClr val="accent2"/>
          </a:fillRef>
          <a:effectRef idx="1">
            <a:schemeClr val="accent2"/>
          </a:effectRef>
          <a:fontRef idx="minor">
            <a:schemeClr val="lt1"/>
          </a:fontRef>
        </p:style>
        <p:txBody>
          <a:bodyPr wrap="none" anchor="ctr"/>
          <a:lstStyle/>
          <a:p>
            <a:endParaRPr lang="en-US"/>
          </a:p>
        </p:txBody>
      </p:sp>
      <p:sp>
        <p:nvSpPr>
          <p:cNvPr id="8" name="Text Box 26"/>
          <p:cNvSpPr txBox="1">
            <a:spLocks noChangeArrowheads="1"/>
          </p:cNvSpPr>
          <p:nvPr/>
        </p:nvSpPr>
        <p:spPr bwMode="gray">
          <a:xfrm>
            <a:off x="534988" y="1165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1</a:t>
            </a:r>
          </a:p>
        </p:txBody>
      </p:sp>
      <p:sp>
        <p:nvSpPr>
          <p:cNvPr id="9" name="TextBox 8"/>
          <p:cNvSpPr txBox="1"/>
          <p:nvPr/>
        </p:nvSpPr>
        <p:spPr>
          <a:xfrm>
            <a:off x="838200" y="1981200"/>
            <a:ext cx="7620000" cy="5078313"/>
          </a:xfrm>
          <a:prstGeom prst="rect">
            <a:avLst/>
          </a:prstGeom>
          <a:noFill/>
        </p:spPr>
        <p:txBody>
          <a:bodyPr wrap="square" rtlCol="0">
            <a:spAutoFit/>
          </a:bodyPr>
          <a:lstStyle/>
          <a:p>
            <a:pPr algn="just">
              <a:lnSpc>
                <a:spcPct val="200000"/>
              </a:lnSpc>
              <a:buFont typeface="Arial" pitchFamily="34" charset="0"/>
              <a:buChar char="•"/>
            </a:pPr>
            <a:r>
              <a:rPr lang="en-US" dirty="0" smtClean="0"/>
              <a:t> B.V. Vodafone International Holdings (Vodafone) bought 100% shares     </a:t>
            </a:r>
          </a:p>
          <a:p>
            <a:pPr algn="just">
              <a:lnSpc>
                <a:spcPct val="200000"/>
              </a:lnSpc>
            </a:pPr>
            <a:r>
              <a:rPr lang="en-US" dirty="0" smtClean="0"/>
              <a:t>  of CGP Investments (Holdings) Ltd. (CGP) from Hutchinson group,</a:t>
            </a:r>
          </a:p>
          <a:p>
            <a:pPr algn="just">
              <a:lnSpc>
                <a:spcPct val="200000"/>
              </a:lnSpc>
            </a:pPr>
            <a:r>
              <a:rPr lang="en-US" dirty="0" smtClean="0"/>
              <a:t>  Hong </a:t>
            </a:r>
            <a:r>
              <a:rPr lang="en-US" dirty="0" err="1" smtClean="0"/>
              <a:t>kong</a:t>
            </a:r>
            <a:r>
              <a:rPr lang="en-US" dirty="0" smtClean="0"/>
              <a:t> (HTIL).</a:t>
            </a:r>
          </a:p>
          <a:p>
            <a:pPr algn="just">
              <a:lnSpc>
                <a:spcPct val="200000"/>
              </a:lnSpc>
              <a:buFont typeface="Arial" pitchFamily="34" charset="0"/>
              <a:buChar char="•"/>
            </a:pPr>
            <a:r>
              <a:rPr lang="en-US" dirty="0" smtClean="0"/>
              <a:t> CGP held 67% stake in Hutch Essar (India) Ltd. (Hutch)</a:t>
            </a:r>
          </a:p>
          <a:p>
            <a:pPr algn="just">
              <a:lnSpc>
                <a:spcPct val="200000"/>
              </a:lnSpc>
              <a:buFont typeface="Arial" pitchFamily="34" charset="0"/>
              <a:buChar char="•"/>
            </a:pPr>
            <a:r>
              <a:rPr lang="en-US" dirty="0" smtClean="0"/>
              <a:t> While making payment to HTIL, Vodafone did not deducted tax at     </a:t>
            </a:r>
          </a:p>
          <a:p>
            <a:pPr algn="just">
              <a:lnSpc>
                <a:spcPct val="200000"/>
              </a:lnSpc>
            </a:pPr>
            <a:r>
              <a:rPr lang="en-US" dirty="0" smtClean="0"/>
              <a:t>  source.</a:t>
            </a:r>
          </a:p>
          <a:p>
            <a:pPr algn="just">
              <a:buFont typeface="Arial" pitchFamily="34" charset="0"/>
              <a:buChar char="•"/>
            </a:pPr>
            <a:r>
              <a:rPr lang="en-US" dirty="0" smtClean="0"/>
              <a:t> Basic Questions of Chargeability (against Vodafone)</a:t>
            </a:r>
          </a:p>
          <a:p>
            <a:pPr algn="just"/>
            <a:r>
              <a:rPr lang="en-US" dirty="0" smtClean="0"/>
              <a:t>     - Lifting of Corporate Veil.</a:t>
            </a:r>
          </a:p>
          <a:p>
            <a:pPr algn="just"/>
            <a:r>
              <a:rPr lang="en-US" dirty="0" smtClean="0"/>
              <a:t>     - Transfer of underlying asset in India.</a:t>
            </a:r>
          </a:p>
          <a:p>
            <a:pPr algn="just"/>
            <a:r>
              <a:rPr lang="en-US" dirty="0" smtClean="0"/>
              <a:t>     - Relinquishment of rights in India.</a:t>
            </a:r>
          </a:p>
          <a:p>
            <a:pPr algn="just">
              <a:lnSpc>
                <a:spcPct val="200000"/>
              </a:lnSpc>
              <a:buFont typeface="Arial" pitchFamily="34" charset="0"/>
              <a:buChar char="•"/>
            </a:pPr>
            <a:endParaRPr lang="en-US" dirty="0"/>
          </a:p>
        </p:txBody>
      </p:sp>
      <p:sp>
        <p:nvSpPr>
          <p:cNvPr id="11" name="Slide Number Placeholder 10"/>
          <p:cNvSpPr>
            <a:spLocks noGrp="1"/>
          </p:cNvSpPr>
          <p:nvPr>
            <p:ph type="sldNum" sz="quarter" idx="12"/>
          </p:nvPr>
        </p:nvSpPr>
        <p:spPr/>
        <p:txBody>
          <a:bodyPr/>
          <a:lstStyle/>
          <a:p>
            <a:fld id="{B880891D-F623-43F5-8A70-E4D501C286D5}"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9" name="AutoShape 23"/>
          <p:cNvSpPr>
            <a:spLocks noChangeArrowheads="1"/>
          </p:cNvSpPr>
          <p:nvPr/>
        </p:nvSpPr>
        <p:spPr bwMode="gray">
          <a:xfrm>
            <a:off x="762000" y="1185862"/>
            <a:ext cx="4343400" cy="457200"/>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r>
              <a:rPr lang="en-US" dirty="0" smtClean="0"/>
              <a:t>       Issues Involved</a:t>
            </a:r>
            <a:endParaRPr lang="en-US" dirty="0"/>
          </a:p>
        </p:txBody>
      </p:sp>
      <p:sp>
        <p:nvSpPr>
          <p:cNvPr id="10" name="AutoShape 24"/>
          <p:cNvSpPr>
            <a:spLocks noChangeArrowheads="1"/>
          </p:cNvSpPr>
          <p:nvPr/>
        </p:nvSpPr>
        <p:spPr bwMode="gray">
          <a:xfrm>
            <a:off x="381000" y="1066800"/>
            <a:ext cx="685800" cy="685800"/>
          </a:xfrm>
          <a:prstGeom prst="diamond">
            <a:avLst/>
          </a:prstGeom>
          <a:ln>
            <a:headEnd/>
            <a:tailEnd/>
          </a:ln>
        </p:spPr>
        <p:style>
          <a:lnRef idx="3">
            <a:schemeClr val="lt1"/>
          </a:lnRef>
          <a:fillRef idx="1">
            <a:schemeClr val="accent2"/>
          </a:fillRef>
          <a:effectRef idx="1">
            <a:schemeClr val="accent2"/>
          </a:effectRef>
          <a:fontRef idx="minor">
            <a:schemeClr val="lt1"/>
          </a:fontRef>
        </p:style>
        <p:txBody>
          <a:bodyPr wrap="none" anchor="ctr"/>
          <a:lstStyle/>
          <a:p>
            <a:endParaRPr lang="en-US"/>
          </a:p>
        </p:txBody>
      </p:sp>
      <p:sp>
        <p:nvSpPr>
          <p:cNvPr id="11" name="Text Box 26"/>
          <p:cNvSpPr txBox="1">
            <a:spLocks noChangeArrowheads="1"/>
          </p:cNvSpPr>
          <p:nvPr/>
        </p:nvSpPr>
        <p:spPr bwMode="gray">
          <a:xfrm>
            <a:off x="533900" y="1165225"/>
            <a:ext cx="356187" cy="461665"/>
          </a:xfrm>
          <a:prstGeom prst="rect">
            <a:avLst/>
          </a:prstGeom>
          <a:noFill/>
          <a:ln w="9525" algn="ctr">
            <a:noFill/>
            <a:miter lim="800000"/>
            <a:headEnd/>
            <a:tailEnd/>
          </a:ln>
          <a:effectLst/>
        </p:spPr>
        <p:txBody>
          <a:bodyPr wrap="none">
            <a:spAutoFit/>
          </a:bodyPr>
          <a:lstStyle/>
          <a:p>
            <a:pPr algn="ctr" eaLnBrk="0" hangingPunct="0"/>
            <a:r>
              <a:rPr lang="en-US" sz="2400" dirty="0" smtClean="0">
                <a:solidFill>
                  <a:srgbClr val="FEFEFE"/>
                </a:solidFill>
              </a:rPr>
              <a:t>2</a:t>
            </a:r>
            <a:endParaRPr lang="en-US" sz="2400" dirty="0">
              <a:solidFill>
                <a:srgbClr val="FEFEFE"/>
              </a:solidFill>
            </a:endParaRPr>
          </a:p>
        </p:txBody>
      </p:sp>
      <p:sp>
        <p:nvSpPr>
          <p:cNvPr id="13" name="TextBox 12"/>
          <p:cNvSpPr txBox="1"/>
          <p:nvPr/>
        </p:nvSpPr>
        <p:spPr>
          <a:xfrm>
            <a:off x="838200" y="1981200"/>
            <a:ext cx="7620000" cy="4524315"/>
          </a:xfrm>
          <a:prstGeom prst="rect">
            <a:avLst/>
          </a:prstGeom>
          <a:noFill/>
        </p:spPr>
        <p:txBody>
          <a:bodyPr wrap="square" rtlCol="0">
            <a:spAutoFit/>
          </a:bodyPr>
          <a:lstStyle/>
          <a:p>
            <a:pPr algn="just">
              <a:lnSpc>
                <a:spcPct val="200000"/>
              </a:lnSpc>
              <a:buFont typeface="Arial" pitchFamily="34" charset="0"/>
              <a:buChar char="•"/>
            </a:pPr>
            <a:r>
              <a:rPr lang="en-US" dirty="0" smtClean="0"/>
              <a:t> Contentions of Revenue Authorities.  </a:t>
            </a:r>
          </a:p>
          <a:p>
            <a:pPr lvl="1" algn="just">
              <a:lnSpc>
                <a:spcPct val="200000"/>
              </a:lnSpc>
              <a:buFont typeface="Arial" pitchFamily="34" charset="0"/>
              <a:buChar char="•"/>
            </a:pPr>
            <a:r>
              <a:rPr lang="en-US" dirty="0" smtClean="0"/>
              <a:t>Such transfer of shares represents transfer of business assets in India and therefore  liable to tax in India.</a:t>
            </a:r>
          </a:p>
          <a:p>
            <a:pPr lvl="1" algn="just">
              <a:lnSpc>
                <a:spcPct val="200000"/>
              </a:lnSpc>
              <a:buFont typeface="Arial" pitchFamily="34" charset="0"/>
              <a:buChar char="•"/>
            </a:pPr>
            <a:r>
              <a:rPr lang="en-US" dirty="0" smtClean="0"/>
              <a:t>Vodafone should have deducted tax at source while making payment.</a:t>
            </a:r>
          </a:p>
          <a:p>
            <a:pPr lvl="1" algn="just">
              <a:lnSpc>
                <a:spcPct val="200000"/>
              </a:lnSpc>
              <a:buFont typeface="Arial" pitchFamily="34" charset="0"/>
              <a:buChar char="•"/>
            </a:pPr>
            <a:r>
              <a:rPr lang="en-US" dirty="0" smtClean="0"/>
              <a:t>A show cause notice was served on Vodafone asking as to why it should not be treated as assessee in default for failure to deduct tax on source.</a:t>
            </a:r>
            <a:endParaRPr lang="en-US" dirty="0"/>
          </a:p>
        </p:txBody>
      </p:sp>
      <p:sp>
        <p:nvSpPr>
          <p:cNvPr id="14" name="Slide Number Placeholder 13"/>
          <p:cNvSpPr>
            <a:spLocks noGrp="1"/>
          </p:cNvSpPr>
          <p:nvPr>
            <p:ph type="sldNum" sz="quarter" idx="12"/>
          </p:nvPr>
        </p:nvSpPr>
        <p:spPr/>
        <p:txBody>
          <a:bodyPr/>
          <a:lstStyle/>
          <a:p>
            <a:fld id="{B880891D-F623-43F5-8A70-E4D501C286D5}"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6" name="AutoShape 23"/>
          <p:cNvSpPr>
            <a:spLocks noChangeArrowheads="1"/>
          </p:cNvSpPr>
          <p:nvPr/>
        </p:nvSpPr>
        <p:spPr bwMode="gray">
          <a:xfrm>
            <a:off x="762000" y="1185862"/>
            <a:ext cx="4343400" cy="490538"/>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r>
              <a:rPr lang="en-US" dirty="0" smtClean="0"/>
              <a:t>       Arguments before Hon.SC  by  Vodafone</a:t>
            </a:r>
          </a:p>
          <a:p>
            <a:r>
              <a:rPr lang="en-US" dirty="0" smtClean="0"/>
              <a:t>       (Date wise)</a:t>
            </a:r>
            <a:endParaRPr lang="en-US" dirty="0"/>
          </a:p>
        </p:txBody>
      </p:sp>
      <p:sp>
        <p:nvSpPr>
          <p:cNvPr id="7" name="AutoShape 24"/>
          <p:cNvSpPr>
            <a:spLocks noChangeArrowheads="1"/>
          </p:cNvSpPr>
          <p:nvPr/>
        </p:nvSpPr>
        <p:spPr bwMode="gray">
          <a:xfrm>
            <a:off x="381000" y="1066800"/>
            <a:ext cx="685800" cy="685800"/>
          </a:xfrm>
          <a:prstGeom prst="diamond">
            <a:avLst/>
          </a:prstGeom>
          <a:ln>
            <a:headEnd/>
            <a:tailEnd/>
          </a:ln>
        </p:spPr>
        <p:style>
          <a:lnRef idx="3">
            <a:schemeClr val="lt1"/>
          </a:lnRef>
          <a:fillRef idx="1">
            <a:schemeClr val="accent2"/>
          </a:fillRef>
          <a:effectRef idx="1">
            <a:schemeClr val="accent2"/>
          </a:effectRef>
          <a:fontRef idx="minor">
            <a:schemeClr val="lt1"/>
          </a:fontRef>
        </p:style>
        <p:txBody>
          <a:bodyPr wrap="none" anchor="ctr"/>
          <a:lstStyle/>
          <a:p>
            <a:endParaRPr lang="en-US"/>
          </a:p>
        </p:txBody>
      </p:sp>
      <p:sp>
        <p:nvSpPr>
          <p:cNvPr id="8" name="Text Box 26"/>
          <p:cNvSpPr txBox="1">
            <a:spLocks noChangeArrowheads="1"/>
          </p:cNvSpPr>
          <p:nvPr/>
        </p:nvSpPr>
        <p:spPr bwMode="gray">
          <a:xfrm>
            <a:off x="533900" y="1165225"/>
            <a:ext cx="356187" cy="461665"/>
          </a:xfrm>
          <a:prstGeom prst="rect">
            <a:avLst/>
          </a:prstGeom>
          <a:noFill/>
          <a:ln w="9525" algn="ctr">
            <a:noFill/>
            <a:miter lim="800000"/>
            <a:headEnd/>
            <a:tailEnd/>
          </a:ln>
          <a:effectLst/>
        </p:spPr>
        <p:txBody>
          <a:bodyPr wrap="none">
            <a:spAutoFit/>
          </a:bodyPr>
          <a:lstStyle/>
          <a:p>
            <a:pPr algn="ctr" eaLnBrk="0" hangingPunct="0"/>
            <a:r>
              <a:rPr lang="en-US" sz="2400" dirty="0" smtClean="0">
                <a:solidFill>
                  <a:srgbClr val="FEFEFE"/>
                </a:solidFill>
              </a:rPr>
              <a:t>3</a:t>
            </a:r>
            <a:endParaRPr lang="en-US" sz="2400" dirty="0">
              <a:solidFill>
                <a:srgbClr val="FEFEFE"/>
              </a:solidFill>
            </a:endParaRPr>
          </a:p>
        </p:txBody>
      </p:sp>
      <p:sp>
        <p:nvSpPr>
          <p:cNvPr id="9" name="TextBox 8"/>
          <p:cNvSpPr txBox="1"/>
          <p:nvPr/>
        </p:nvSpPr>
        <p:spPr>
          <a:xfrm>
            <a:off x="838200" y="1981200"/>
            <a:ext cx="7620000" cy="4524315"/>
          </a:xfrm>
          <a:prstGeom prst="rect">
            <a:avLst/>
          </a:prstGeom>
          <a:noFill/>
        </p:spPr>
        <p:txBody>
          <a:bodyPr wrap="square" rtlCol="0">
            <a:spAutoFit/>
          </a:bodyPr>
          <a:lstStyle/>
          <a:p>
            <a:pPr algn="just">
              <a:lnSpc>
                <a:spcPct val="200000"/>
              </a:lnSpc>
              <a:buFont typeface="Arial" pitchFamily="34" charset="0"/>
              <a:buChar char="•"/>
            </a:pPr>
            <a:r>
              <a:rPr lang="en-US" dirty="0" smtClean="0"/>
              <a:t> </a:t>
            </a:r>
            <a:r>
              <a:rPr lang="en-US" u="sng" dirty="0" smtClean="0"/>
              <a:t>1</a:t>
            </a:r>
            <a:r>
              <a:rPr lang="en-US" u="sng" baseline="30000" dirty="0" smtClean="0"/>
              <a:t>st </a:t>
            </a:r>
            <a:r>
              <a:rPr lang="en-US" u="sng" dirty="0" smtClean="0"/>
              <a:t> Day  of Hearing  :</a:t>
            </a:r>
          </a:p>
          <a:p>
            <a:pPr algn="just"/>
            <a:r>
              <a:rPr lang="en-US" dirty="0" smtClean="0"/>
              <a:t>  </a:t>
            </a:r>
          </a:p>
          <a:p>
            <a:pPr algn="just"/>
            <a:r>
              <a:rPr lang="en-US" dirty="0" smtClean="0"/>
              <a:t>   1. India doesn’t have “Look through” provision in Tax Law.</a:t>
            </a:r>
          </a:p>
          <a:p>
            <a:pPr algn="just"/>
            <a:r>
              <a:rPr lang="en-US" dirty="0" smtClean="0"/>
              <a:t>   2. S C Ruling in case of </a:t>
            </a:r>
            <a:r>
              <a:rPr lang="en-US" dirty="0" err="1" smtClean="0"/>
              <a:t>Azadi</a:t>
            </a:r>
            <a:r>
              <a:rPr lang="en-US" dirty="0" smtClean="0"/>
              <a:t> </a:t>
            </a:r>
            <a:r>
              <a:rPr lang="en-US" dirty="0" err="1" smtClean="0"/>
              <a:t>Bachao</a:t>
            </a:r>
            <a:r>
              <a:rPr lang="en-US" dirty="0" smtClean="0"/>
              <a:t> relied upon.</a:t>
            </a:r>
          </a:p>
          <a:p>
            <a:pPr algn="just"/>
            <a:endParaRPr lang="en-US" dirty="0" smtClean="0"/>
          </a:p>
          <a:p>
            <a:pPr algn="just">
              <a:buFont typeface="Arial" pitchFamily="34" charset="0"/>
              <a:buChar char="•"/>
            </a:pPr>
            <a:r>
              <a:rPr lang="en-US" dirty="0" smtClean="0"/>
              <a:t> </a:t>
            </a:r>
            <a:r>
              <a:rPr lang="en-US" u="sng" dirty="0" smtClean="0"/>
              <a:t>Chargeability. </a:t>
            </a:r>
          </a:p>
          <a:p>
            <a:pPr algn="just"/>
            <a:r>
              <a:rPr lang="en-US" dirty="0" smtClean="0"/>
              <a:t>    - Legal form of transaction cannot be disregarded in absence of fraud/ </a:t>
            </a:r>
          </a:p>
          <a:p>
            <a:pPr algn="just"/>
            <a:r>
              <a:rPr lang="en-US" dirty="0" smtClean="0"/>
              <a:t>      sham.</a:t>
            </a:r>
          </a:p>
          <a:p>
            <a:pPr algn="just"/>
            <a:r>
              <a:rPr lang="en-US" dirty="0" smtClean="0"/>
              <a:t>    - Absent fraud, transfer of control of downstream companies is not a   </a:t>
            </a:r>
          </a:p>
          <a:p>
            <a:pPr algn="just"/>
            <a:r>
              <a:rPr lang="en-US" dirty="0" smtClean="0"/>
              <a:t>      basis for asserting tax jurisdiction.</a:t>
            </a:r>
          </a:p>
          <a:p>
            <a:pPr algn="just"/>
            <a:r>
              <a:rPr lang="en-US" dirty="0" smtClean="0"/>
              <a:t>    - court observed that sale &amp; lease back transaction could not be called </a:t>
            </a:r>
          </a:p>
          <a:p>
            <a:pPr algn="just"/>
            <a:r>
              <a:rPr lang="en-US" dirty="0" smtClean="0"/>
              <a:t>      bogus just because there is tax saving.</a:t>
            </a:r>
          </a:p>
          <a:p>
            <a:pPr algn="just"/>
            <a:r>
              <a:rPr lang="en-US" dirty="0" smtClean="0"/>
              <a:t>    -”Should we go by sites or can  I T department tax it because of control</a:t>
            </a:r>
          </a:p>
          <a:p>
            <a:pPr algn="just"/>
            <a:r>
              <a:rPr lang="en-US" dirty="0" smtClean="0"/>
              <a:t>      of Indian business has been transferred ?”</a:t>
            </a:r>
          </a:p>
          <a:p>
            <a:pPr algn="just"/>
            <a:r>
              <a:rPr lang="en-US" dirty="0" smtClean="0"/>
              <a:t> </a:t>
            </a:r>
            <a:endParaRPr lang="en-US" dirty="0"/>
          </a:p>
        </p:txBody>
      </p:sp>
      <p:sp>
        <p:nvSpPr>
          <p:cNvPr id="12" name="AutoShape 23"/>
          <p:cNvSpPr>
            <a:spLocks noChangeArrowheads="1"/>
          </p:cNvSpPr>
          <p:nvPr/>
        </p:nvSpPr>
        <p:spPr bwMode="gray">
          <a:xfrm>
            <a:off x="6553200" y="1219200"/>
            <a:ext cx="1828800" cy="457200"/>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dirty="0" smtClean="0"/>
              <a:t>   </a:t>
            </a:r>
            <a:r>
              <a:rPr lang="en-US" dirty="0" smtClean="0">
                <a:latin typeface="Tahoma" pitchFamily="34" charset="0"/>
                <a:cs typeface="Tahoma" pitchFamily="34" charset="0"/>
              </a:rPr>
              <a:t>03.08.2011</a:t>
            </a:r>
            <a:endParaRPr lang="en-US" dirty="0"/>
          </a:p>
        </p:txBody>
      </p:sp>
      <p:sp>
        <p:nvSpPr>
          <p:cNvPr id="13" name="Slide Number Placeholder 12"/>
          <p:cNvSpPr>
            <a:spLocks noGrp="1"/>
          </p:cNvSpPr>
          <p:nvPr>
            <p:ph type="sldNum" sz="quarter" idx="12"/>
          </p:nvPr>
        </p:nvSpPr>
        <p:spPr/>
        <p:txBody>
          <a:bodyPr/>
          <a:lstStyle/>
          <a:p>
            <a:fld id="{B880891D-F623-43F5-8A70-E4D501C286D5}"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6" name="AutoShape 23"/>
          <p:cNvSpPr>
            <a:spLocks noChangeArrowheads="1"/>
          </p:cNvSpPr>
          <p:nvPr/>
        </p:nvSpPr>
        <p:spPr bwMode="gray">
          <a:xfrm>
            <a:off x="762000" y="1185862"/>
            <a:ext cx="4343400" cy="490538"/>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r>
              <a:rPr lang="en-US" dirty="0" smtClean="0"/>
              <a:t>       Arguments before Hon.SC  by  Vodafone</a:t>
            </a:r>
          </a:p>
          <a:p>
            <a:r>
              <a:rPr lang="en-US" dirty="0" smtClean="0"/>
              <a:t>       (Date wise)</a:t>
            </a:r>
            <a:endParaRPr lang="en-US" dirty="0"/>
          </a:p>
        </p:txBody>
      </p:sp>
      <p:sp>
        <p:nvSpPr>
          <p:cNvPr id="7" name="AutoShape 24"/>
          <p:cNvSpPr>
            <a:spLocks noChangeArrowheads="1"/>
          </p:cNvSpPr>
          <p:nvPr/>
        </p:nvSpPr>
        <p:spPr bwMode="gray">
          <a:xfrm>
            <a:off x="381000" y="1066800"/>
            <a:ext cx="685800" cy="685800"/>
          </a:xfrm>
          <a:prstGeom prst="diamond">
            <a:avLst/>
          </a:prstGeom>
          <a:ln>
            <a:headEnd/>
            <a:tailEnd/>
          </a:ln>
        </p:spPr>
        <p:style>
          <a:lnRef idx="3">
            <a:schemeClr val="lt1"/>
          </a:lnRef>
          <a:fillRef idx="1">
            <a:schemeClr val="accent2"/>
          </a:fillRef>
          <a:effectRef idx="1">
            <a:schemeClr val="accent2"/>
          </a:effectRef>
          <a:fontRef idx="minor">
            <a:schemeClr val="lt1"/>
          </a:fontRef>
        </p:style>
        <p:txBody>
          <a:bodyPr wrap="none" anchor="ctr"/>
          <a:lstStyle/>
          <a:p>
            <a:endParaRPr lang="en-US"/>
          </a:p>
        </p:txBody>
      </p:sp>
      <p:sp>
        <p:nvSpPr>
          <p:cNvPr id="8" name="Text Box 26"/>
          <p:cNvSpPr txBox="1">
            <a:spLocks noChangeArrowheads="1"/>
          </p:cNvSpPr>
          <p:nvPr/>
        </p:nvSpPr>
        <p:spPr bwMode="gray">
          <a:xfrm>
            <a:off x="533900" y="1165225"/>
            <a:ext cx="356187" cy="461665"/>
          </a:xfrm>
          <a:prstGeom prst="rect">
            <a:avLst/>
          </a:prstGeom>
          <a:noFill/>
          <a:ln w="9525" algn="ctr">
            <a:noFill/>
            <a:miter lim="800000"/>
            <a:headEnd/>
            <a:tailEnd/>
          </a:ln>
          <a:effectLst/>
        </p:spPr>
        <p:txBody>
          <a:bodyPr wrap="none">
            <a:spAutoFit/>
          </a:bodyPr>
          <a:lstStyle/>
          <a:p>
            <a:pPr algn="ctr" eaLnBrk="0" hangingPunct="0"/>
            <a:r>
              <a:rPr lang="en-US" sz="2400" dirty="0" smtClean="0">
                <a:solidFill>
                  <a:srgbClr val="FEFEFE"/>
                </a:solidFill>
              </a:rPr>
              <a:t>3</a:t>
            </a:r>
            <a:endParaRPr lang="en-US" sz="2400" dirty="0">
              <a:solidFill>
                <a:srgbClr val="FEFEFE"/>
              </a:solidFill>
            </a:endParaRPr>
          </a:p>
        </p:txBody>
      </p:sp>
      <p:sp>
        <p:nvSpPr>
          <p:cNvPr id="9" name="TextBox 8"/>
          <p:cNvSpPr txBox="1"/>
          <p:nvPr/>
        </p:nvSpPr>
        <p:spPr>
          <a:xfrm>
            <a:off x="838200" y="1981200"/>
            <a:ext cx="7620000" cy="5078313"/>
          </a:xfrm>
          <a:prstGeom prst="rect">
            <a:avLst/>
          </a:prstGeom>
          <a:noFill/>
        </p:spPr>
        <p:txBody>
          <a:bodyPr wrap="square" rtlCol="0">
            <a:spAutoFit/>
          </a:bodyPr>
          <a:lstStyle/>
          <a:p>
            <a:pPr algn="just">
              <a:lnSpc>
                <a:spcPct val="200000"/>
              </a:lnSpc>
              <a:buFont typeface="Arial" pitchFamily="34" charset="0"/>
              <a:buChar char="•"/>
            </a:pPr>
            <a:r>
              <a:rPr lang="en-US" dirty="0" smtClean="0"/>
              <a:t>   </a:t>
            </a:r>
            <a:r>
              <a:rPr lang="en-US" u="sng" dirty="0" smtClean="0"/>
              <a:t>2</a:t>
            </a:r>
            <a:r>
              <a:rPr lang="en-US" u="sng" baseline="30000" dirty="0" smtClean="0"/>
              <a:t>nd</a:t>
            </a:r>
            <a:r>
              <a:rPr lang="en-US" u="sng" dirty="0" smtClean="0"/>
              <a:t> Day of Hearing</a:t>
            </a:r>
            <a:r>
              <a:rPr lang="en-US" dirty="0" smtClean="0"/>
              <a:t>  :-</a:t>
            </a:r>
            <a:endParaRPr lang="en-US" u="sng" dirty="0" smtClean="0"/>
          </a:p>
          <a:p>
            <a:pPr algn="just"/>
            <a:r>
              <a:rPr lang="en-US" dirty="0" smtClean="0"/>
              <a:t>   - Sec. 9(1)(</a:t>
            </a:r>
            <a:r>
              <a:rPr lang="en-US" dirty="0" err="1" smtClean="0"/>
              <a:t>i</a:t>
            </a:r>
            <a:r>
              <a:rPr lang="en-US" dirty="0" smtClean="0"/>
              <a:t>) interpretation dominates Day 2 of Vodafone Proceedings   </a:t>
            </a:r>
          </a:p>
          <a:p>
            <a:pPr algn="just"/>
            <a:r>
              <a:rPr lang="en-US" dirty="0" smtClean="0"/>
              <a:t>     </a:t>
            </a:r>
          </a:p>
          <a:p>
            <a:pPr algn="just"/>
            <a:r>
              <a:rPr lang="en-US" dirty="0" smtClean="0"/>
              <a:t>   - Source of Income lies where the transaction is effected &amp; not where </a:t>
            </a:r>
          </a:p>
          <a:p>
            <a:pPr algn="just"/>
            <a:r>
              <a:rPr lang="en-US" dirty="0" smtClean="0"/>
              <a:t>     the economic interest lies.</a:t>
            </a:r>
          </a:p>
          <a:p>
            <a:pPr algn="just"/>
            <a:endParaRPr lang="en-US" dirty="0" smtClean="0"/>
          </a:p>
          <a:p>
            <a:r>
              <a:rPr lang="en-US" dirty="0" smtClean="0"/>
              <a:t>   - “Substance Vs. Form”</a:t>
            </a:r>
          </a:p>
          <a:p>
            <a:endParaRPr lang="en-US" dirty="0" smtClean="0"/>
          </a:p>
          <a:p>
            <a:r>
              <a:rPr lang="en-US" dirty="0" smtClean="0"/>
              <a:t>   - As long as the transaction is bonafied &amp; not a colorable device, it must   </a:t>
            </a:r>
          </a:p>
          <a:p>
            <a:r>
              <a:rPr lang="en-US" dirty="0" smtClean="0"/>
              <a:t>     be taxed only in “Form”.</a:t>
            </a:r>
          </a:p>
          <a:p>
            <a:endParaRPr lang="en-US" dirty="0" smtClean="0"/>
          </a:p>
          <a:p>
            <a:r>
              <a:rPr lang="en-US" dirty="0" smtClean="0"/>
              <a:t>   - Clarification on term “Control &amp; Controlling interest”.</a:t>
            </a:r>
          </a:p>
          <a:p>
            <a:r>
              <a:rPr lang="en-US" dirty="0" smtClean="0"/>
              <a:t>   </a:t>
            </a:r>
          </a:p>
          <a:p>
            <a:r>
              <a:rPr lang="en-US" dirty="0" smtClean="0"/>
              <a:t>   </a:t>
            </a:r>
            <a:br>
              <a:rPr lang="en-US" dirty="0" smtClean="0"/>
            </a:br>
            <a:endParaRPr lang="en-US" dirty="0" smtClean="0"/>
          </a:p>
          <a:p>
            <a:pPr algn="just"/>
            <a:endParaRPr lang="en-US" dirty="0" smtClean="0"/>
          </a:p>
          <a:p>
            <a:pPr algn="just"/>
            <a:endParaRPr lang="en-US" dirty="0"/>
          </a:p>
        </p:txBody>
      </p:sp>
      <p:sp>
        <p:nvSpPr>
          <p:cNvPr id="10" name="AutoShape 23"/>
          <p:cNvSpPr>
            <a:spLocks noChangeArrowheads="1"/>
          </p:cNvSpPr>
          <p:nvPr/>
        </p:nvSpPr>
        <p:spPr bwMode="gray">
          <a:xfrm>
            <a:off x="6553200" y="1219200"/>
            <a:ext cx="1828800" cy="457200"/>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dirty="0" smtClean="0"/>
              <a:t>   </a:t>
            </a:r>
            <a:r>
              <a:rPr lang="en-US" dirty="0" smtClean="0">
                <a:latin typeface="Tahoma" pitchFamily="34" charset="0"/>
                <a:cs typeface="Tahoma" pitchFamily="34" charset="0"/>
              </a:rPr>
              <a:t>04.08.2011</a:t>
            </a:r>
            <a:endParaRPr lang="en-US" dirty="0"/>
          </a:p>
        </p:txBody>
      </p:sp>
      <p:sp>
        <p:nvSpPr>
          <p:cNvPr id="12" name="Slide Number Placeholder 11"/>
          <p:cNvSpPr>
            <a:spLocks noGrp="1"/>
          </p:cNvSpPr>
          <p:nvPr>
            <p:ph type="sldNum" sz="quarter" idx="12"/>
          </p:nvPr>
        </p:nvSpPr>
        <p:spPr/>
        <p:txBody>
          <a:bodyPr/>
          <a:lstStyle/>
          <a:p>
            <a:fld id="{B880891D-F623-43F5-8A70-E4D501C286D5}"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P030000593">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041tgp_figure_blue 1">
        <a:dk1>
          <a:srgbClr val="000000"/>
        </a:dk1>
        <a:lt1>
          <a:srgbClr val="FFFFFF"/>
        </a:lt1>
        <a:dk2>
          <a:srgbClr val="000066"/>
        </a:dk2>
        <a:lt2>
          <a:srgbClr val="DDDDDD"/>
        </a:lt2>
        <a:accent1>
          <a:srgbClr val="E47F6E"/>
        </a:accent1>
        <a:accent2>
          <a:srgbClr val="0099CC"/>
        </a:accent2>
        <a:accent3>
          <a:srgbClr val="FFFFFF"/>
        </a:accent3>
        <a:accent4>
          <a:srgbClr val="000000"/>
        </a:accent4>
        <a:accent5>
          <a:srgbClr val="EFC0BA"/>
        </a:accent5>
        <a:accent6>
          <a:srgbClr val="008AB9"/>
        </a:accent6>
        <a:hlink>
          <a:srgbClr val="7648EA"/>
        </a:hlink>
        <a:folHlink>
          <a:srgbClr val="DFAE6D"/>
        </a:folHlink>
      </a:clrScheme>
      <a:clrMap bg1="lt1" tx1="dk1" bg2="lt2" tx2="dk2" accent1="accent1" accent2="accent2" accent3="accent3" accent4="accent4" accent5="accent5" accent6="accent6" hlink="hlink" folHlink="folHlink"/>
    </a:extraClrScheme>
    <a:extraClrScheme>
      <a:clrScheme name="041tgp_figure_blue 2">
        <a:dk1>
          <a:srgbClr val="333333"/>
        </a:dk1>
        <a:lt1>
          <a:srgbClr val="FFFFFF"/>
        </a:lt1>
        <a:dk2>
          <a:srgbClr val="003366"/>
        </a:dk2>
        <a:lt2>
          <a:srgbClr val="B2B2B2"/>
        </a:lt2>
        <a:accent1>
          <a:srgbClr val="4CA491"/>
        </a:accent1>
        <a:accent2>
          <a:srgbClr val="E2AF52"/>
        </a:accent2>
        <a:accent3>
          <a:srgbClr val="FFFFFF"/>
        </a:accent3>
        <a:accent4>
          <a:srgbClr val="2A2A2A"/>
        </a:accent4>
        <a:accent5>
          <a:srgbClr val="B2CFC7"/>
        </a:accent5>
        <a:accent6>
          <a:srgbClr val="CD9E49"/>
        </a:accent6>
        <a:hlink>
          <a:srgbClr val="576CD5"/>
        </a:hlink>
        <a:folHlink>
          <a:srgbClr val="D87252"/>
        </a:folHlink>
      </a:clrScheme>
      <a:clrMap bg1="lt1" tx1="dk1" bg2="lt2" tx2="dk2" accent1="accent1" accent2="accent2" accent3="accent3" accent4="accent4" accent5="accent5" accent6="accent6" hlink="hlink" folHlink="folHlink"/>
    </a:extraClrScheme>
    <a:extraClrScheme>
      <a:clrScheme name="041tgp_figure_blue 3">
        <a:dk1>
          <a:srgbClr val="0F1A81"/>
        </a:dk1>
        <a:lt1>
          <a:srgbClr val="FFFFFF"/>
        </a:lt1>
        <a:dk2>
          <a:srgbClr val="175B5B"/>
        </a:dk2>
        <a:lt2>
          <a:srgbClr val="DDDDDD"/>
        </a:lt2>
        <a:accent1>
          <a:srgbClr val="A4C226"/>
        </a:accent1>
        <a:accent2>
          <a:srgbClr val="6CA5D8"/>
        </a:accent2>
        <a:accent3>
          <a:srgbClr val="FFFFFF"/>
        </a:accent3>
        <a:accent4>
          <a:srgbClr val="0B146D"/>
        </a:accent4>
        <a:accent5>
          <a:srgbClr val="CFDDAC"/>
        </a:accent5>
        <a:accent6>
          <a:srgbClr val="6195C4"/>
        </a:accent6>
        <a:hlink>
          <a:srgbClr val="5D4BC7"/>
        </a:hlink>
        <a:folHlink>
          <a:srgbClr val="878FA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403D5E59-35F5-4B35-ABF9-BC86C6ACDB5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TP030000593</Template>
  <TotalTime>599</TotalTime>
  <Words>2484</Words>
  <Application>Microsoft Office PowerPoint</Application>
  <PresentationFormat>On-screen Show (4:3)</PresentationFormat>
  <Paragraphs>517</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TP030000593</vt:lpstr>
      <vt:lpstr>PowerPoint Presentation</vt:lpstr>
      <vt:lpstr>PowerPoint Presentation</vt:lpstr>
      <vt:lpstr>Vodafone Timeline</vt:lpstr>
      <vt:lpstr>Vodafone Timeline</vt:lpstr>
      <vt:lpstr>Contents</vt:lpstr>
      <vt:lpstr>Contents</vt:lpstr>
      <vt:lpstr>Contents</vt:lpstr>
      <vt:lpstr>Contents</vt:lpstr>
      <vt:lpstr>Contents</vt:lpstr>
      <vt:lpstr>Contents</vt:lpstr>
      <vt:lpstr>Contents</vt:lpstr>
      <vt:lpstr>Contents</vt:lpstr>
      <vt:lpstr>Contents</vt:lpstr>
      <vt:lpstr>Contents</vt:lpstr>
      <vt:lpstr>Contents</vt:lpstr>
      <vt:lpstr>Contents</vt:lpstr>
      <vt:lpstr>Contents</vt:lpstr>
      <vt:lpstr>Contents</vt:lpstr>
      <vt:lpstr>Contents</vt:lpstr>
      <vt:lpstr>Contents</vt:lpstr>
      <vt:lpstr>Contents</vt:lpstr>
      <vt:lpstr>Contents</vt:lpstr>
      <vt:lpstr>Contents</vt:lpstr>
      <vt:lpstr>Contents</vt:lpstr>
      <vt:lpstr>Contents</vt:lpstr>
      <vt:lpstr>Contents</vt:lpstr>
      <vt:lpstr>Contents</vt:lpstr>
      <vt:lpstr>Contents</vt:lpstr>
      <vt:lpstr>Contents</vt:lpstr>
      <vt:lpstr>Contents</vt:lpstr>
      <vt:lpstr>Contents</vt:lpstr>
      <vt:lpstr>Contents</vt:lpstr>
      <vt:lpstr>Contents</vt:lpstr>
      <vt:lpstr>Contents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Vodafone Case Study</dc:title>
  <dc:creator>JAYESH</dc:creator>
  <cp:lastModifiedBy>ADMIN</cp:lastModifiedBy>
  <cp:revision>122</cp:revision>
  <dcterms:created xsi:type="dcterms:W3CDTF">2011-11-22T09:13:54Z</dcterms:created>
  <dcterms:modified xsi:type="dcterms:W3CDTF">2017-01-29T00:58:37Z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TC300005939990</vt:lpwstr>
  </property>
</Properties>
</file>