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D16301-D83F-4242-9C11-1C6FA35C977E}" v="9" dt="2026-08-25T11:33:40.2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adip modi" userId="54df92fdd2788327" providerId="LiveId" clId="{07201498-B261-476A-9018-37F38A17417E}"/>
    <pc:docChg chg="custSel modSld">
      <pc:chgData name="pradip modi" userId="54df92fdd2788327" providerId="LiveId" clId="{07201498-B261-476A-9018-37F38A17417E}" dt="2026-08-25T11:34:02.868" v="560" actId="20577"/>
      <pc:docMkLst>
        <pc:docMk/>
      </pc:docMkLst>
      <pc:sldChg chg="modSp mod">
        <pc:chgData name="pradip modi" userId="54df92fdd2788327" providerId="LiveId" clId="{07201498-B261-476A-9018-37F38A17417E}" dt="2026-08-25T11:34:02.868" v="560" actId="20577"/>
        <pc:sldMkLst>
          <pc:docMk/>
          <pc:sldMk cId="0" sldId="256"/>
        </pc:sldMkLst>
        <pc:spChg chg="mod">
          <ac:chgData name="pradip modi" userId="54df92fdd2788327" providerId="LiveId" clId="{07201498-B261-476A-9018-37F38A17417E}" dt="2026-08-25T11:33:51.649" v="553" actId="20577"/>
          <ac:spMkLst>
            <pc:docMk/>
            <pc:sldMk cId="0" sldId="256"/>
            <ac:spMk id="7" creationId="{00000000-0000-0000-0000-000000000000}"/>
          </ac:spMkLst>
        </pc:spChg>
        <pc:spChg chg="mod">
          <ac:chgData name="pradip modi" userId="54df92fdd2788327" providerId="LiveId" clId="{07201498-B261-476A-9018-37F38A17417E}" dt="2026-08-25T11:34:02.868" v="560" actId="20577"/>
          <ac:spMkLst>
            <pc:docMk/>
            <pc:sldMk cId="0" sldId="256"/>
            <ac:spMk id="8" creationId="{00000000-0000-0000-0000-000000000000}"/>
          </ac:spMkLst>
        </pc:spChg>
      </pc:sldChg>
      <pc:sldChg chg="modSp mod">
        <pc:chgData name="pradip modi" userId="54df92fdd2788327" providerId="LiveId" clId="{07201498-B261-476A-9018-37F38A17417E}" dt="2026-08-25T06:52:41.254" v="127" actId="14100"/>
        <pc:sldMkLst>
          <pc:docMk/>
          <pc:sldMk cId="0" sldId="260"/>
        </pc:sldMkLst>
        <pc:spChg chg="mod">
          <ac:chgData name="pradip modi" userId="54df92fdd2788327" providerId="LiveId" clId="{07201498-B261-476A-9018-37F38A17417E}" dt="2026-08-25T06:52:33.917" v="125" actId="20577"/>
          <ac:spMkLst>
            <pc:docMk/>
            <pc:sldMk cId="0" sldId="260"/>
            <ac:spMk id="7" creationId="{00000000-0000-0000-0000-000000000000}"/>
          </ac:spMkLst>
        </pc:spChg>
        <pc:spChg chg="mod">
          <ac:chgData name="pradip modi" userId="54df92fdd2788327" providerId="LiveId" clId="{07201498-B261-476A-9018-37F38A17417E}" dt="2026-08-25T06:52:41.254" v="127" actId="14100"/>
          <ac:spMkLst>
            <pc:docMk/>
            <pc:sldMk cId="0" sldId="260"/>
            <ac:spMk id="8" creationId="{00000000-0000-0000-0000-000000000000}"/>
          </ac:spMkLst>
        </pc:spChg>
      </pc:sldChg>
      <pc:sldChg chg="modSp mod">
        <pc:chgData name="pradip modi" userId="54df92fdd2788327" providerId="LiveId" clId="{07201498-B261-476A-9018-37F38A17417E}" dt="2026-08-25T06:57:04.133" v="190" actId="20577"/>
        <pc:sldMkLst>
          <pc:docMk/>
          <pc:sldMk cId="0" sldId="267"/>
        </pc:sldMkLst>
        <pc:spChg chg="mod">
          <ac:chgData name="pradip modi" userId="54df92fdd2788327" providerId="LiveId" clId="{07201498-B261-476A-9018-37F38A17417E}" dt="2026-08-25T06:56:22.381" v="173" actId="403"/>
          <ac:spMkLst>
            <pc:docMk/>
            <pc:sldMk cId="0" sldId="267"/>
            <ac:spMk id="7" creationId="{00000000-0000-0000-0000-000000000000}"/>
          </ac:spMkLst>
        </pc:spChg>
        <pc:spChg chg="mod">
          <ac:chgData name="pradip modi" userId="54df92fdd2788327" providerId="LiveId" clId="{07201498-B261-476A-9018-37F38A17417E}" dt="2026-08-25T06:57:04.133" v="190" actId="20577"/>
          <ac:spMkLst>
            <pc:docMk/>
            <pc:sldMk cId="0" sldId="267"/>
            <ac:spMk id="8" creationId="{00000000-0000-0000-0000-000000000000}"/>
          </ac:spMkLst>
        </pc:spChg>
      </pc:sldChg>
      <pc:sldChg chg="modSp mod">
        <pc:chgData name="pradip modi" userId="54df92fdd2788327" providerId="LiveId" clId="{07201498-B261-476A-9018-37F38A17417E}" dt="2026-08-25T06:58:51.844" v="192" actId="6549"/>
        <pc:sldMkLst>
          <pc:docMk/>
          <pc:sldMk cId="0" sldId="272"/>
        </pc:sldMkLst>
        <pc:spChg chg="mod">
          <ac:chgData name="pradip modi" userId="54df92fdd2788327" providerId="LiveId" clId="{07201498-B261-476A-9018-37F38A17417E}" dt="2026-08-25T06:58:51.844" v="192" actId="6549"/>
          <ac:spMkLst>
            <pc:docMk/>
            <pc:sldMk cId="0" sldId="272"/>
            <ac:spMk id="13" creationId="{00000000-0000-0000-0000-000000000000}"/>
          </ac:spMkLst>
        </pc:spChg>
      </pc:sldChg>
      <pc:sldChg chg="modSp mod">
        <pc:chgData name="pradip modi" userId="54df92fdd2788327" providerId="LiveId" clId="{07201498-B261-476A-9018-37F38A17417E}" dt="2026-08-25T07:02:12.160" v="291" actId="20577"/>
        <pc:sldMkLst>
          <pc:docMk/>
          <pc:sldMk cId="0" sldId="283"/>
        </pc:sldMkLst>
        <pc:spChg chg="mod">
          <ac:chgData name="pradip modi" userId="54df92fdd2788327" providerId="LiveId" clId="{07201498-B261-476A-9018-37F38A17417E}" dt="2026-08-25T07:02:12.160" v="291" actId="20577"/>
          <ac:spMkLst>
            <pc:docMk/>
            <pc:sldMk cId="0" sldId="283"/>
            <ac:spMk id="6" creationId="{00000000-0000-0000-0000-000000000000}"/>
          </ac:spMkLst>
        </pc:spChg>
      </pc:sldChg>
      <pc:sldChg chg="modSp mod">
        <pc:chgData name="pradip modi" userId="54df92fdd2788327" providerId="LiveId" clId="{07201498-B261-476A-9018-37F38A17417E}" dt="2026-08-25T07:18:25.472" v="304" actId="207"/>
        <pc:sldMkLst>
          <pc:docMk/>
          <pc:sldMk cId="0" sldId="287"/>
        </pc:sldMkLst>
        <pc:spChg chg="mod">
          <ac:chgData name="pradip modi" userId="54df92fdd2788327" providerId="LiveId" clId="{07201498-B261-476A-9018-37F38A17417E}" dt="2026-08-25T07:15:44.949" v="293" actId="20577"/>
          <ac:spMkLst>
            <pc:docMk/>
            <pc:sldMk cId="0" sldId="287"/>
            <ac:spMk id="7" creationId="{00000000-0000-0000-0000-000000000000}"/>
          </ac:spMkLst>
        </pc:spChg>
        <pc:spChg chg="mod">
          <ac:chgData name="pradip modi" userId="54df92fdd2788327" providerId="LiveId" clId="{07201498-B261-476A-9018-37F38A17417E}" dt="2026-08-25T07:18:25.472" v="304" actId="207"/>
          <ac:spMkLst>
            <pc:docMk/>
            <pc:sldMk cId="0" sldId="287"/>
            <ac:spMk id="12" creationId="{00000000-0000-0000-0000-000000000000}"/>
          </ac:spMkLst>
        </pc:spChg>
      </pc:sldChg>
      <pc:sldChg chg="modSp mod">
        <pc:chgData name="pradip modi" userId="54df92fdd2788327" providerId="LiveId" clId="{07201498-B261-476A-9018-37F38A17417E}" dt="2026-08-25T07:20:59.963" v="417" actId="20577"/>
        <pc:sldMkLst>
          <pc:docMk/>
          <pc:sldMk cId="0" sldId="288"/>
        </pc:sldMkLst>
        <pc:spChg chg="mod">
          <ac:chgData name="pradip modi" userId="54df92fdd2788327" providerId="LiveId" clId="{07201498-B261-476A-9018-37F38A17417E}" dt="2026-08-25T07:20:59.963" v="417" actId="20577"/>
          <ac:spMkLst>
            <pc:docMk/>
            <pc:sldMk cId="0" sldId="288"/>
            <ac:spMk id="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317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km@pkmadvisory.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pkmadvisory.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B2F31"/>
        </a:solidFill>
        <a:effectLst/>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A87A32"/>
          </a:solidFill>
          <a:ln/>
        </p:spPr>
        <p:txBody>
          <a:bodyPr/>
          <a:lstStyle/>
          <a:p>
            <a:endParaRPr lang="en-IN"/>
          </a:p>
        </p:txBody>
      </p:sp>
      <p:sp>
        <p:nvSpPr>
          <p:cNvPr id="3" name="Text 1"/>
          <p:cNvSpPr/>
          <p:nvPr/>
        </p:nvSpPr>
        <p:spPr>
          <a:xfrm>
            <a:off x="822960" y="1417320"/>
            <a:ext cx="10515600" cy="411480"/>
          </a:xfrm>
          <a:prstGeom prst="rect">
            <a:avLst/>
          </a:prstGeom>
          <a:noFill/>
          <a:ln/>
        </p:spPr>
        <p:txBody>
          <a:bodyPr wrap="square" rtlCol="0" anchor="ctr"/>
          <a:lstStyle/>
          <a:p>
            <a:pPr marL="0" indent="0">
              <a:buNone/>
            </a:pPr>
            <a:r>
              <a:rPr lang="en-US" sz="1300" b="1" kern="0" spc="120" dirty="0">
                <a:solidFill>
                  <a:srgbClr val="C9A15C"/>
                </a:solidFill>
                <a:latin typeface="Calibri" pitchFamily="34" charset="0"/>
                <a:ea typeface="Calibri" pitchFamily="34" charset="-122"/>
                <a:cs typeface="Calibri" pitchFamily="34" charset="-120"/>
              </a:rPr>
              <a:t>12th Batch Certificate Course on FEMA  |  Session 7  |  25 August 2026</a:t>
            </a:r>
            <a:endParaRPr lang="en-US" sz="1300" dirty="0"/>
          </a:p>
        </p:txBody>
      </p:sp>
      <p:sp>
        <p:nvSpPr>
          <p:cNvPr id="4" name="Text 2"/>
          <p:cNvSpPr/>
          <p:nvPr/>
        </p:nvSpPr>
        <p:spPr>
          <a:xfrm>
            <a:off x="822960" y="1874520"/>
            <a:ext cx="10515600" cy="1463040"/>
          </a:xfrm>
          <a:prstGeom prst="rect">
            <a:avLst/>
          </a:prstGeom>
          <a:noFill/>
          <a:ln/>
        </p:spPr>
        <p:txBody>
          <a:bodyPr wrap="square" rtlCol="0" anchor="ctr"/>
          <a:lstStyle/>
          <a:p>
            <a:pPr marL="0" indent="0">
              <a:lnSpc>
                <a:spcPts val="4600"/>
              </a:lnSpc>
              <a:buNone/>
            </a:pPr>
            <a:r>
              <a:rPr lang="en-US" sz="4200" b="1" dirty="0">
                <a:solidFill>
                  <a:srgbClr val="FFFFFF"/>
                </a:solidFill>
                <a:latin typeface="Cambria" pitchFamily="34" charset="0"/>
                <a:ea typeface="Cambria" pitchFamily="34" charset="-122"/>
                <a:cs typeface="Cambria" pitchFamily="34" charset="-120"/>
              </a:rPr>
              <a:t>Borrowings, GIFT City &amp; IFSC Regulations</a:t>
            </a:r>
            <a:endParaRPr lang="en-US" sz="4200" dirty="0"/>
          </a:p>
        </p:txBody>
      </p:sp>
      <p:sp>
        <p:nvSpPr>
          <p:cNvPr id="5" name="Text 3"/>
          <p:cNvSpPr/>
          <p:nvPr/>
        </p:nvSpPr>
        <p:spPr>
          <a:xfrm>
            <a:off x="822960" y="3246120"/>
            <a:ext cx="10515600" cy="502920"/>
          </a:xfrm>
          <a:prstGeom prst="rect">
            <a:avLst/>
          </a:prstGeom>
          <a:noFill/>
          <a:ln/>
        </p:spPr>
        <p:txBody>
          <a:bodyPr wrap="square" rtlCol="0" anchor="ctr"/>
          <a:lstStyle/>
          <a:p>
            <a:pPr marL="0" indent="0">
              <a:buNone/>
            </a:pPr>
            <a:r>
              <a:rPr lang="en-US" sz="1900" i="1" dirty="0">
                <a:solidFill>
                  <a:srgbClr val="D8DCDC"/>
                </a:solidFill>
                <a:latin typeface="Calibri" pitchFamily="34" charset="0"/>
                <a:ea typeface="Calibri" pitchFamily="34" charset="-122"/>
                <a:cs typeface="Calibri" pitchFamily="34" charset="-120"/>
              </a:rPr>
              <a:t>A Working Reference for Practitioners</a:t>
            </a:r>
            <a:endParaRPr lang="en-US" sz="1900" dirty="0"/>
          </a:p>
        </p:txBody>
      </p:sp>
      <p:sp>
        <p:nvSpPr>
          <p:cNvPr id="6" name="Shape 4"/>
          <p:cNvSpPr/>
          <p:nvPr/>
        </p:nvSpPr>
        <p:spPr>
          <a:xfrm>
            <a:off x="822960" y="3977640"/>
            <a:ext cx="2926080" cy="0"/>
          </a:xfrm>
          <a:prstGeom prst="line">
            <a:avLst/>
          </a:prstGeom>
          <a:noFill/>
          <a:ln w="25400">
            <a:solidFill>
              <a:srgbClr val="A87A32"/>
            </a:solidFill>
            <a:prstDash val="solid"/>
          </a:ln>
        </p:spPr>
        <p:txBody>
          <a:bodyPr/>
          <a:lstStyle/>
          <a:p>
            <a:endParaRPr lang="en-IN"/>
          </a:p>
        </p:txBody>
      </p:sp>
      <p:sp>
        <p:nvSpPr>
          <p:cNvPr id="7" name="Text 5"/>
          <p:cNvSpPr/>
          <p:nvPr/>
        </p:nvSpPr>
        <p:spPr>
          <a:xfrm>
            <a:off x="822960" y="4160520"/>
            <a:ext cx="9875520" cy="548640"/>
          </a:xfrm>
          <a:prstGeom prst="rect">
            <a:avLst/>
          </a:prstGeom>
          <a:noFill/>
          <a:ln/>
        </p:spPr>
        <p:txBody>
          <a:bodyPr wrap="square" rtlCol="0" anchor="ctr"/>
          <a:lstStyle/>
          <a:p>
            <a:r>
              <a:rPr lang="en-US" sz="1250" dirty="0">
                <a:solidFill>
                  <a:srgbClr val="B7BBBB"/>
                </a:solidFill>
                <a:latin typeface="Calibri" pitchFamily="34" charset="0"/>
                <a:ea typeface="Calibri" pitchFamily="34" charset="-122"/>
                <a:cs typeface="Calibri" pitchFamily="34" charset="-120"/>
              </a:rPr>
              <a:t>Commercial Laws &amp; Economic Advisory Committee, ICAI  —  CA Pradip K. Modi, P. K. Modi &amp; Co., Ahmedabad  </a:t>
            </a:r>
          </a:p>
          <a:p>
            <a:endParaRPr lang="en-US" sz="1250" dirty="0"/>
          </a:p>
        </p:txBody>
      </p:sp>
      <p:sp>
        <p:nvSpPr>
          <p:cNvPr id="8" name="Text 6"/>
          <p:cNvSpPr/>
          <p:nvPr/>
        </p:nvSpPr>
        <p:spPr>
          <a:xfrm>
            <a:off x="822960" y="6172200"/>
            <a:ext cx="10058400" cy="365760"/>
          </a:xfrm>
          <a:prstGeom prst="rect">
            <a:avLst/>
          </a:prstGeom>
          <a:noFill/>
          <a:ln/>
        </p:spPr>
        <p:txBody>
          <a:bodyPr wrap="square" rtlCol="0" anchor="ctr"/>
          <a:lstStyle/>
          <a:p>
            <a:r>
              <a:rPr lang="en-US" sz="1000" dirty="0">
                <a:solidFill>
                  <a:srgbClr val="8B8F8F"/>
                </a:solidFill>
                <a:latin typeface="Calibri" pitchFamily="34" charset="0"/>
                <a:ea typeface="Calibri" pitchFamily="34" charset="-122"/>
                <a:cs typeface="Calibri" pitchFamily="34" charset="-120"/>
              </a:rPr>
              <a:t>Position as on 22 August 2026  |  Prepared by PKM Advisory Services LLP, GIFT City </a:t>
            </a:r>
            <a:r>
              <a:rPr lang="en-US" sz="1000" dirty="0">
                <a:solidFill>
                  <a:srgbClr val="B7BBBB"/>
                </a:solidFill>
                <a:latin typeface="Calibri" pitchFamily="34" charset="0"/>
                <a:ea typeface="Calibri" pitchFamily="34" charset="-122"/>
                <a:cs typeface="Calibri" pitchFamily="34" charset="-120"/>
              </a:rPr>
              <a:t>(M) 98987 14310 ,  </a:t>
            </a:r>
            <a:r>
              <a:rPr lang="en-US" sz="1000" dirty="0">
                <a:solidFill>
                  <a:srgbClr val="B7BBBB"/>
                </a:solidFill>
                <a:latin typeface="Calibri" pitchFamily="34" charset="0"/>
                <a:ea typeface="Calibri" pitchFamily="34" charset="-122"/>
                <a:cs typeface="Calibri" pitchFamily="34" charset="-120"/>
                <a:hlinkClick r:id="rId3"/>
              </a:rPr>
              <a:t>pkm@pkmadvisory.com</a:t>
            </a:r>
            <a:r>
              <a:rPr lang="en-US" sz="1000" dirty="0">
                <a:solidFill>
                  <a:srgbClr val="B7BBBB"/>
                </a:solidFill>
                <a:latin typeface="Calibri" pitchFamily="34" charset="0"/>
                <a:ea typeface="Calibri" pitchFamily="34" charset="-122"/>
                <a:cs typeface="Calibri" pitchFamily="34" charset="-120"/>
              </a:rPr>
              <a:t> , (W) </a:t>
            </a:r>
            <a:r>
              <a:rPr lang="en-US" sz="1000" dirty="0">
                <a:solidFill>
                  <a:srgbClr val="B7BBBB"/>
                </a:solidFill>
                <a:latin typeface="Calibri" pitchFamily="34" charset="0"/>
                <a:ea typeface="Calibri" pitchFamily="34" charset="-122"/>
                <a:cs typeface="Calibri" pitchFamily="34" charset="-120"/>
                <a:hlinkClick r:id="rId4"/>
              </a:rPr>
              <a:t>https://www.pkmadvisory.com</a:t>
            </a:r>
            <a:endParaRPr lang="en-US" sz="1000" dirty="0">
              <a:solidFill>
                <a:srgbClr val="B7BBBB"/>
              </a:solidFill>
              <a:latin typeface="Calibri" pitchFamily="34" charset="0"/>
              <a:ea typeface="Calibri" pitchFamily="34" charset="-122"/>
              <a:cs typeface="Calibri" pitchFamily="34" charset="-120"/>
            </a:endParaRPr>
          </a:p>
          <a:p>
            <a:pPr marL="0" indent="0">
              <a:buNone/>
            </a:pP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Trade Credit — Security, Hedging &amp; All-in-Cost</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RISK &amp; COST CONTROLS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Admissible security</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Bank/overseas guarantees, charges on movable, immovable or financial assets, and corporate/personal guarantees — subject to loan-security clauses, NOCs and FEMA/FDI/SEZ compliance.</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No double financing</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AD Category-I banks must verify there is no double financing of the same import transaction, particularly for SEZ/GIFT-SEZ trade flows.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Hedging expectations</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Borrowers are expected to have appropriate risk-management/hedging arrangements in place for foreign-currency exposure on trade credits.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All-in-cost — now market-driven</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No fixed all-in-cost ceiling; total cost including prepayment charges and penal interest is now market-determined, a deliberate liberalisation under the 2026 regime.</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Master Direction – ECB, Trade Credits &amp; Structured Obligations (as updated), read with the 2026 Amendment Regulations</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Reporting &amp; Compliance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OPERATIONAL REQUIREMENTS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AD Category-I bank role</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Continues as the primary compliance gatekeeper — assigning unique identifiers, verifying eligibility and routing reports to RBI.</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Form TC / ECB returns</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Consolidated monthly Form TC returns for trade credits; ECB-2 returns continue for external commercial borrowings.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Reporting applies irrespective of LRN date</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Even ECBs registered before 16 Feb 2026 (continuing under the old substantive rules) must report under the amended framework.</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Risk &amp; maturity verification</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AD banks must confirm maturity/operating-cycle limits and the borrower’s hedging arrangements before permitting drawdown.</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RBI A.P. (DIR Series) Circular No. 22 dated 16 Feb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4F4F"/>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C9A15C"/>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ECB Inflows — Recent Trend</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C9A15C"/>
                </a:solidFill>
                <a:latin typeface="Calibri" pitchFamily="34" charset="0"/>
                <a:ea typeface="Calibri" pitchFamily="34" charset="-122"/>
                <a:cs typeface="Calibri" pitchFamily="34" charset="-120"/>
              </a:rPr>
              <a:t>WHY THE LIBERALISATION MATTERS</a:t>
            </a:r>
            <a:endParaRPr lang="en-US" sz="1100" dirty="0"/>
          </a:p>
        </p:txBody>
      </p:sp>
      <p:sp>
        <p:nvSpPr>
          <p:cNvPr id="5" name="Shape 3"/>
          <p:cNvSpPr/>
          <p:nvPr/>
        </p:nvSpPr>
        <p:spPr>
          <a:xfrm>
            <a:off x="50292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6" name="Shape 4"/>
          <p:cNvSpPr/>
          <p:nvPr/>
        </p:nvSpPr>
        <p:spPr>
          <a:xfrm>
            <a:off x="502920" y="1965960"/>
            <a:ext cx="3474720" cy="73152"/>
          </a:xfrm>
          <a:prstGeom prst="rect">
            <a:avLst/>
          </a:prstGeom>
          <a:solidFill>
            <a:srgbClr val="A87A32"/>
          </a:solidFill>
          <a:ln/>
        </p:spPr>
        <p:txBody>
          <a:bodyPr/>
          <a:lstStyle/>
          <a:p>
            <a:endParaRPr lang="en-IN"/>
          </a:p>
        </p:txBody>
      </p:sp>
      <p:sp>
        <p:nvSpPr>
          <p:cNvPr id="7" name="Text 5"/>
          <p:cNvSpPr/>
          <p:nvPr/>
        </p:nvSpPr>
        <p:spPr>
          <a:xfrm>
            <a:off x="73152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USD 61 bn   </a:t>
            </a:r>
            <a:r>
              <a:rPr lang="en-US" sz="2400" b="1" dirty="0">
                <a:solidFill>
                  <a:srgbClr val="F4D9A0"/>
                </a:solidFill>
                <a:latin typeface="Cambria" pitchFamily="34" charset="0"/>
                <a:ea typeface="Cambria" pitchFamily="34" charset="-122"/>
                <a:cs typeface="Cambria" pitchFamily="34" charset="-120"/>
              </a:rPr>
              <a:t>Gross Registration </a:t>
            </a:r>
            <a:endParaRPr lang="en-US" sz="3000" dirty="0"/>
          </a:p>
        </p:txBody>
      </p:sp>
      <p:sp>
        <p:nvSpPr>
          <p:cNvPr id="8" name="Text 6"/>
          <p:cNvSpPr/>
          <p:nvPr/>
        </p:nvSpPr>
        <p:spPr>
          <a:xfrm>
            <a:off x="73152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ECB inflows USD 18.7 Billion in FY 2024-25, up sharply from USD 8 bn in FY 2022-23</a:t>
            </a:r>
            <a:endParaRPr lang="en-US" sz="1250" dirty="0"/>
          </a:p>
        </p:txBody>
      </p:sp>
      <p:sp>
        <p:nvSpPr>
          <p:cNvPr id="9" name="Shape 7"/>
          <p:cNvSpPr/>
          <p:nvPr/>
        </p:nvSpPr>
        <p:spPr>
          <a:xfrm>
            <a:off x="434340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0" name="Shape 8"/>
          <p:cNvSpPr/>
          <p:nvPr/>
        </p:nvSpPr>
        <p:spPr>
          <a:xfrm>
            <a:off x="4343400" y="1965960"/>
            <a:ext cx="3474720" cy="73152"/>
          </a:xfrm>
          <a:prstGeom prst="rect">
            <a:avLst/>
          </a:prstGeom>
          <a:solidFill>
            <a:srgbClr val="A87A32"/>
          </a:solidFill>
          <a:ln/>
        </p:spPr>
        <p:txBody>
          <a:bodyPr/>
          <a:lstStyle/>
          <a:p>
            <a:endParaRPr lang="en-IN"/>
          </a:p>
        </p:txBody>
      </p:sp>
      <p:sp>
        <p:nvSpPr>
          <p:cNvPr id="11" name="Text 9"/>
          <p:cNvSpPr/>
          <p:nvPr/>
        </p:nvSpPr>
        <p:spPr>
          <a:xfrm>
            <a:off x="457200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USD 27.6 bn</a:t>
            </a:r>
            <a:endParaRPr lang="en-US" sz="3000" dirty="0"/>
          </a:p>
        </p:txBody>
      </p:sp>
      <p:sp>
        <p:nvSpPr>
          <p:cNvPr id="12" name="Text 10"/>
          <p:cNvSpPr/>
          <p:nvPr/>
        </p:nvSpPr>
        <p:spPr>
          <a:xfrm>
            <a:off x="457200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mobilised in FY 2025-26 up to December — steady access despite moderation from the prior peak</a:t>
            </a:r>
            <a:endParaRPr lang="en-US" sz="1250" dirty="0"/>
          </a:p>
        </p:txBody>
      </p:sp>
      <p:sp>
        <p:nvSpPr>
          <p:cNvPr id="13" name="Shape 11"/>
          <p:cNvSpPr/>
          <p:nvPr/>
        </p:nvSpPr>
        <p:spPr>
          <a:xfrm>
            <a:off x="818388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4" name="Shape 12"/>
          <p:cNvSpPr/>
          <p:nvPr/>
        </p:nvSpPr>
        <p:spPr>
          <a:xfrm>
            <a:off x="8183880" y="1965960"/>
            <a:ext cx="3474720" cy="73152"/>
          </a:xfrm>
          <a:prstGeom prst="rect">
            <a:avLst/>
          </a:prstGeom>
          <a:solidFill>
            <a:srgbClr val="A87A32"/>
          </a:solidFill>
          <a:ln/>
        </p:spPr>
        <p:txBody>
          <a:bodyPr/>
          <a:lstStyle/>
          <a:p>
            <a:endParaRPr lang="en-IN"/>
          </a:p>
        </p:txBody>
      </p:sp>
      <p:sp>
        <p:nvSpPr>
          <p:cNvPr id="15" name="Text 13"/>
          <p:cNvSpPr/>
          <p:nvPr/>
        </p:nvSpPr>
        <p:spPr>
          <a:xfrm>
            <a:off x="841248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Alternative to NCDs</a:t>
            </a:r>
            <a:endParaRPr lang="en-US" sz="3000" dirty="0"/>
          </a:p>
        </p:txBody>
      </p:sp>
      <p:sp>
        <p:nvSpPr>
          <p:cNvPr id="16" name="Text 14"/>
          <p:cNvSpPr/>
          <p:nvPr/>
        </p:nvSpPr>
        <p:spPr>
          <a:xfrm>
            <a:off x="841248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The 2026 liberalisation positions ECB as a lower-friction alternative to non-convertible debentures for eligible borrowers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9FCFC4"/>
                </a:solidFill>
                <a:latin typeface="Calibri" pitchFamily="34" charset="0"/>
                <a:ea typeface="Calibri" pitchFamily="34" charset="-122"/>
                <a:cs typeface="Calibri" pitchFamily="34" charset="-120"/>
              </a:rPr>
              <a:t>RBI data as cited in market commentary on the FEM (Borrowing and Lending) (First Amendment) Regulations,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FCFC4"/>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FCFC4"/>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594360"/>
          </a:xfrm>
          <a:prstGeom prst="rect">
            <a:avLst/>
          </a:prstGeom>
          <a:noFill/>
          <a:ln/>
        </p:spPr>
        <p:txBody>
          <a:bodyPr wrap="square" rtlCol="0" anchor="ctr"/>
          <a:lstStyle/>
          <a:p>
            <a:pPr marL="0" indent="0">
              <a:buNone/>
            </a:pPr>
            <a:r>
              <a:rPr lang="en-US" sz="2500" b="1" dirty="0">
                <a:solidFill>
                  <a:srgbClr val="2B2F31"/>
                </a:solidFill>
                <a:latin typeface="Cambria" pitchFamily="34" charset="0"/>
                <a:ea typeface="Cambria" pitchFamily="34" charset="-122"/>
                <a:cs typeface="Cambria" pitchFamily="34" charset="-120"/>
              </a:rPr>
              <a:t>Section References</a:t>
            </a:r>
            <a:endParaRPr lang="en-US" sz="2500" dirty="0"/>
          </a:p>
        </p:txBody>
      </p:sp>
      <p:sp>
        <p:nvSpPr>
          <p:cNvPr id="4" name="Text 2"/>
          <p:cNvSpPr/>
          <p:nvPr/>
        </p:nvSpPr>
        <p:spPr>
          <a:xfrm>
            <a:off x="502920" y="1133856"/>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CIRCULARS, NOTIFICATIONS &amp; GAZETTE ENTRIES</a:t>
            </a:r>
            <a:endParaRPr lang="en-US" sz="11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02920" y="1572768"/>
          <a:ext cx="11155680" cy="3968496"/>
        </p:xfrm>
        <a:graphic>
          <a:graphicData uri="http://schemas.openxmlformats.org/drawingml/2006/table">
            <a:tbl>
              <a:tblPr/>
              <a:tblGrid>
                <a:gridCol w="4206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gridCol w="2560320">
                  <a:extLst>
                    <a:ext uri="{9D8B030D-6E8A-4147-A177-3AD203B41FA5}">
                      <a16:colId xmlns:a16="http://schemas.microsoft.com/office/drawing/2014/main" val="20003"/>
                    </a:ext>
                  </a:extLst>
                </a:gridCol>
              </a:tblGrid>
              <a:tr h="566928">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Instrument</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Date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Authority</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Reference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extLst>
                  <a:ext uri="{0D108BD9-81ED-4DB2-BD59-A6C34878D82A}">
                    <a16:rowId xmlns:a16="http://schemas.microsoft.com/office/drawing/2014/main" val="10000"/>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 (Borrowing &amp; Lending) Regulations, 2018 (Principal Regulations)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17 Dec 2018</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Notification No. FEMA 3(R)/2018-RB</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Draft ECB Amendment (public consultation)</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03 Oct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Draft press release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2"/>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 (Borrowing &amp; Lending) (First Amendment) Regulations,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09 Feb 2026 (Gazette 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Notification No. FEMA 3(R)(5)/2026-RB</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Implementation circular to AD Category-I banks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A.P. (DIR Series) Circular No. 22 (RBI/2025-26/221)</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4"/>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Superseded: ECB, Trade Credits &amp; Structured Obligations MD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26 Mar 2019 (repealed 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Master Direction (since deleted)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Superseded: Borrowing/Lending INR – Residents &amp; NRIs/PIOs MD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2016 (repealed 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Master Direction (since deleted)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6"/>
                  </a:ext>
                </a:extLst>
              </a:tr>
            </a:tbl>
          </a:graphicData>
        </a:graphic>
      </p:graphicFrame>
      <p:sp>
        <p:nvSpPr>
          <p:cNvPr id="6" name="Text 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7" name="Text 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A4F4F"/>
        </a:solidFill>
        <a:effectLst/>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073838"/>
          </a:solidFill>
          <a:ln/>
        </p:spPr>
        <p:txBody>
          <a:bodyPr/>
          <a:lstStyle/>
          <a:p>
            <a:endParaRPr lang="en-IN"/>
          </a:p>
        </p:txBody>
      </p:sp>
      <p:sp>
        <p:nvSpPr>
          <p:cNvPr id="3" name="Text 1"/>
          <p:cNvSpPr/>
          <p:nvPr/>
        </p:nvSpPr>
        <p:spPr>
          <a:xfrm>
            <a:off x="502920" y="2331720"/>
            <a:ext cx="3291840" cy="1828800"/>
          </a:xfrm>
          <a:prstGeom prst="rect">
            <a:avLst/>
          </a:prstGeom>
          <a:noFill/>
          <a:ln/>
        </p:spPr>
        <p:txBody>
          <a:bodyPr wrap="square" rtlCol="0" anchor="ctr"/>
          <a:lstStyle/>
          <a:p>
            <a:pPr marL="0" indent="0">
              <a:buNone/>
            </a:pPr>
            <a:r>
              <a:rPr lang="en-US" sz="9600" b="1" dirty="0">
                <a:solidFill>
                  <a:srgbClr val="A87A32"/>
                </a:solidFill>
                <a:latin typeface="Cambria" pitchFamily="34" charset="0"/>
                <a:ea typeface="Cambria" pitchFamily="34" charset="-122"/>
                <a:cs typeface="Cambria" pitchFamily="34" charset="-120"/>
              </a:rPr>
              <a:t>02</a:t>
            </a:r>
            <a:endParaRPr lang="en-US" sz="9600" dirty="0"/>
          </a:p>
        </p:txBody>
      </p:sp>
      <p:sp>
        <p:nvSpPr>
          <p:cNvPr id="4" name="Text 2"/>
          <p:cNvSpPr/>
          <p:nvPr/>
        </p:nvSpPr>
        <p:spPr>
          <a:xfrm>
            <a:off x="4572000" y="2651760"/>
            <a:ext cx="7040880" cy="1280160"/>
          </a:xfrm>
          <a:prstGeom prst="rect">
            <a:avLst/>
          </a:prstGeom>
          <a:noFill/>
          <a:ln/>
        </p:spPr>
        <p:txBody>
          <a:bodyPr wrap="square" rtlCol="0" anchor="ctr"/>
          <a:lstStyle/>
          <a:p>
            <a:pPr marL="0" indent="0">
              <a:lnSpc>
                <a:spcPts val="4200"/>
              </a:lnSpc>
              <a:buNone/>
            </a:pPr>
            <a:r>
              <a:rPr lang="en-US" sz="3800" b="1" dirty="0">
                <a:solidFill>
                  <a:srgbClr val="FFFFFF"/>
                </a:solidFill>
                <a:latin typeface="Cambria" pitchFamily="34" charset="0"/>
                <a:ea typeface="Cambria" pitchFamily="34" charset="-122"/>
                <a:cs typeface="Cambria" pitchFamily="34" charset="-120"/>
              </a:rPr>
              <a:t>Borrowings in Indian Rupees</a:t>
            </a:r>
            <a:endParaRPr lang="en-US" sz="3800" dirty="0"/>
          </a:p>
        </p:txBody>
      </p:sp>
      <p:sp>
        <p:nvSpPr>
          <p:cNvPr id="5" name="Text 3"/>
          <p:cNvSpPr/>
          <p:nvPr/>
        </p:nvSpPr>
        <p:spPr>
          <a:xfrm>
            <a:off x="4572000" y="3794760"/>
            <a:ext cx="6949440" cy="548640"/>
          </a:xfrm>
          <a:prstGeom prst="rect">
            <a:avLst/>
          </a:prstGeom>
          <a:noFill/>
          <a:ln/>
        </p:spPr>
        <p:txBody>
          <a:bodyPr wrap="square" rtlCol="0" anchor="ctr"/>
          <a:lstStyle/>
          <a:p>
            <a:pPr marL="0" indent="0">
              <a:buNone/>
            </a:pPr>
            <a:r>
              <a:rPr lang="en-US" sz="1700" i="1" dirty="0">
                <a:solidFill>
                  <a:srgbClr val="BFE3D9"/>
                </a:solidFill>
                <a:latin typeface="Calibri" pitchFamily="34" charset="0"/>
                <a:ea typeface="Calibri" pitchFamily="34" charset="-122"/>
                <a:cs typeface="Calibri" pitchFamily="34" charset="-120"/>
              </a:rPr>
              <a:t>FEMA Framework for Rupee-Denominated Borrowing</a:t>
            </a:r>
            <a:endParaRPr lang="en-US" sz="1700" dirty="0"/>
          </a:p>
        </p:txBody>
      </p:sp>
      <p:sp>
        <p:nvSpPr>
          <p:cNvPr id="6" name="Shape 4"/>
          <p:cNvSpPr/>
          <p:nvPr/>
        </p:nvSpPr>
        <p:spPr>
          <a:xfrm>
            <a:off x="4572000" y="4480560"/>
            <a:ext cx="2377440" cy="0"/>
          </a:xfrm>
          <a:prstGeom prst="line">
            <a:avLst/>
          </a:prstGeom>
          <a:noFill/>
          <a:ln w="25400">
            <a:solidFill>
              <a:srgbClr val="A87A32"/>
            </a:solidFill>
            <a:prstDash val="solid"/>
          </a:ln>
        </p:spPr>
        <p:txBody>
          <a:bodyPr/>
          <a:lstStyle/>
          <a:p>
            <a:endParaRPr lang="en-IN"/>
          </a:p>
        </p:txBody>
      </p:sp>
      <p:sp>
        <p:nvSpPr>
          <p:cNvPr id="7" name="Text 5"/>
          <p:cNvSpPr/>
          <p:nvPr/>
        </p:nvSpPr>
        <p:spPr>
          <a:xfrm>
            <a:off x="4572000" y="4709160"/>
            <a:ext cx="5486400" cy="365760"/>
          </a:xfrm>
          <a:prstGeom prst="rect">
            <a:avLst/>
          </a:prstGeom>
          <a:noFill/>
          <a:ln/>
        </p:spPr>
        <p:txBody>
          <a:bodyPr wrap="square" rtlCol="0" anchor="ctr"/>
          <a:lstStyle/>
          <a:p>
            <a:pPr marL="0" indent="0">
              <a:buNone/>
            </a:pPr>
            <a:r>
              <a:rPr lang="en-US" sz="1100" dirty="0">
                <a:solidFill>
                  <a:srgbClr val="8FC9BB"/>
                </a:solidFill>
                <a:latin typeface="Calibri" pitchFamily="34" charset="0"/>
                <a:ea typeface="Calibri" pitchFamily="34" charset="-122"/>
                <a:cs typeface="Calibri" pitchFamily="34" charset="-120"/>
              </a:rPr>
              <a:t>Slides 15–26  of 50</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Evolution of the Framework</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FROM 2000 TO 2026</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2000 — the starting point</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FEM (Borrowing and Lending in Rupees) Regulations, 2000 (FEMA 4/2000-RB) first governed rupee borrowing/lending between residents and non-residents.</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2016 — a dedicated Master Direction</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Master Direction – Borrowing and Lending transactions in Indian Rupee between Persons Resident in India and NRIs/PIOs consolidated RBI instructions on this specific route.</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2018 — partial merger</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FEM (Borrowing and Lending) Regulations, 2018 brought foreign-currency and rupee borrowing/lending under one regulatory umbrella, though the 2016 Master Direction on the NRI/PIO route continued separately.</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2026 — full consolidation</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First Amendment Regulations, 2026 fold the remaining rupee-borrowing provisions into the single amended 2018 Regulations and delete the standalone 2016 Master Direction.</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 dated 9 Feb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What Changed on 16 February 2026</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STRUCTURAL CONSOLIDATION</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Single rulebook</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All INR borrowing/lending provisions — whether between resident entities and non-residents generally, or specifically between resident individuals and NRI/OCI relatives — now sit inside one amended regulation.</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2016 Master Direction deleted</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Master Direction – Borrowing/Lending Transactions in INR between Residents and NRIs/PIOs, 2016 stands withdrawn; its substantive content is absorbed into Regulation 6(B).</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RBI confirmation</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RBI A.P. (DIR Series) Circular No. 22 dated 16 Feb 2026 explicitly clarifies that provisions in both the ECB Master Direction and the INR Borrowing/Lending Master Direction have been consolidated and deleted.</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RBI A.P. (DIR Series) Circular No. 22 dated 16 Feb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Regulation 6(B)(vi) — The New Rule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RESIDENT INDIVIDUAL BORROWING FROM NRI/OCI RELATIVE</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The provision</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 resident individual may now borrow in INR from an NRI, or from a relative who is an OCI cardholder, for utilisation in India — with terms and conditions prescribed for the first time in over two decades.</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Legal instrument</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Substituted into Regulation 6(B)(vi) of the FEM (Borrowing and Lending) Regulations, 2018 by the First Amendment Regulations, 2026.</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Effective date</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In force from 16 February 2026, one day after the amending notification.</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Notification No. FEMA 3(R)(5)/2026-RB dated 9 Feb 2026, Regulation 4 (amendment of Reg. 6(B))</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Conditions Attached to the New Rule</a:t>
            </a:r>
            <a:endParaRPr lang="en-US" sz="2700" dirty="0"/>
          </a:p>
        </p:txBody>
      </p:sp>
      <p:sp>
        <p:nvSpPr>
          <p:cNvPr id="4" name="Shape 2"/>
          <p:cNvSpPr/>
          <p:nvPr/>
        </p:nvSpPr>
        <p:spPr>
          <a:xfrm>
            <a:off x="50292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5" name="Shape 3"/>
          <p:cNvSpPr/>
          <p:nvPr/>
        </p:nvSpPr>
        <p:spPr>
          <a:xfrm>
            <a:off x="502920" y="1508760"/>
            <a:ext cx="5257800" cy="502920"/>
          </a:xfrm>
          <a:prstGeom prst="rect">
            <a:avLst/>
          </a:prstGeom>
          <a:solidFill>
            <a:srgbClr val="0A4F4F"/>
          </a:solidFill>
          <a:ln/>
        </p:spPr>
        <p:txBody>
          <a:bodyPr/>
          <a:lstStyle/>
          <a:p>
            <a:endParaRPr lang="en-IN"/>
          </a:p>
        </p:txBody>
      </p:sp>
      <p:sp>
        <p:nvSpPr>
          <p:cNvPr id="6" name="Text 4"/>
          <p:cNvSpPr/>
          <p:nvPr/>
        </p:nvSpPr>
        <p:spPr>
          <a:xfrm>
            <a:off x="73152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Route of Funds</a:t>
            </a:r>
            <a:endParaRPr lang="en-US" sz="1400" dirty="0"/>
          </a:p>
        </p:txBody>
      </p:sp>
      <p:sp>
        <p:nvSpPr>
          <p:cNvPr id="7" name="Text 5"/>
          <p:cNvSpPr/>
          <p:nvPr/>
        </p:nvSpPr>
        <p:spPr>
          <a:xfrm>
            <a:off x="77724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Loan amount must be received by inward remittance from outside India, OR</a:t>
            </a:r>
            <a:endParaRPr lang="en-US" sz="1250" dirty="0"/>
          </a:p>
        </p:txBody>
      </p:sp>
      <p:sp>
        <p:nvSpPr>
          <p:cNvPr id="8" name="Text 6"/>
          <p:cNvSpPr/>
          <p:nvPr/>
        </p:nvSpPr>
        <p:spPr>
          <a:xfrm>
            <a:off x="777240" y="324612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By debit to the lender’s NRE / NRO / FCNR(B) / SNRR account</a:t>
            </a:r>
            <a:endParaRPr lang="en-US" sz="1250" dirty="0"/>
          </a:p>
        </p:txBody>
      </p:sp>
      <p:sp>
        <p:nvSpPr>
          <p:cNvPr id="9" name="Text 7"/>
          <p:cNvSpPr/>
          <p:nvPr/>
        </p:nvSpPr>
        <p:spPr>
          <a:xfrm>
            <a:off x="77724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No cash or informal channel is permitted — proper banking channel is mandatory</a:t>
            </a:r>
            <a:endParaRPr lang="en-US" sz="1250" dirty="0"/>
          </a:p>
        </p:txBody>
      </p:sp>
      <p:sp>
        <p:nvSpPr>
          <p:cNvPr id="10" name="Shape 8"/>
          <p:cNvSpPr/>
          <p:nvPr/>
        </p:nvSpPr>
        <p:spPr>
          <a:xfrm>
            <a:off x="635508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11" name="Shape 9"/>
          <p:cNvSpPr/>
          <p:nvPr/>
        </p:nvSpPr>
        <p:spPr>
          <a:xfrm>
            <a:off x="6355080" y="1508760"/>
            <a:ext cx="5257800" cy="502920"/>
          </a:xfrm>
          <a:prstGeom prst="rect">
            <a:avLst/>
          </a:prstGeom>
          <a:solidFill>
            <a:srgbClr val="A87A32"/>
          </a:solidFill>
          <a:ln/>
        </p:spPr>
        <p:txBody>
          <a:bodyPr/>
          <a:lstStyle/>
          <a:p>
            <a:endParaRPr lang="en-IN"/>
          </a:p>
        </p:txBody>
      </p:sp>
      <p:sp>
        <p:nvSpPr>
          <p:cNvPr id="12" name="Text 10"/>
          <p:cNvSpPr/>
          <p:nvPr/>
        </p:nvSpPr>
        <p:spPr>
          <a:xfrm>
            <a:off x="658368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Repayment Basis</a:t>
            </a:r>
            <a:endParaRPr lang="en-US" sz="1400" dirty="0"/>
          </a:p>
        </p:txBody>
      </p:sp>
      <p:sp>
        <p:nvSpPr>
          <p:cNvPr id="13" name="Text 11"/>
          <p:cNvSpPr/>
          <p:nvPr/>
        </p:nvSpPr>
        <p:spPr>
          <a:xfrm>
            <a:off x="662940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Borrowing must be strictly on a non-repatriation basis</a:t>
            </a:r>
            <a:endParaRPr lang="en-US" sz="1250" dirty="0"/>
          </a:p>
        </p:txBody>
      </p:sp>
      <p:sp>
        <p:nvSpPr>
          <p:cNvPr id="14" name="Text 12"/>
          <p:cNvSpPr/>
          <p:nvPr/>
        </p:nvSpPr>
        <p:spPr>
          <a:xfrm>
            <a:off x="6629400" y="324612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Interest payments and principal repayment can be made only to the lender’s NRO account</a:t>
            </a:r>
            <a:endParaRPr lang="en-US" sz="1250" dirty="0"/>
          </a:p>
        </p:txBody>
      </p:sp>
      <p:sp>
        <p:nvSpPr>
          <p:cNvPr id="15" name="Text 13"/>
          <p:cNvSpPr/>
          <p:nvPr/>
        </p:nvSpPr>
        <p:spPr>
          <a:xfrm>
            <a:off x="662940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This prevents the loan from becoming a repatriation route for the NRI/OCI lender’s funds</a:t>
            </a:r>
            <a:endParaRPr lang="en-US" sz="1250" dirty="0"/>
          </a:p>
        </p:txBody>
      </p:sp>
      <p:sp>
        <p:nvSpPr>
          <p:cNvPr id="16" name="Text 14"/>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Regulation 6(B)(vi)(a) and (b), FEM (Borrowing and Lending) Regulations, 2018, as substituted 9 Feb 2026</a:t>
            </a:r>
            <a:endParaRPr lang="en-US" sz="900" dirty="0"/>
          </a:p>
        </p:txBody>
      </p:sp>
      <p:sp>
        <p:nvSpPr>
          <p:cNvPr id="17" name="Text 15"/>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8" name="Text 16"/>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18</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Why This Matters in Practice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TWO DECADES OF AMBIGUITY, NOW RESOLVED</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The old gap</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2000 Regulations permitted such borrowing “subject to terms and conditions to be specified by RBI” — but no such conditions were ever prescribed, leaving FEMA compliance genuinely uncertain for 18+ years.</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No prescribed safeguards</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Interest-rate caps, repayment modes and reporting requirements were all undefined, making it difficult for practitioners to confirm compliance with confidence.</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The 2026 resolution</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For the first time, resident individuals borrowing from NRI/OCI relatives have a clear, workable compliance checklist — removing a long-standing structuring risk in family and personal-finance transactions.</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19</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A4F4F"/>
        </a:solidFill>
        <a:effectLst/>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073838"/>
          </a:solidFill>
          <a:ln/>
        </p:spPr>
        <p:txBody>
          <a:bodyPr/>
          <a:lstStyle/>
          <a:p>
            <a:endParaRPr lang="en-IN"/>
          </a:p>
        </p:txBody>
      </p:sp>
      <p:sp>
        <p:nvSpPr>
          <p:cNvPr id="3" name="Text 1"/>
          <p:cNvSpPr/>
          <p:nvPr/>
        </p:nvSpPr>
        <p:spPr>
          <a:xfrm>
            <a:off x="502920" y="2331720"/>
            <a:ext cx="3291840" cy="1828800"/>
          </a:xfrm>
          <a:prstGeom prst="rect">
            <a:avLst/>
          </a:prstGeom>
          <a:noFill/>
          <a:ln/>
        </p:spPr>
        <p:txBody>
          <a:bodyPr wrap="square" rtlCol="0" anchor="ctr"/>
          <a:lstStyle/>
          <a:p>
            <a:pPr marL="0" indent="0">
              <a:buNone/>
            </a:pPr>
            <a:r>
              <a:rPr lang="en-US" sz="9600" b="1" dirty="0">
                <a:solidFill>
                  <a:srgbClr val="A87A32"/>
                </a:solidFill>
                <a:latin typeface="Cambria" pitchFamily="34" charset="0"/>
                <a:ea typeface="Cambria" pitchFamily="34" charset="-122"/>
                <a:cs typeface="Cambria" pitchFamily="34" charset="-120"/>
              </a:rPr>
              <a:t>01</a:t>
            </a:r>
            <a:endParaRPr lang="en-US" sz="9600" dirty="0"/>
          </a:p>
        </p:txBody>
      </p:sp>
      <p:sp>
        <p:nvSpPr>
          <p:cNvPr id="4" name="Text 2"/>
          <p:cNvSpPr/>
          <p:nvPr/>
        </p:nvSpPr>
        <p:spPr>
          <a:xfrm>
            <a:off x="4572000" y="2651760"/>
            <a:ext cx="7040880" cy="1280160"/>
          </a:xfrm>
          <a:prstGeom prst="rect">
            <a:avLst/>
          </a:prstGeom>
          <a:noFill/>
          <a:ln/>
        </p:spPr>
        <p:txBody>
          <a:bodyPr wrap="square" rtlCol="0" anchor="ctr"/>
          <a:lstStyle/>
          <a:p>
            <a:pPr marL="0" indent="0">
              <a:lnSpc>
                <a:spcPts val="4200"/>
              </a:lnSpc>
              <a:buNone/>
            </a:pPr>
            <a:r>
              <a:rPr lang="en-US" sz="3800" b="1" dirty="0">
                <a:solidFill>
                  <a:srgbClr val="FFFFFF"/>
                </a:solidFill>
                <a:latin typeface="Cambria" pitchFamily="34" charset="0"/>
                <a:ea typeface="Cambria" pitchFamily="34" charset="-122"/>
                <a:cs typeface="Cambria" pitchFamily="34" charset="-120"/>
              </a:rPr>
              <a:t>Borrowings in Foreign Currency</a:t>
            </a:r>
            <a:endParaRPr lang="en-US" sz="3800" dirty="0"/>
          </a:p>
        </p:txBody>
      </p:sp>
      <p:sp>
        <p:nvSpPr>
          <p:cNvPr id="5" name="Text 3"/>
          <p:cNvSpPr/>
          <p:nvPr/>
        </p:nvSpPr>
        <p:spPr>
          <a:xfrm>
            <a:off x="4572000" y="3794760"/>
            <a:ext cx="6949440" cy="548640"/>
          </a:xfrm>
          <a:prstGeom prst="rect">
            <a:avLst/>
          </a:prstGeom>
          <a:noFill/>
          <a:ln/>
        </p:spPr>
        <p:txBody>
          <a:bodyPr wrap="square" rtlCol="0" anchor="ctr"/>
          <a:lstStyle/>
          <a:p>
            <a:pPr marL="0" indent="0">
              <a:buNone/>
            </a:pPr>
            <a:r>
              <a:rPr lang="en-US" sz="1700" i="1" dirty="0">
                <a:solidFill>
                  <a:srgbClr val="BFE3D9"/>
                </a:solidFill>
                <a:latin typeface="Calibri" pitchFamily="34" charset="0"/>
                <a:ea typeface="Calibri" pitchFamily="34" charset="-122"/>
                <a:cs typeface="Calibri" pitchFamily="34" charset="-120"/>
              </a:rPr>
              <a:t>External Commercial Borrowings &amp; Trade Credit</a:t>
            </a:r>
            <a:endParaRPr lang="en-US" sz="1700" dirty="0"/>
          </a:p>
        </p:txBody>
      </p:sp>
      <p:sp>
        <p:nvSpPr>
          <p:cNvPr id="6" name="Shape 4"/>
          <p:cNvSpPr/>
          <p:nvPr/>
        </p:nvSpPr>
        <p:spPr>
          <a:xfrm>
            <a:off x="4572000" y="4480560"/>
            <a:ext cx="2377440" cy="0"/>
          </a:xfrm>
          <a:prstGeom prst="line">
            <a:avLst/>
          </a:prstGeom>
          <a:noFill/>
          <a:ln w="25400">
            <a:solidFill>
              <a:srgbClr val="A87A32"/>
            </a:solidFill>
            <a:prstDash val="solid"/>
          </a:ln>
        </p:spPr>
        <p:txBody>
          <a:bodyPr/>
          <a:lstStyle/>
          <a:p>
            <a:endParaRPr lang="en-IN"/>
          </a:p>
        </p:txBody>
      </p:sp>
      <p:sp>
        <p:nvSpPr>
          <p:cNvPr id="7" name="Text 5"/>
          <p:cNvSpPr/>
          <p:nvPr/>
        </p:nvSpPr>
        <p:spPr>
          <a:xfrm>
            <a:off x="4572000" y="4709160"/>
            <a:ext cx="5486400" cy="365760"/>
          </a:xfrm>
          <a:prstGeom prst="rect">
            <a:avLst/>
          </a:prstGeom>
          <a:noFill/>
          <a:ln/>
        </p:spPr>
        <p:txBody>
          <a:bodyPr wrap="square" rtlCol="0" anchor="ctr"/>
          <a:lstStyle/>
          <a:p>
            <a:pPr marL="0" indent="0">
              <a:buNone/>
            </a:pPr>
            <a:r>
              <a:rPr lang="en-US" sz="1100" dirty="0">
                <a:solidFill>
                  <a:srgbClr val="8FC9BB"/>
                </a:solidFill>
                <a:latin typeface="Calibri" pitchFamily="34" charset="0"/>
                <a:ea typeface="Calibri" pitchFamily="34" charset="-122"/>
                <a:cs typeface="Calibri" pitchFamily="34" charset="-120"/>
              </a:rPr>
              <a:t>Slides 3–14  of 50</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Rupee-Denominated ECBs (Masala Bonds Route)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INR-DENOMINATED EXTERNAL BORROWING</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Merged treatment</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Rupee-denominated ECBs are now governed within the same consolidated Regulations as foreign-currency ECBs, rather than a separate track.</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New conversion flexibility</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ECB loans raised in INR can now be converted into foreign currency — a liberalisation not available under the pre-2026 framework, which restricted currency-track switching.</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Consistency with FCY ECBs</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same 3-way conversion logic (INR→FCY, FCY→FCY, FCY→INR) applies uniformly, simplifying treasury management for borrowers with mixed-currency debt.</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20</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Borrowing/Lending in Rupees — Corporates &amp; Other Entities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BEYOND THE INDIVIDUAL-NRI RELATIVE ROUTE</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General framework retained</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Indian entities (companies, LLPs, other bodies corporate) may still borrow in INR from non-residents under the conditions specified in the consolidated Regulations.</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Not limited to relatives</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Unlike Regulation 6(B)(vi) (individual-to-individual, relative-specific), entity-level rupee borrowing continues to follow the broader eligibility and reporting conditions of the amended 2018 Regulations.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AD bank oversight</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Authorised Dealer banks continue to certify eligibility and route reporting for all rupee borrowing transactions, whether by individuals or entities.</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Regulations, 2018, as amended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21</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594360"/>
          </a:xfrm>
          <a:prstGeom prst="rect">
            <a:avLst/>
          </a:prstGeom>
          <a:noFill/>
          <a:ln/>
        </p:spPr>
        <p:txBody>
          <a:bodyPr wrap="square" rtlCol="0" anchor="ctr"/>
          <a:lstStyle/>
          <a:p>
            <a:pPr marL="0" indent="0">
              <a:buNone/>
            </a:pPr>
            <a:r>
              <a:rPr lang="en-US" sz="2500" b="1" dirty="0">
                <a:solidFill>
                  <a:srgbClr val="2B2F31"/>
                </a:solidFill>
                <a:latin typeface="Cambria" pitchFamily="34" charset="0"/>
                <a:ea typeface="Cambria" pitchFamily="34" charset="-122"/>
                <a:cs typeface="Cambria" pitchFamily="34" charset="-120"/>
              </a:rPr>
              <a:t>Comparative Snapshot: Pre vs Post 16 Feb 2026</a:t>
            </a:r>
            <a:endParaRPr lang="en-US" sz="2500" dirty="0"/>
          </a:p>
        </p:txBody>
      </p:sp>
      <p:sp>
        <p:nvSpPr>
          <p:cNvPr id="4" name="Text 2"/>
          <p:cNvSpPr/>
          <p:nvPr/>
        </p:nvSpPr>
        <p:spPr>
          <a:xfrm>
            <a:off x="502920" y="1133856"/>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RUPEE BORROWING FROM NRI/OCI RELATIVES</a:t>
            </a:r>
            <a:endParaRPr lang="en-US" sz="1100" dirty="0"/>
          </a:p>
        </p:txBody>
      </p:sp>
      <p:graphicFrame>
        <p:nvGraphicFramePr>
          <p:cNvPr id="23" name="Table 0"/>
          <p:cNvGraphicFramePr>
            <a:graphicFrameLocks noGrp="1"/>
          </p:cNvGraphicFramePr>
          <p:nvPr>
            <p:extLst>
              <p:ext uri="{D42A27DB-BD31-4B8C-83A1-F6EECF244321}">
                <p14:modId xmlns:p14="http://schemas.microsoft.com/office/powerpoint/2010/main" val="1579011935"/>
              </p:ext>
            </p:extLst>
          </p:nvPr>
        </p:nvGraphicFramePr>
        <p:xfrm>
          <a:off x="502920" y="1572768"/>
          <a:ext cx="11155680" cy="914400"/>
        </p:xfrm>
        <a:graphic>
          <a:graphicData uri="http://schemas.openxmlformats.org/drawingml/2006/table">
            <a:tbl>
              <a:tblPr/>
              <a:tblGrid>
                <a:gridCol w="6400800">
                  <a:extLst>
                    <a:ext uri="{9D8B030D-6E8A-4147-A177-3AD203B41FA5}">
                      <a16:colId xmlns:a16="http://schemas.microsoft.com/office/drawing/2014/main" val="20000"/>
                    </a:ext>
                  </a:extLst>
                </a:gridCol>
                <a:gridCol w="265176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tblGrid>
              <a:tr h="566928">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Aspect</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Position up to 15 Feb 2026</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Position from 16 Feb 2026</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extLst>
                  <a:ext uri="{0D108BD9-81ED-4DB2-BD59-A6C34878D82A}">
                    <a16:rowId xmlns:a16="http://schemas.microsoft.com/office/drawing/2014/main" val="10000"/>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Governing instrument</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FEMA 4/2000-RB + 2016 Master Direction (NRI/PIO route)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Single consolidated FEM (Borrowing &amp; Lending) Regs, 2018 as amended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Conditions for individual-NRI/OCI borrowing</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Never formally prescribed — genuine ambiguity</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Explicit conditions under Reg. 6(B)(vi)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2"/>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Route of funds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Undefined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Inward remittance or debit to NRE/NRO/FCNR(B)/SNRR account</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Repayment basis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Undefined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Non-repatriation basis; NRO account only</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4"/>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Rupee-denominated ECB currency switch</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Not permitted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INR→FCY conversion now permitted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6" name="Text 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7" name="Text 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22</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Offshore Rupee Bonds (Masala Bonds)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BRIEF REGULATORY NOTE</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Governing framework</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Offshore INR-denominated bond issuances by Indian entities continue to be governed by the amended FEM (Borrowing and Lending) Regulations, 2018.</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Currency-conversion relief applies</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2026 conversion flexibility (INR→FCY) extends to rupee-bond-linked ECB structures, easing hedging and repatriation planning for issuers.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No separate standalone framework</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Masala bonds are treated as a form of rupee-denominated ECB rather than a distinct product for regulatory purposes.</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Regulations, 2018, as amended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23</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Compliance &amp; Reporting for Rupee Borrowings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OPERATIONAL CHECKLIST</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AD bank certification</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Authorised Dealer banks verify the route of funds (inward remittance / NRE-NRO-FCNR(B)-SNRR debit) before permitting drawdown under Reg. 6(B)(vi).</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Repayment monitoring</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AD banks must ensure interest and principal repayments flow only to the lender’s NRO account, consistent with the non-repatriation condition.</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Continuity of existing arrangements</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Borrowings validly undertaken before 16 Feb 2026 continue to be honoured; practitioners should re-confirm documentation against the new Regulation 6(B)(vi) checklist for any fresh or renewed borrowing.</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24</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02  —  BORROWINGS IN INDIAN RUPEES</a:t>
            </a:r>
            <a:endParaRPr lang="en-US" sz="1050" dirty="0"/>
          </a:p>
        </p:txBody>
      </p:sp>
      <p:sp>
        <p:nvSpPr>
          <p:cNvPr id="3" name="Text 1"/>
          <p:cNvSpPr/>
          <p:nvPr/>
        </p:nvSpPr>
        <p:spPr>
          <a:xfrm>
            <a:off x="502920" y="566928"/>
            <a:ext cx="11155680" cy="594360"/>
          </a:xfrm>
          <a:prstGeom prst="rect">
            <a:avLst/>
          </a:prstGeom>
          <a:noFill/>
          <a:ln/>
        </p:spPr>
        <p:txBody>
          <a:bodyPr wrap="square" rtlCol="0" anchor="ctr"/>
          <a:lstStyle/>
          <a:p>
            <a:pPr marL="0" indent="0">
              <a:buNone/>
            </a:pPr>
            <a:r>
              <a:rPr lang="en-US" sz="2500" b="1" dirty="0">
                <a:solidFill>
                  <a:srgbClr val="2B2F31"/>
                </a:solidFill>
                <a:latin typeface="Cambria" pitchFamily="34" charset="0"/>
                <a:ea typeface="Cambria" pitchFamily="34" charset="-122"/>
                <a:cs typeface="Cambria" pitchFamily="34" charset="-120"/>
              </a:rPr>
              <a:t>Section References</a:t>
            </a:r>
            <a:endParaRPr lang="en-US" sz="2500" dirty="0"/>
          </a:p>
        </p:txBody>
      </p:sp>
      <p:sp>
        <p:nvSpPr>
          <p:cNvPr id="4" name="Text 2"/>
          <p:cNvSpPr/>
          <p:nvPr/>
        </p:nvSpPr>
        <p:spPr>
          <a:xfrm>
            <a:off x="502920" y="1133856"/>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CIRCULARS, NOTIFICATIONS &amp; GAZETTE ENTRIES</a:t>
            </a:r>
            <a:endParaRPr lang="en-US" sz="11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502920" y="1572768"/>
          <a:ext cx="11155680" cy="3401568"/>
        </p:xfrm>
        <a:graphic>
          <a:graphicData uri="http://schemas.openxmlformats.org/drawingml/2006/table">
            <a:tbl>
              <a:tblPr/>
              <a:tblGrid>
                <a:gridCol w="4206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gridCol w="2560320">
                  <a:extLst>
                    <a:ext uri="{9D8B030D-6E8A-4147-A177-3AD203B41FA5}">
                      <a16:colId xmlns:a16="http://schemas.microsoft.com/office/drawing/2014/main" val="20003"/>
                    </a:ext>
                  </a:extLst>
                </a:gridCol>
              </a:tblGrid>
              <a:tr h="566928">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Instrument</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Date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Authority</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Reference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extLst>
                  <a:ext uri="{0D108BD9-81ED-4DB2-BD59-A6C34878D82A}">
                    <a16:rowId xmlns:a16="http://schemas.microsoft.com/office/drawing/2014/main" val="10000"/>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 (Borrowing and Lending in Rupees) Regulations, 2000</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2000 (superseded)</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FEMA 4/2000-RB</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Master Direction – Borrowing/Lending INR: Residents &amp; NRIs/PIOs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2016 (deleted 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Master Direction (since withdrawn)</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2"/>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 (Borrowing &amp; Lending) Regulations, 2018 (Principal Regulations)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17 Dec 2018</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Notification No. FEMA 3(R)/2018-RB</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FEM (Borrowing &amp; Lending) (First Amendment) Regulations,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09 Feb 2026 (Gazette 16 Feb 2026); in force 10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Notification No. FEMA 3(R)(5)/2026-RB</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4"/>
                  </a:ext>
                </a:extLst>
              </a:tr>
              <a:tr h="566928">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Implementation circular to AD Category-I banks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16 Feb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RBI</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A.P. (DIR Series) Circular No. 22 (RBI/2025-26/221)</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6" name="Text 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7" name="Text 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25</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A4F4F"/>
        </a:solidFill>
        <a:effectLst/>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073838"/>
          </a:solidFill>
          <a:ln/>
        </p:spPr>
        <p:txBody>
          <a:bodyPr/>
          <a:lstStyle/>
          <a:p>
            <a:endParaRPr lang="en-IN"/>
          </a:p>
        </p:txBody>
      </p:sp>
      <p:sp>
        <p:nvSpPr>
          <p:cNvPr id="3" name="Text 1"/>
          <p:cNvSpPr/>
          <p:nvPr/>
        </p:nvSpPr>
        <p:spPr>
          <a:xfrm>
            <a:off x="502920" y="2331720"/>
            <a:ext cx="3291840" cy="1828800"/>
          </a:xfrm>
          <a:prstGeom prst="rect">
            <a:avLst/>
          </a:prstGeom>
          <a:noFill/>
          <a:ln/>
        </p:spPr>
        <p:txBody>
          <a:bodyPr wrap="square" rtlCol="0" anchor="ctr"/>
          <a:lstStyle/>
          <a:p>
            <a:pPr marL="0" indent="0">
              <a:buNone/>
            </a:pPr>
            <a:r>
              <a:rPr lang="en-US" sz="9600" b="1" dirty="0">
                <a:solidFill>
                  <a:srgbClr val="A87A32"/>
                </a:solidFill>
                <a:latin typeface="Cambria" pitchFamily="34" charset="0"/>
                <a:ea typeface="Cambria" pitchFamily="34" charset="-122"/>
                <a:cs typeface="Cambria" pitchFamily="34" charset="-120"/>
              </a:rPr>
              <a:t>03</a:t>
            </a:r>
            <a:endParaRPr lang="en-US" sz="9600" dirty="0"/>
          </a:p>
        </p:txBody>
      </p:sp>
      <p:sp>
        <p:nvSpPr>
          <p:cNvPr id="4" name="Text 2"/>
          <p:cNvSpPr/>
          <p:nvPr/>
        </p:nvSpPr>
        <p:spPr>
          <a:xfrm>
            <a:off x="4572000" y="2651760"/>
            <a:ext cx="7040880" cy="1280160"/>
          </a:xfrm>
          <a:prstGeom prst="rect">
            <a:avLst/>
          </a:prstGeom>
          <a:noFill/>
          <a:ln/>
        </p:spPr>
        <p:txBody>
          <a:bodyPr wrap="square" rtlCol="0" anchor="ctr"/>
          <a:lstStyle/>
          <a:p>
            <a:pPr marL="0" indent="0">
              <a:lnSpc>
                <a:spcPts val="4200"/>
              </a:lnSpc>
              <a:buNone/>
            </a:pPr>
            <a:r>
              <a:rPr lang="en-US" sz="3800" b="1" dirty="0">
                <a:solidFill>
                  <a:srgbClr val="FFFFFF"/>
                </a:solidFill>
                <a:latin typeface="Cambria" pitchFamily="34" charset="0"/>
                <a:ea typeface="Cambria" pitchFamily="34" charset="-122"/>
                <a:cs typeface="Cambria" pitchFamily="34" charset="-120"/>
              </a:rPr>
              <a:t>GIFT City</a:t>
            </a:r>
            <a:endParaRPr lang="en-US" sz="3800" dirty="0"/>
          </a:p>
        </p:txBody>
      </p:sp>
      <p:sp>
        <p:nvSpPr>
          <p:cNvPr id="5" name="Text 3"/>
          <p:cNvSpPr/>
          <p:nvPr/>
        </p:nvSpPr>
        <p:spPr>
          <a:xfrm>
            <a:off x="4572000" y="3794760"/>
            <a:ext cx="6949440" cy="548640"/>
          </a:xfrm>
          <a:prstGeom prst="rect">
            <a:avLst/>
          </a:prstGeom>
          <a:noFill/>
          <a:ln/>
        </p:spPr>
        <p:txBody>
          <a:bodyPr wrap="square" rtlCol="0" anchor="ctr"/>
          <a:lstStyle/>
          <a:p>
            <a:pPr marL="0" indent="0">
              <a:buNone/>
            </a:pPr>
            <a:r>
              <a:rPr lang="en-US" sz="1700" i="1" dirty="0">
                <a:solidFill>
                  <a:srgbClr val="BFE3D9"/>
                </a:solidFill>
                <a:latin typeface="Calibri" pitchFamily="34" charset="0"/>
                <a:ea typeface="Calibri" pitchFamily="34" charset="-122"/>
                <a:cs typeface="Calibri" pitchFamily="34" charset="-120"/>
              </a:rPr>
              <a:t>India's International Financial Services Centre</a:t>
            </a:r>
            <a:endParaRPr lang="en-US" sz="1700" dirty="0"/>
          </a:p>
        </p:txBody>
      </p:sp>
      <p:sp>
        <p:nvSpPr>
          <p:cNvPr id="6" name="Shape 4"/>
          <p:cNvSpPr/>
          <p:nvPr/>
        </p:nvSpPr>
        <p:spPr>
          <a:xfrm>
            <a:off x="4572000" y="4480560"/>
            <a:ext cx="2377440" cy="0"/>
          </a:xfrm>
          <a:prstGeom prst="line">
            <a:avLst/>
          </a:prstGeom>
          <a:noFill/>
          <a:ln w="25400">
            <a:solidFill>
              <a:srgbClr val="A87A32"/>
            </a:solidFill>
            <a:prstDash val="solid"/>
          </a:ln>
        </p:spPr>
        <p:txBody>
          <a:bodyPr/>
          <a:lstStyle/>
          <a:p>
            <a:endParaRPr lang="en-IN"/>
          </a:p>
        </p:txBody>
      </p:sp>
      <p:sp>
        <p:nvSpPr>
          <p:cNvPr id="7" name="Text 5"/>
          <p:cNvSpPr/>
          <p:nvPr/>
        </p:nvSpPr>
        <p:spPr>
          <a:xfrm>
            <a:off x="4572000" y="4709160"/>
            <a:ext cx="5486400" cy="365760"/>
          </a:xfrm>
          <a:prstGeom prst="rect">
            <a:avLst/>
          </a:prstGeom>
          <a:noFill/>
          <a:ln/>
        </p:spPr>
        <p:txBody>
          <a:bodyPr wrap="square" rtlCol="0" anchor="ctr"/>
          <a:lstStyle/>
          <a:p>
            <a:pPr marL="0" indent="0">
              <a:buNone/>
            </a:pPr>
            <a:r>
              <a:rPr lang="en-US" sz="1100" dirty="0">
                <a:solidFill>
                  <a:srgbClr val="8FC9BB"/>
                </a:solidFill>
                <a:latin typeface="Calibri" pitchFamily="34" charset="0"/>
                <a:ea typeface="Calibri" pitchFamily="34" charset="-122"/>
                <a:cs typeface="Calibri" pitchFamily="34" charset="-120"/>
              </a:rPr>
              <a:t>Slides 27–38  of 50</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What is GIFT City?</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GUJARAT INTERNATIONAL FINANCE TEC-CITY</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India’s first greenfield smart city</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 purpose-built financial district at Gandhinagar, Gujarat, conceived as a single integrated hub for global financial and IT/ITeS services.</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Dual character</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Operates simultaneously as a Special Economic Zone (SEZ) and as India’s first (and currently only) International Financial Services Centre (IFSC).</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IFSC notified</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IFSC at GIFT City was set up in December 2015, well before the unified regulator (IFSCA) was established in 2020.</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Strategic intent</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Designed to bring financial services business that Indian entities were routing through offshore centres (Singapore, Dubai, Mauritius) back onshore, within a specialised regulatory perimeter.</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GIFT City IFSC established December 2015; general background</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27</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The IFSC Concept</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A REGULATORY ENCLAVE WITHIN INDIA</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Deemed foreign territory for  FEMA  =International Financial Service Centre (IFSC)  </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Transactions between an IFSC unit and a person outside India are treated as those of a person resident outside India for FEMA purposes, even though GIFT City is physically in India.</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Single unified regulator</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In place of separate oversight by RBI, SEBI, IRDAI and PFRDA, financial products/services/institutions in the IFSC are regulated by one authority — the IFSCA.</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Why it matters</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Reduces the multiplicity of approvals and compliance touch-points that international financial institutions typically face when entering a new jurisdiction.</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International Financial Services Centres Authority Act, 2019</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28</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Governing Law &amp; Structure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IFSCA ACT, 2019</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Scope of the Act</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34 Sections and 2 Schedules, formulating the powers of the unified regulator and identifying the appropriate regulators whose functions the IFSCA takes over within the IFSC.</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Authority established</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IFSCA came into being on 27 April 2020, headquartered at PRAGYA Tower, GIFT SEZ, Gandhinagar.</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Core objective</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To develop and regulate financial products, financial services and financial institutions in India’s International Financial Services Centres, promoting ease of doing business and global connectivity.</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IFSCA Act, 2019; IFSCA established 27 Apr 2020</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29</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Regulatory Architecture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STATUTORY BASIS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FEMA, 1999</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Section 6 (capital account transactions) and Section 47 (rule-making power) form the parent authority.</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FEM (Borrowing and Lending) Regulations, 2018</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Notification No. FEMA 3(R)/2018-RB dated 17 Dec 2018 — the principal regulations governing ECB, trade credit and rupee borrowing.</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FEM (Borrowing and Lending) (First Amendment) Regulations, 2026</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single biggest change since 2018 — substantially rewrites the 2018 Regulations and consolidates the entire ECB framework into one instrument.</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Effect on old instruments</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Repeals/deletes the Master Direction – ECB, Trade Credits and Structured Obligations (26 Mar 2019) and the Master Direction – Borrowing/Lending in INR between Residents and NRIs/PIOs (2016).</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Notification No. FEMA 3(R)(5)/2026-RB dated 9 Feb 2026, published in the Official Gazette 16 Feb 2026; RBI A.P. (DIR Series) Circular No. 22 dated 16 Feb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IFSCA Leadership</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CHAIRPERSON &amp; GOVERNANCE</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Current Chairperson</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Shri K. Rajaraman, a 1989-batch IAS officer (Tamil Nadu cadre), assumed charge in 2023, succeeding the first Chairperson, Shri Injeti Srinivas (in office since 2020).</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Tenure extended</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Central Government has extended his tenure beyond the original term (which was to end 31 Jul 2026) up to 24 October 2028, or until further orders, whichever is earlier.</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Institutional continuity</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extension is intended to ensure continuity in IFSCA’s ongoing regulatory initiatives during a period of rapid GIFT-IFSC growth.</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Gazette notification dated 30 July 2026, Ministry of Finance, Government of India</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30</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The GIFT City Ecosystem</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SEGMENTS REGULATED UNDER ONE ROOF</a:t>
            </a:r>
            <a:endParaRPr lang="en-US" sz="1100" dirty="0"/>
          </a:p>
        </p:txBody>
      </p:sp>
      <p:sp>
        <p:nvSpPr>
          <p:cNvPr id="5" name="Shape 3"/>
          <p:cNvSpPr/>
          <p:nvPr/>
        </p:nvSpPr>
        <p:spPr>
          <a:xfrm>
            <a:off x="502920" y="1682496"/>
            <a:ext cx="82296" cy="671170"/>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Banking</a:t>
            </a:r>
            <a:endParaRPr lang="en-US" sz="1450" dirty="0"/>
          </a:p>
        </p:txBody>
      </p:sp>
      <p:sp>
        <p:nvSpPr>
          <p:cNvPr id="7" name="Text 5"/>
          <p:cNvSpPr/>
          <p:nvPr/>
        </p:nvSpPr>
        <p:spPr>
          <a:xfrm>
            <a:off x="777240" y="192024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International Banking Units (IBUs) of Indian and foreign banks conducting foreign-currency business.</a:t>
            </a:r>
            <a:endParaRPr lang="en-US" sz="1250" dirty="0"/>
          </a:p>
        </p:txBody>
      </p:sp>
      <p:sp>
        <p:nvSpPr>
          <p:cNvPr id="8" name="Shape 6"/>
          <p:cNvSpPr/>
          <p:nvPr/>
        </p:nvSpPr>
        <p:spPr>
          <a:xfrm>
            <a:off x="502920" y="2554834"/>
            <a:ext cx="82296" cy="671170"/>
          </a:xfrm>
          <a:prstGeom prst="rect">
            <a:avLst/>
          </a:prstGeom>
          <a:solidFill>
            <a:srgbClr val="0A4F4F"/>
          </a:solidFill>
          <a:ln/>
        </p:spPr>
        <p:txBody>
          <a:bodyPr/>
          <a:lstStyle/>
          <a:p>
            <a:endParaRPr lang="en-IN"/>
          </a:p>
        </p:txBody>
      </p:sp>
      <p:sp>
        <p:nvSpPr>
          <p:cNvPr id="9" name="Text 7"/>
          <p:cNvSpPr/>
          <p:nvPr/>
        </p:nvSpPr>
        <p:spPr>
          <a:xfrm>
            <a:off x="777240" y="2499970"/>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Capital markets</a:t>
            </a:r>
            <a:endParaRPr lang="en-US" sz="1450" dirty="0"/>
          </a:p>
        </p:txBody>
      </p:sp>
      <p:sp>
        <p:nvSpPr>
          <p:cNvPr id="10" name="Text 8"/>
          <p:cNvSpPr/>
          <p:nvPr/>
        </p:nvSpPr>
        <p:spPr>
          <a:xfrm>
            <a:off x="777240" y="2792578"/>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Stock exchanges (NSE IFSC, India INX), brokers, clearing corporations and other capital market intermediaries.</a:t>
            </a:r>
            <a:endParaRPr lang="en-US" sz="1250" dirty="0"/>
          </a:p>
        </p:txBody>
      </p:sp>
      <p:sp>
        <p:nvSpPr>
          <p:cNvPr id="11" name="Shape 9"/>
          <p:cNvSpPr/>
          <p:nvPr/>
        </p:nvSpPr>
        <p:spPr>
          <a:xfrm>
            <a:off x="502920" y="3427171"/>
            <a:ext cx="82296" cy="671170"/>
          </a:xfrm>
          <a:prstGeom prst="rect">
            <a:avLst/>
          </a:prstGeom>
          <a:solidFill>
            <a:srgbClr val="0A4F4F"/>
          </a:solidFill>
          <a:ln/>
        </p:spPr>
        <p:txBody>
          <a:bodyPr/>
          <a:lstStyle/>
          <a:p>
            <a:endParaRPr lang="en-IN"/>
          </a:p>
        </p:txBody>
      </p:sp>
      <p:sp>
        <p:nvSpPr>
          <p:cNvPr id="12" name="Text 10"/>
          <p:cNvSpPr/>
          <p:nvPr/>
        </p:nvSpPr>
        <p:spPr>
          <a:xfrm>
            <a:off x="777240" y="3372307"/>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Insurance &amp; funds</a:t>
            </a:r>
            <a:endParaRPr lang="en-US" sz="1450" dirty="0"/>
          </a:p>
        </p:txBody>
      </p:sp>
      <p:sp>
        <p:nvSpPr>
          <p:cNvPr id="13" name="Text 11"/>
          <p:cNvSpPr/>
          <p:nvPr/>
        </p:nvSpPr>
        <p:spPr>
          <a:xfrm>
            <a:off x="777240" y="3664915"/>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IIOs (International Insurance Offices) and a fast-growing Fund Management ecosystem (FMEs, schemes).</a:t>
            </a:r>
            <a:endParaRPr lang="en-US" sz="1250" dirty="0"/>
          </a:p>
        </p:txBody>
      </p:sp>
      <p:sp>
        <p:nvSpPr>
          <p:cNvPr id="14" name="Shape 12"/>
          <p:cNvSpPr/>
          <p:nvPr/>
        </p:nvSpPr>
        <p:spPr>
          <a:xfrm>
            <a:off x="502920" y="4299509"/>
            <a:ext cx="82296" cy="671170"/>
          </a:xfrm>
          <a:prstGeom prst="rect">
            <a:avLst/>
          </a:prstGeom>
          <a:solidFill>
            <a:srgbClr val="0A4F4F"/>
          </a:solidFill>
          <a:ln/>
        </p:spPr>
        <p:txBody>
          <a:bodyPr/>
          <a:lstStyle/>
          <a:p>
            <a:endParaRPr lang="en-IN"/>
          </a:p>
        </p:txBody>
      </p:sp>
      <p:sp>
        <p:nvSpPr>
          <p:cNvPr id="15" name="Text 13"/>
          <p:cNvSpPr/>
          <p:nvPr/>
        </p:nvSpPr>
        <p:spPr>
          <a:xfrm>
            <a:off x="777240" y="4244645"/>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Leasing &amp; treasury</a:t>
            </a:r>
            <a:endParaRPr lang="en-US" sz="1450" dirty="0"/>
          </a:p>
        </p:txBody>
      </p:sp>
      <p:sp>
        <p:nvSpPr>
          <p:cNvPr id="16" name="Text 14"/>
          <p:cNvSpPr/>
          <p:nvPr/>
        </p:nvSpPr>
        <p:spPr>
          <a:xfrm>
            <a:off x="777240" y="4537253"/>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Aircraft and ship leasing entities, and Global/Regional Corporate Treasury Centres (GRCTCs).</a:t>
            </a:r>
            <a:endParaRPr lang="en-US" sz="1250" dirty="0"/>
          </a:p>
        </p:txBody>
      </p:sp>
      <p:sp>
        <p:nvSpPr>
          <p:cNvPr id="17" name="Shape 15"/>
          <p:cNvSpPr/>
          <p:nvPr/>
        </p:nvSpPr>
        <p:spPr>
          <a:xfrm>
            <a:off x="502920" y="5171846"/>
            <a:ext cx="82296" cy="671170"/>
          </a:xfrm>
          <a:prstGeom prst="rect">
            <a:avLst/>
          </a:prstGeom>
          <a:solidFill>
            <a:srgbClr val="0A4F4F"/>
          </a:solidFill>
          <a:ln/>
        </p:spPr>
        <p:txBody>
          <a:bodyPr/>
          <a:lstStyle/>
          <a:p>
            <a:endParaRPr lang="en-IN"/>
          </a:p>
        </p:txBody>
      </p:sp>
      <p:sp>
        <p:nvSpPr>
          <p:cNvPr id="18" name="Text 16"/>
          <p:cNvSpPr/>
          <p:nvPr/>
        </p:nvSpPr>
        <p:spPr>
          <a:xfrm>
            <a:off x="777240" y="511698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TechFin, BATF &amp; bullion</a:t>
            </a:r>
            <a:endParaRPr lang="en-US" sz="1450" dirty="0"/>
          </a:p>
        </p:txBody>
      </p:sp>
      <p:sp>
        <p:nvSpPr>
          <p:cNvPr id="19" name="Text 17"/>
          <p:cNvSpPr/>
          <p:nvPr/>
        </p:nvSpPr>
        <p:spPr>
          <a:xfrm>
            <a:off x="777240" y="540959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TechFin/Ancillary Service Providers, Book-keeping/Accounting/Tax/Financial-crime-compliance (BATF) providers, and the India International Bullion Exchange (IIBX).</a:t>
            </a:r>
            <a:endParaRPr lang="en-US" sz="1250" dirty="0"/>
          </a:p>
        </p:txBody>
      </p:sp>
      <p:sp>
        <p:nvSpPr>
          <p:cNvPr id="20" name="Text 18"/>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IFSCA sectoral regulations, various</a:t>
            </a:r>
            <a:endParaRPr lang="en-US" sz="900" dirty="0"/>
          </a:p>
        </p:txBody>
      </p:sp>
      <p:sp>
        <p:nvSpPr>
          <p:cNvPr id="21" name="Text 19"/>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22" name="Text 20"/>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31</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A4F4F"/>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C9A15C"/>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Scale &amp; Growth Indicators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C9A15C"/>
                </a:solidFill>
                <a:latin typeface="Calibri" pitchFamily="34" charset="0"/>
                <a:ea typeface="Calibri" pitchFamily="34" charset="-122"/>
                <a:cs typeface="Calibri" pitchFamily="34" charset="-120"/>
              </a:rPr>
              <a:t>GIFT-IFSC BY THE NUMBERS</a:t>
            </a:r>
            <a:endParaRPr lang="en-US" sz="1100" dirty="0"/>
          </a:p>
        </p:txBody>
      </p:sp>
      <p:sp>
        <p:nvSpPr>
          <p:cNvPr id="5" name="Shape 3"/>
          <p:cNvSpPr/>
          <p:nvPr/>
        </p:nvSpPr>
        <p:spPr>
          <a:xfrm>
            <a:off x="50292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6" name="Shape 4"/>
          <p:cNvSpPr/>
          <p:nvPr/>
        </p:nvSpPr>
        <p:spPr>
          <a:xfrm>
            <a:off x="502920" y="1965960"/>
            <a:ext cx="3474720" cy="73152"/>
          </a:xfrm>
          <a:prstGeom prst="rect">
            <a:avLst/>
          </a:prstGeom>
          <a:solidFill>
            <a:srgbClr val="A87A32"/>
          </a:solidFill>
          <a:ln/>
        </p:spPr>
        <p:txBody>
          <a:bodyPr/>
          <a:lstStyle/>
          <a:p>
            <a:endParaRPr lang="en-IN"/>
          </a:p>
        </p:txBody>
      </p:sp>
      <p:sp>
        <p:nvSpPr>
          <p:cNvPr id="7" name="Text 5"/>
          <p:cNvSpPr/>
          <p:nvPr/>
        </p:nvSpPr>
        <p:spPr>
          <a:xfrm>
            <a:off x="73152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37 banks</a:t>
            </a:r>
            <a:endParaRPr lang="en-US" sz="3000" dirty="0"/>
          </a:p>
        </p:txBody>
      </p:sp>
      <p:sp>
        <p:nvSpPr>
          <p:cNvPr id="8" name="Text 6"/>
          <p:cNvSpPr/>
          <p:nvPr/>
        </p:nvSpPr>
        <p:spPr>
          <a:xfrm>
            <a:off x="73152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operating from GIFT City, with an aggregate asset base of over USD 111 billion (mid-2026 data)</a:t>
            </a:r>
            <a:endParaRPr lang="en-US" sz="1250" dirty="0"/>
          </a:p>
        </p:txBody>
      </p:sp>
      <p:sp>
        <p:nvSpPr>
          <p:cNvPr id="9" name="Shape 7"/>
          <p:cNvSpPr/>
          <p:nvPr/>
        </p:nvSpPr>
        <p:spPr>
          <a:xfrm>
            <a:off x="434340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0" name="Shape 8"/>
          <p:cNvSpPr/>
          <p:nvPr/>
        </p:nvSpPr>
        <p:spPr>
          <a:xfrm>
            <a:off x="4343400" y="1965960"/>
            <a:ext cx="3474720" cy="73152"/>
          </a:xfrm>
          <a:prstGeom prst="rect">
            <a:avLst/>
          </a:prstGeom>
          <a:solidFill>
            <a:srgbClr val="A87A32"/>
          </a:solidFill>
          <a:ln/>
        </p:spPr>
        <p:txBody>
          <a:bodyPr/>
          <a:lstStyle/>
          <a:p>
            <a:endParaRPr lang="en-IN"/>
          </a:p>
        </p:txBody>
      </p:sp>
      <p:sp>
        <p:nvSpPr>
          <p:cNvPr id="11" name="Text 9"/>
          <p:cNvSpPr/>
          <p:nvPr/>
        </p:nvSpPr>
        <p:spPr>
          <a:xfrm>
            <a:off x="457200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~1/3rd</a:t>
            </a:r>
            <a:endParaRPr lang="en-US" sz="3000" dirty="0"/>
          </a:p>
        </p:txBody>
      </p:sp>
      <p:sp>
        <p:nvSpPr>
          <p:cNvPr id="12" name="Text 10"/>
          <p:cNvSpPr/>
          <p:nvPr/>
        </p:nvSpPr>
        <p:spPr>
          <a:xfrm>
            <a:off x="457200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of India’s external commercial borrowing is now initiated through the IFSC</a:t>
            </a:r>
          </a:p>
          <a:p>
            <a:r>
              <a:rPr lang="en-IN" sz="1400" dirty="0">
                <a:solidFill>
                  <a:schemeClr val="bg2"/>
                </a:solidFill>
              </a:rPr>
              <a:t>Lower cost of capital</a:t>
            </a:r>
          </a:p>
          <a:p>
            <a:r>
              <a:rPr lang="en-IN" sz="1400" dirty="0">
                <a:solidFill>
                  <a:schemeClr val="bg2"/>
                </a:solidFill>
              </a:rPr>
              <a:t>Flexible benchmarks and hedging</a:t>
            </a:r>
          </a:p>
          <a:p>
            <a:r>
              <a:rPr lang="en-IN" sz="1400" dirty="0">
                <a:solidFill>
                  <a:schemeClr val="bg2"/>
                </a:solidFill>
              </a:rPr>
              <a:t>Proximity and speed</a:t>
            </a:r>
          </a:p>
          <a:p>
            <a:r>
              <a:rPr lang="en-IN" sz="1400" dirty="0">
                <a:solidFill>
                  <a:schemeClr val="bg2"/>
                </a:solidFill>
              </a:rPr>
              <a:t>Concessional tax holidays</a:t>
            </a:r>
          </a:p>
          <a:p>
            <a:r>
              <a:rPr lang="en-IN" sz="1400" dirty="0">
                <a:solidFill>
                  <a:schemeClr val="bg2"/>
                </a:solidFill>
              </a:rPr>
              <a:t>Reduced withholding burdens</a:t>
            </a:r>
            <a:endParaRPr lang="en-US" sz="1250" dirty="0">
              <a:solidFill>
                <a:schemeClr val="bg2"/>
              </a:solidFill>
            </a:endParaRPr>
          </a:p>
        </p:txBody>
      </p:sp>
      <p:sp>
        <p:nvSpPr>
          <p:cNvPr id="13" name="Shape 11"/>
          <p:cNvSpPr/>
          <p:nvPr/>
        </p:nvSpPr>
        <p:spPr>
          <a:xfrm>
            <a:off x="818388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4" name="Shape 12"/>
          <p:cNvSpPr/>
          <p:nvPr/>
        </p:nvSpPr>
        <p:spPr>
          <a:xfrm>
            <a:off x="8183880" y="1965960"/>
            <a:ext cx="3474720" cy="73152"/>
          </a:xfrm>
          <a:prstGeom prst="rect">
            <a:avLst/>
          </a:prstGeom>
          <a:solidFill>
            <a:srgbClr val="A87A32"/>
          </a:solidFill>
          <a:ln/>
        </p:spPr>
        <p:txBody>
          <a:bodyPr/>
          <a:lstStyle/>
          <a:p>
            <a:endParaRPr lang="en-IN"/>
          </a:p>
        </p:txBody>
      </p:sp>
      <p:sp>
        <p:nvSpPr>
          <p:cNvPr id="15" name="Text 13"/>
          <p:cNvSpPr/>
          <p:nvPr/>
        </p:nvSpPr>
        <p:spPr>
          <a:xfrm>
            <a:off x="841248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202 FMEs</a:t>
            </a:r>
            <a:endParaRPr lang="en-US" sz="3000" dirty="0"/>
          </a:p>
        </p:txBody>
      </p:sp>
      <p:sp>
        <p:nvSpPr>
          <p:cNvPr id="16" name="Text 14"/>
          <p:cNvSpPr/>
          <p:nvPr/>
        </p:nvSpPr>
        <p:spPr>
          <a:xfrm>
            <a:off x="841248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registered fund management entities managing 327 schemes targeting a cumulative USD 77 bn corpus (base data as of Dec 2025)</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9FCFC4"/>
                </a:solidFill>
                <a:latin typeface="Calibri" pitchFamily="34" charset="0"/>
                <a:ea typeface="Calibri" pitchFamily="34" charset="-122"/>
                <a:cs typeface="Calibri" pitchFamily="34" charset="-120"/>
              </a:rPr>
              <a:t>IFSCA / market data as reported in regulatory commentary through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FCFC4"/>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FCFC4"/>
                </a:solidFill>
                <a:latin typeface="Calibri" pitchFamily="34" charset="0"/>
                <a:ea typeface="Calibri" pitchFamily="34" charset="-122"/>
                <a:cs typeface="Calibri" pitchFamily="34" charset="-120"/>
              </a:rPr>
              <a:t>32</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Tax &amp; Fiscal Regime</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UNION BUDGET 2026 — A MAJOR UPLIFT</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Tax holiday doubled</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Deduction period under Section 147 ( u/ 80LA of Income tax act  1961) extended from 10 to 20 consecutive years (out of a 25-year block) for IFSC units and Offshore Banking Units (OBUs), effective 1 April 2026 and ZERO percent TDS on payment of interest by DTA unit to IFSC unit. </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Concessional rate post-holiday</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Business income after the deduction period is taxed at a flat 15%, materially lower than the 25–38% range applicable to mainland entities.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Treasury centre relief</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Deemed-dividend provisions rationalised for IFSC treasury centres where the parent/principal entity and group entity are both located outside India.</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SEZ benefits continue</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GST and customs benefits available to SEZ units apply alongside the IFSC-specific income-tax regime.</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Finance Bill, 2026 — Union Budget 2026-27 Memorandum, w.e.f. 1 Apr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33</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Ease of Doing Business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STRUCTURAL ADVANTAGES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100% foreign ownership</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Most IFSC business categories permit full foreign ownership, without the FDI-cap frictions that apply to comparable activities in mainland India.</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Single-window regulation</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One regulator (IFSCA) across banking, capital markets, insurance, funds and ancillary financial services reduces overlapping approvals.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Currency freedom</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IFSC units transact predominantly in freely convertible foreign currency, insulating operations from certain onshore exchange-control frictions.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Consultative rule-making</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IFSCA (Procedure for Making Regulations and Subsidiary Instructions) Regulations, 2025 mandate public consultation papers before most new regulations — improving predictability for market participants.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Notification (Gazette of India), 24 Jul 2025 — Procedure for Making Regulations and Subsidiary Instructions Regulations, 2025</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34</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GIFT City vs Global IFCs</a:t>
            </a:r>
            <a:endParaRPr lang="en-US" sz="2700" dirty="0"/>
          </a:p>
        </p:txBody>
      </p:sp>
      <p:sp>
        <p:nvSpPr>
          <p:cNvPr id="4" name="Shape 2"/>
          <p:cNvSpPr/>
          <p:nvPr/>
        </p:nvSpPr>
        <p:spPr>
          <a:xfrm>
            <a:off x="50292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5" name="Shape 3"/>
          <p:cNvSpPr/>
          <p:nvPr/>
        </p:nvSpPr>
        <p:spPr>
          <a:xfrm>
            <a:off x="502920" y="1508760"/>
            <a:ext cx="5257800" cy="502920"/>
          </a:xfrm>
          <a:prstGeom prst="rect">
            <a:avLst/>
          </a:prstGeom>
          <a:solidFill>
            <a:srgbClr val="0A4F4F"/>
          </a:solidFill>
          <a:ln/>
        </p:spPr>
        <p:txBody>
          <a:bodyPr/>
          <a:lstStyle/>
          <a:p>
            <a:endParaRPr lang="en-IN"/>
          </a:p>
        </p:txBody>
      </p:sp>
      <p:sp>
        <p:nvSpPr>
          <p:cNvPr id="6" name="Text 4"/>
          <p:cNvSpPr/>
          <p:nvPr/>
        </p:nvSpPr>
        <p:spPr>
          <a:xfrm>
            <a:off x="73152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GIFT City / IFSCA</a:t>
            </a:r>
            <a:endParaRPr lang="en-US" sz="1400" dirty="0"/>
          </a:p>
        </p:txBody>
      </p:sp>
      <p:sp>
        <p:nvSpPr>
          <p:cNvPr id="7" name="Text 5"/>
          <p:cNvSpPr/>
          <p:nvPr/>
        </p:nvSpPr>
        <p:spPr>
          <a:xfrm>
            <a:off x="77724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Single “omnibus” regulator (IFSCA) across all financial services</a:t>
            </a:r>
            <a:endParaRPr lang="en-US" sz="1250" dirty="0"/>
          </a:p>
        </p:txBody>
      </p:sp>
      <p:sp>
        <p:nvSpPr>
          <p:cNvPr id="8" name="Text 6"/>
          <p:cNvSpPr/>
          <p:nvPr/>
        </p:nvSpPr>
        <p:spPr>
          <a:xfrm>
            <a:off x="777240" y="324612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20-year tax holiday (25-year block), 15% concessional rate thereafter</a:t>
            </a:r>
            <a:endParaRPr lang="en-US" sz="1250" dirty="0"/>
          </a:p>
        </p:txBody>
      </p:sp>
      <p:sp>
        <p:nvSpPr>
          <p:cNvPr id="9" name="Text 7"/>
          <p:cNvSpPr/>
          <p:nvPr/>
        </p:nvSpPr>
        <p:spPr>
          <a:xfrm>
            <a:off x="77724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Physical presence within India, proximate to the Indian market</a:t>
            </a:r>
            <a:endParaRPr lang="en-US" sz="1250" dirty="0"/>
          </a:p>
        </p:txBody>
      </p:sp>
      <p:sp>
        <p:nvSpPr>
          <p:cNvPr id="10" name="Shape 8"/>
          <p:cNvSpPr/>
          <p:nvPr/>
        </p:nvSpPr>
        <p:spPr>
          <a:xfrm>
            <a:off x="635508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11" name="Shape 9"/>
          <p:cNvSpPr/>
          <p:nvPr/>
        </p:nvSpPr>
        <p:spPr>
          <a:xfrm>
            <a:off x="6355080" y="1508760"/>
            <a:ext cx="5257800" cy="502920"/>
          </a:xfrm>
          <a:prstGeom prst="rect">
            <a:avLst/>
          </a:prstGeom>
          <a:solidFill>
            <a:srgbClr val="A87A32"/>
          </a:solidFill>
          <a:ln/>
        </p:spPr>
        <p:txBody>
          <a:bodyPr/>
          <a:lstStyle/>
          <a:p>
            <a:endParaRPr lang="en-IN"/>
          </a:p>
        </p:txBody>
      </p:sp>
      <p:sp>
        <p:nvSpPr>
          <p:cNvPr id="12" name="Text 10"/>
          <p:cNvSpPr/>
          <p:nvPr/>
        </p:nvSpPr>
        <p:spPr>
          <a:xfrm>
            <a:off x="658368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Singapore / Dubai / London</a:t>
            </a:r>
            <a:endParaRPr lang="en-US" sz="1400" dirty="0"/>
          </a:p>
        </p:txBody>
      </p:sp>
      <p:sp>
        <p:nvSpPr>
          <p:cNvPr id="13" name="Text 11"/>
          <p:cNvSpPr/>
          <p:nvPr/>
        </p:nvSpPr>
        <p:spPr>
          <a:xfrm>
            <a:off x="662940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Activity-based regulation across multiple regulators</a:t>
            </a:r>
            <a:endParaRPr lang="en-US" sz="1250" dirty="0"/>
          </a:p>
        </p:txBody>
      </p:sp>
      <p:sp>
        <p:nvSpPr>
          <p:cNvPr id="14" name="Text 12"/>
          <p:cNvSpPr/>
          <p:nvPr/>
        </p:nvSpPr>
        <p:spPr>
          <a:xfrm>
            <a:off x="6629400" y="324612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Varying tax regimes, generally without an equivalent long-dated holiday</a:t>
            </a:r>
            <a:endParaRPr lang="en-US" sz="1250" dirty="0"/>
          </a:p>
        </p:txBody>
      </p:sp>
      <p:sp>
        <p:nvSpPr>
          <p:cNvPr id="15" name="Text 13"/>
          <p:cNvSpPr/>
          <p:nvPr/>
        </p:nvSpPr>
        <p:spPr>
          <a:xfrm>
            <a:off x="662940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Established global reputations, but offshore from the Indian market</a:t>
            </a:r>
            <a:endParaRPr lang="en-US" sz="1250" dirty="0"/>
          </a:p>
        </p:txBody>
      </p:sp>
      <p:sp>
        <p:nvSpPr>
          <p:cNvPr id="16" name="Text 14"/>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Comparative positioning drawn from IFSCA and industry commentary, 2026</a:t>
            </a:r>
            <a:endParaRPr lang="en-US" sz="900" dirty="0"/>
          </a:p>
        </p:txBody>
      </p:sp>
      <p:sp>
        <p:nvSpPr>
          <p:cNvPr id="17" name="Text 15"/>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8" name="Text 16"/>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35</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Recent Regulatory Timeline (2024–2026)</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MAJOR GIFT-IFSC DEVELOPMENTS</a:t>
            </a:r>
            <a:endParaRPr lang="en-US" sz="1100" dirty="0"/>
          </a:p>
        </p:txBody>
      </p:sp>
      <p:sp>
        <p:nvSpPr>
          <p:cNvPr id="5" name="Shape 3"/>
          <p:cNvSpPr/>
          <p:nvPr/>
        </p:nvSpPr>
        <p:spPr>
          <a:xfrm>
            <a:off x="960120" y="3931920"/>
            <a:ext cx="10268712" cy="0"/>
          </a:xfrm>
          <a:prstGeom prst="line">
            <a:avLst/>
          </a:prstGeom>
          <a:noFill/>
          <a:ln w="19050">
            <a:solidFill>
              <a:srgbClr val="C7CFCD"/>
            </a:solidFill>
            <a:prstDash val="solid"/>
          </a:ln>
        </p:spPr>
        <p:txBody>
          <a:bodyPr/>
          <a:lstStyle/>
          <a:p>
            <a:endParaRPr lang="en-IN"/>
          </a:p>
        </p:txBody>
      </p:sp>
      <p:sp>
        <p:nvSpPr>
          <p:cNvPr id="6" name="Shape 4"/>
          <p:cNvSpPr/>
          <p:nvPr/>
        </p:nvSpPr>
        <p:spPr>
          <a:xfrm>
            <a:off x="877824"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7" name="Text 5"/>
          <p:cNvSpPr/>
          <p:nvPr/>
        </p:nvSpPr>
        <p:spPr>
          <a:xfrm>
            <a:off x="228600" y="251460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Jun 2024</a:t>
            </a:r>
            <a:endParaRPr lang="en-US" sz="1150" dirty="0"/>
          </a:p>
        </p:txBody>
      </p:sp>
      <p:sp>
        <p:nvSpPr>
          <p:cNvPr id="8" name="Text 6"/>
          <p:cNvSpPr/>
          <p:nvPr/>
        </p:nvSpPr>
        <p:spPr>
          <a:xfrm>
            <a:off x="228600" y="283464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BATF Regulations notified</a:t>
            </a:r>
            <a:endParaRPr lang="en-US" sz="1050" dirty="0"/>
          </a:p>
        </p:txBody>
      </p:sp>
      <p:sp>
        <p:nvSpPr>
          <p:cNvPr id="9" name="Shape 7"/>
          <p:cNvSpPr/>
          <p:nvPr/>
        </p:nvSpPr>
        <p:spPr>
          <a:xfrm>
            <a:off x="960120" y="3611880"/>
            <a:ext cx="0" cy="320040"/>
          </a:xfrm>
          <a:prstGeom prst="line">
            <a:avLst/>
          </a:prstGeom>
          <a:noFill/>
          <a:ln w="12700">
            <a:solidFill>
              <a:srgbClr val="C7CFCD"/>
            </a:solidFill>
            <a:prstDash val="solid"/>
          </a:ln>
        </p:spPr>
        <p:txBody>
          <a:bodyPr/>
          <a:lstStyle/>
          <a:p>
            <a:endParaRPr lang="en-IN"/>
          </a:p>
        </p:txBody>
      </p:sp>
      <p:sp>
        <p:nvSpPr>
          <p:cNvPr id="10" name="Shape 8"/>
          <p:cNvSpPr/>
          <p:nvPr/>
        </p:nvSpPr>
        <p:spPr>
          <a:xfrm>
            <a:off x="2589276"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11" name="Shape 9"/>
          <p:cNvSpPr/>
          <p:nvPr/>
        </p:nvSpPr>
        <p:spPr>
          <a:xfrm>
            <a:off x="2671572" y="3931920"/>
            <a:ext cx="0" cy="320040"/>
          </a:xfrm>
          <a:prstGeom prst="line">
            <a:avLst/>
          </a:prstGeom>
          <a:noFill/>
          <a:ln w="12700">
            <a:solidFill>
              <a:srgbClr val="C7CFCD"/>
            </a:solidFill>
            <a:prstDash val="solid"/>
          </a:ln>
        </p:spPr>
        <p:txBody>
          <a:bodyPr/>
          <a:lstStyle/>
          <a:p>
            <a:endParaRPr lang="en-IN"/>
          </a:p>
        </p:txBody>
      </p:sp>
      <p:sp>
        <p:nvSpPr>
          <p:cNvPr id="12" name="Text 10"/>
          <p:cNvSpPr/>
          <p:nvPr/>
        </p:nvSpPr>
        <p:spPr>
          <a:xfrm>
            <a:off x="1825752" y="429768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Feb 2025</a:t>
            </a:r>
            <a:endParaRPr lang="en-US" sz="1150" dirty="0"/>
          </a:p>
        </p:txBody>
      </p:sp>
      <p:sp>
        <p:nvSpPr>
          <p:cNvPr id="13" name="Text 11"/>
          <p:cNvSpPr/>
          <p:nvPr/>
        </p:nvSpPr>
        <p:spPr>
          <a:xfrm>
            <a:off x="1825752" y="457200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Fund Management Regulations, 2025 notified</a:t>
            </a:r>
            <a:endParaRPr lang="en-US" sz="1050" dirty="0"/>
          </a:p>
        </p:txBody>
      </p:sp>
      <p:sp>
        <p:nvSpPr>
          <p:cNvPr id="14" name="Shape 12"/>
          <p:cNvSpPr/>
          <p:nvPr/>
        </p:nvSpPr>
        <p:spPr>
          <a:xfrm>
            <a:off x="4300728"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15" name="Text 13"/>
          <p:cNvSpPr/>
          <p:nvPr/>
        </p:nvSpPr>
        <p:spPr>
          <a:xfrm>
            <a:off x="3537204" y="251460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Apr 2025</a:t>
            </a:r>
            <a:endParaRPr lang="en-US" sz="1150" dirty="0"/>
          </a:p>
        </p:txBody>
      </p:sp>
      <p:sp>
        <p:nvSpPr>
          <p:cNvPr id="16" name="Text 14"/>
          <p:cNvSpPr/>
          <p:nvPr/>
        </p:nvSpPr>
        <p:spPr>
          <a:xfrm>
            <a:off x="3537204" y="283464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Capital Market Intermediaries Regulations, 2025 notified</a:t>
            </a:r>
            <a:endParaRPr lang="en-US" sz="1050" dirty="0"/>
          </a:p>
        </p:txBody>
      </p:sp>
      <p:sp>
        <p:nvSpPr>
          <p:cNvPr id="17" name="Shape 15"/>
          <p:cNvSpPr/>
          <p:nvPr/>
        </p:nvSpPr>
        <p:spPr>
          <a:xfrm>
            <a:off x="4383024" y="3611880"/>
            <a:ext cx="0" cy="320040"/>
          </a:xfrm>
          <a:prstGeom prst="line">
            <a:avLst/>
          </a:prstGeom>
          <a:noFill/>
          <a:ln w="12700">
            <a:solidFill>
              <a:srgbClr val="C7CFCD"/>
            </a:solidFill>
            <a:prstDash val="solid"/>
          </a:ln>
        </p:spPr>
        <p:txBody>
          <a:bodyPr/>
          <a:lstStyle/>
          <a:p>
            <a:endParaRPr lang="en-IN"/>
          </a:p>
        </p:txBody>
      </p:sp>
      <p:sp>
        <p:nvSpPr>
          <p:cNvPr id="18" name="Shape 16"/>
          <p:cNvSpPr/>
          <p:nvPr/>
        </p:nvSpPr>
        <p:spPr>
          <a:xfrm>
            <a:off x="6012180"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19" name="Shape 17"/>
          <p:cNvSpPr/>
          <p:nvPr/>
        </p:nvSpPr>
        <p:spPr>
          <a:xfrm>
            <a:off x="6094476" y="3931920"/>
            <a:ext cx="0" cy="320040"/>
          </a:xfrm>
          <a:prstGeom prst="line">
            <a:avLst/>
          </a:prstGeom>
          <a:noFill/>
          <a:ln w="12700">
            <a:solidFill>
              <a:srgbClr val="C7CFCD"/>
            </a:solidFill>
            <a:prstDash val="solid"/>
          </a:ln>
        </p:spPr>
        <p:txBody>
          <a:bodyPr/>
          <a:lstStyle/>
          <a:p>
            <a:endParaRPr lang="en-IN"/>
          </a:p>
        </p:txBody>
      </p:sp>
      <p:sp>
        <p:nvSpPr>
          <p:cNvPr id="20" name="Text 18"/>
          <p:cNvSpPr/>
          <p:nvPr/>
        </p:nvSpPr>
        <p:spPr>
          <a:xfrm>
            <a:off x="5248656" y="429768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Jul 2025</a:t>
            </a:r>
            <a:endParaRPr lang="en-US" sz="1150" dirty="0"/>
          </a:p>
        </p:txBody>
      </p:sp>
      <p:sp>
        <p:nvSpPr>
          <p:cNvPr id="21" name="Text 19"/>
          <p:cNvSpPr/>
          <p:nvPr/>
        </p:nvSpPr>
        <p:spPr>
          <a:xfrm>
            <a:off x="5248656" y="457200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TechFin &amp; Ancillary Services Regulations, 2025 notified</a:t>
            </a:r>
            <a:endParaRPr lang="en-US" sz="1050" dirty="0"/>
          </a:p>
        </p:txBody>
      </p:sp>
      <p:sp>
        <p:nvSpPr>
          <p:cNvPr id="22" name="Shape 20"/>
          <p:cNvSpPr/>
          <p:nvPr/>
        </p:nvSpPr>
        <p:spPr>
          <a:xfrm>
            <a:off x="7723632"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23" name="Text 21"/>
          <p:cNvSpPr/>
          <p:nvPr/>
        </p:nvSpPr>
        <p:spPr>
          <a:xfrm>
            <a:off x="6960108" y="251460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Dec 2025</a:t>
            </a:r>
            <a:endParaRPr lang="en-US" sz="1150" dirty="0"/>
          </a:p>
        </p:txBody>
      </p:sp>
      <p:sp>
        <p:nvSpPr>
          <p:cNvPr id="24" name="Text 22"/>
          <p:cNvSpPr/>
          <p:nvPr/>
        </p:nvSpPr>
        <p:spPr>
          <a:xfrm>
            <a:off x="6960108" y="283464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Global In-House Centres Regulations, 2025 notified</a:t>
            </a:r>
            <a:endParaRPr lang="en-US" sz="1050" dirty="0"/>
          </a:p>
        </p:txBody>
      </p:sp>
      <p:sp>
        <p:nvSpPr>
          <p:cNvPr id="25" name="Shape 23"/>
          <p:cNvSpPr/>
          <p:nvPr/>
        </p:nvSpPr>
        <p:spPr>
          <a:xfrm>
            <a:off x="7805928" y="3611880"/>
            <a:ext cx="0" cy="320040"/>
          </a:xfrm>
          <a:prstGeom prst="line">
            <a:avLst/>
          </a:prstGeom>
          <a:noFill/>
          <a:ln w="12700">
            <a:solidFill>
              <a:srgbClr val="C7CFCD"/>
            </a:solidFill>
            <a:prstDash val="solid"/>
          </a:ln>
        </p:spPr>
        <p:txBody>
          <a:bodyPr/>
          <a:lstStyle/>
          <a:p>
            <a:endParaRPr lang="en-IN"/>
          </a:p>
        </p:txBody>
      </p:sp>
      <p:sp>
        <p:nvSpPr>
          <p:cNvPr id="26" name="Shape 24"/>
          <p:cNvSpPr/>
          <p:nvPr/>
        </p:nvSpPr>
        <p:spPr>
          <a:xfrm>
            <a:off x="9435084"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27" name="Shape 25"/>
          <p:cNvSpPr/>
          <p:nvPr/>
        </p:nvSpPr>
        <p:spPr>
          <a:xfrm>
            <a:off x="9517380" y="3931920"/>
            <a:ext cx="0" cy="320040"/>
          </a:xfrm>
          <a:prstGeom prst="line">
            <a:avLst/>
          </a:prstGeom>
          <a:noFill/>
          <a:ln w="12700">
            <a:solidFill>
              <a:srgbClr val="C7CFCD"/>
            </a:solidFill>
            <a:prstDash val="solid"/>
          </a:ln>
        </p:spPr>
        <p:txBody>
          <a:bodyPr/>
          <a:lstStyle/>
          <a:p>
            <a:endParaRPr lang="en-IN"/>
          </a:p>
        </p:txBody>
      </p:sp>
      <p:sp>
        <p:nvSpPr>
          <p:cNvPr id="28" name="Text 26"/>
          <p:cNvSpPr/>
          <p:nvPr/>
        </p:nvSpPr>
        <p:spPr>
          <a:xfrm>
            <a:off x="8671560" y="429768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Mar 2026</a:t>
            </a:r>
            <a:endParaRPr lang="en-US" sz="1150" dirty="0"/>
          </a:p>
        </p:txBody>
      </p:sp>
      <p:sp>
        <p:nvSpPr>
          <p:cNvPr id="29" name="Text 27"/>
          <p:cNvSpPr/>
          <p:nvPr/>
        </p:nvSpPr>
        <p:spPr>
          <a:xfrm>
            <a:off x="8671560" y="457200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FinTech Sandbox Framework, 2026 issued</a:t>
            </a:r>
            <a:endParaRPr lang="en-US" sz="1050" dirty="0"/>
          </a:p>
        </p:txBody>
      </p:sp>
      <p:sp>
        <p:nvSpPr>
          <p:cNvPr id="30" name="Shape 28"/>
          <p:cNvSpPr/>
          <p:nvPr/>
        </p:nvSpPr>
        <p:spPr>
          <a:xfrm>
            <a:off x="11146536" y="3849624"/>
            <a:ext cx="164592" cy="164592"/>
          </a:xfrm>
          <a:prstGeom prst="ellipse">
            <a:avLst/>
          </a:prstGeom>
          <a:solidFill>
            <a:srgbClr val="0A4F4F"/>
          </a:solidFill>
          <a:ln w="19050">
            <a:solidFill>
              <a:srgbClr val="FFFFFF"/>
            </a:solidFill>
            <a:prstDash val="solid"/>
          </a:ln>
        </p:spPr>
        <p:txBody>
          <a:bodyPr/>
          <a:lstStyle/>
          <a:p>
            <a:endParaRPr lang="en-IN"/>
          </a:p>
        </p:txBody>
      </p:sp>
      <p:sp>
        <p:nvSpPr>
          <p:cNvPr id="31" name="Text 29"/>
          <p:cNvSpPr/>
          <p:nvPr/>
        </p:nvSpPr>
        <p:spPr>
          <a:xfrm>
            <a:off x="10268712" y="2514600"/>
            <a:ext cx="1691640" cy="274320"/>
          </a:xfrm>
          <a:prstGeom prst="rect">
            <a:avLst/>
          </a:prstGeom>
          <a:noFill/>
          <a:ln/>
        </p:spPr>
        <p:txBody>
          <a:bodyPr wrap="square" rtlCol="0" anchor="ctr"/>
          <a:lstStyle/>
          <a:p>
            <a:pPr marL="0" indent="0" algn="ctr">
              <a:buNone/>
            </a:pPr>
            <a:r>
              <a:rPr lang="en-US" sz="1150" b="1" dirty="0">
                <a:solidFill>
                  <a:srgbClr val="A87A32"/>
                </a:solidFill>
                <a:latin typeface="Calibri" pitchFamily="34" charset="0"/>
                <a:ea typeface="Calibri" pitchFamily="34" charset="-122"/>
                <a:cs typeface="Calibri" pitchFamily="34" charset="-120"/>
              </a:rPr>
              <a:t>Feb 2026</a:t>
            </a:r>
            <a:endParaRPr lang="en-US" sz="1150" dirty="0"/>
          </a:p>
        </p:txBody>
      </p:sp>
      <p:sp>
        <p:nvSpPr>
          <p:cNvPr id="32" name="Text 30"/>
          <p:cNvSpPr/>
          <p:nvPr/>
        </p:nvSpPr>
        <p:spPr>
          <a:xfrm>
            <a:off x="10268712" y="2834640"/>
            <a:ext cx="1691640" cy="914400"/>
          </a:xfrm>
          <a:prstGeom prst="rect">
            <a:avLst/>
          </a:prstGeom>
          <a:noFill/>
          <a:ln/>
        </p:spPr>
        <p:txBody>
          <a:bodyPr wrap="square" rtlCol="0" anchor="t"/>
          <a:lstStyle/>
          <a:p>
            <a:pPr marL="0" indent="0" algn="ctr">
              <a:lnSpc>
                <a:spcPts val="1300"/>
              </a:lnSpc>
              <a:buNone/>
            </a:pPr>
            <a:r>
              <a:rPr lang="en-US" sz="1050" dirty="0">
                <a:solidFill>
                  <a:srgbClr val="2B2F31"/>
                </a:solidFill>
                <a:latin typeface="Calibri" pitchFamily="34" charset="0"/>
                <a:ea typeface="Calibri" pitchFamily="34" charset="-122"/>
                <a:cs typeface="Calibri" pitchFamily="34" charset="-120"/>
              </a:rPr>
              <a:t>Union Budget: 20-yr tax holiday</a:t>
            </a:r>
            <a:endParaRPr lang="en-US" sz="1050" dirty="0"/>
          </a:p>
        </p:txBody>
      </p:sp>
      <p:sp>
        <p:nvSpPr>
          <p:cNvPr id="33" name="Shape 31"/>
          <p:cNvSpPr/>
          <p:nvPr/>
        </p:nvSpPr>
        <p:spPr>
          <a:xfrm>
            <a:off x="11228832" y="3611880"/>
            <a:ext cx="0" cy="320040"/>
          </a:xfrm>
          <a:prstGeom prst="line">
            <a:avLst/>
          </a:prstGeom>
          <a:noFill/>
          <a:ln w="12700">
            <a:solidFill>
              <a:srgbClr val="C7CFCD"/>
            </a:solidFill>
            <a:prstDash val="solid"/>
          </a:ln>
        </p:spPr>
        <p:txBody>
          <a:bodyPr/>
          <a:lstStyle/>
          <a:p>
            <a:endParaRPr lang="en-IN"/>
          </a:p>
        </p:txBody>
      </p:sp>
      <p:sp>
        <p:nvSpPr>
          <p:cNvPr id="34" name="Text 32"/>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35" name="Text 33"/>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36</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03  —  GIFT CITY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Way Forward &amp; Key References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CLOSING NOTE FOR THIS SECTION</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Trajectory</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GIFT City has moved from a nascent SEZ-based experiment (2015) to a globally cited IFSC with a doubled tax holiday and a rapidly expanding regulatory rulebook (2026).</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For further reference</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ifsca.gov.in (regulator website &amp; legal library) · giftgujarat.in (SEZ/city authority) · PIB press releases on Budget 2026 and IFSCA notifications.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Practitioner takeaway</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pace of amendment is high — always verify the current, consolidated text of a regulation/framework before advising a client, rather than relying on the position as of a prior year.</a:t>
            </a:r>
            <a:endParaRPr lang="en-US" sz="1250" dirty="0"/>
          </a:p>
        </p:txBody>
      </p:sp>
      <p:sp>
        <p:nvSpPr>
          <p:cNvPr id="14" name="Text 12"/>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5" name="Text 13"/>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37</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0A4F4F"/>
        </a:solidFill>
        <a:effectLst/>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073838"/>
          </a:solidFill>
          <a:ln/>
        </p:spPr>
        <p:txBody>
          <a:bodyPr/>
          <a:lstStyle/>
          <a:p>
            <a:endParaRPr lang="en-IN"/>
          </a:p>
        </p:txBody>
      </p:sp>
      <p:sp>
        <p:nvSpPr>
          <p:cNvPr id="3" name="Text 1"/>
          <p:cNvSpPr/>
          <p:nvPr/>
        </p:nvSpPr>
        <p:spPr>
          <a:xfrm>
            <a:off x="502920" y="2331720"/>
            <a:ext cx="3291840" cy="1828800"/>
          </a:xfrm>
          <a:prstGeom prst="rect">
            <a:avLst/>
          </a:prstGeom>
          <a:noFill/>
          <a:ln/>
        </p:spPr>
        <p:txBody>
          <a:bodyPr wrap="square" rtlCol="0" anchor="ctr"/>
          <a:lstStyle/>
          <a:p>
            <a:pPr marL="0" indent="0">
              <a:buNone/>
            </a:pPr>
            <a:r>
              <a:rPr lang="en-US" sz="9600" b="1" dirty="0">
                <a:solidFill>
                  <a:srgbClr val="A87A32"/>
                </a:solidFill>
                <a:latin typeface="Cambria" pitchFamily="34" charset="0"/>
                <a:ea typeface="Cambria" pitchFamily="34" charset="-122"/>
                <a:cs typeface="Cambria" pitchFamily="34" charset="-120"/>
              </a:rPr>
              <a:t>04</a:t>
            </a:r>
            <a:endParaRPr lang="en-US" sz="9600" dirty="0"/>
          </a:p>
        </p:txBody>
      </p:sp>
      <p:sp>
        <p:nvSpPr>
          <p:cNvPr id="4" name="Text 2"/>
          <p:cNvSpPr/>
          <p:nvPr/>
        </p:nvSpPr>
        <p:spPr>
          <a:xfrm>
            <a:off x="4572000" y="2651760"/>
            <a:ext cx="7040880" cy="1280160"/>
          </a:xfrm>
          <a:prstGeom prst="rect">
            <a:avLst/>
          </a:prstGeom>
          <a:noFill/>
          <a:ln/>
        </p:spPr>
        <p:txBody>
          <a:bodyPr wrap="square" rtlCol="0" anchor="ctr"/>
          <a:lstStyle/>
          <a:p>
            <a:pPr marL="0" indent="0">
              <a:lnSpc>
                <a:spcPts val="4200"/>
              </a:lnSpc>
              <a:buNone/>
            </a:pPr>
            <a:r>
              <a:rPr lang="en-US" sz="3800" b="1" dirty="0">
                <a:solidFill>
                  <a:srgbClr val="FFFFFF"/>
                </a:solidFill>
                <a:latin typeface="Cambria" pitchFamily="34" charset="0"/>
                <a:ea typeface="Cambria" pitchFamily="34" charset="-122"/>
                <a:cs typeface="Cambria" pitchFamily="34" charset="-120"/>
              </a:rPr>
              <a:t>Financial Institution Setup in IFSC</a:t>
            </a:r>
            <a:endParaRPr lang="en-US" sz="3800" dirty="0"/>
          </a:p>
        </p:txBody>
      </p:sp>
      <p:sp>
        <p:nvSpPr>
          <p:cNvPr id="5" name="Text 3"/>
          <p:cNvSpPr/>
          <p:nvPr/>
        </p:nvSpPr>
        <p:spPr>
          <a:xfrm>
            <a:off x="4572000" y="3794760"/>
            <a:ext cx="6949440" cy="548640"/>
          </a:xfrm>
          <a:prstGeom prst="rect">
            <a:avLst/>
          </a:prstGeom>
          <a:noFill/>
          <a:ln/>
        </p:spPr>
        <p:txBody>
          <a:bodyPr wrap="square" rtlCol="0" anchor="ctr"/>
          <a:lstStyle/>
          <a:p>
            <a:pPr marL="0" indent="0">
              <a:buNone/>
            </a:pPr>
            <a:r>
              <a:rPr lang="en-US" sz="1700" i="1" dirty="0">
                <a:solidFill>
                  <a:srgbClr val="BFE3D9"/>
                </a:solidFill>
                <a:latin typeface="Calibri" pitchFamily="34" charset="0"/>
                <a:ea typeface="Calibri" pitchFamily="34" charset="-122"/>
                <a:cs typeface="Calibri" pitchFamily="34" charset="-120"/>
              </a:rPr>
              <a:t>IFSCA Regulations &amp; Compliance Framework</a:t>
            </a:r>
            <a:endParaRPr lang="en-US" sz="1700" dirty="0"/>
          </a:p>
        </p:txBody>
      </p:sp>
      <p:sp>
        <p:nvSpPr>
          <p:cNvPr id="6" name="Shape 4"/>
          <p:cNvSpPr/>
          <p:nvPr/>
        </p:nvSpPr>
        <p:spPr>
          <a:xfrm>
            <a:off x="4572000" y="4480560"/>
            <a:ext cx="2377440" cy="0"/>
          </a:xfrm>
          <a:prstGeom prst="line">
            <a:avLst/>
          </a:prstGeom>
          <a:noFill/>
          <a:ln w="25400">
            <a:solidFill>
              <a:srgbClr val="A87A32"/>
            </a:solidFill>
            <a:prstDash val="solid"/>
          </a:ln>
        </p:spPr>
        <p:txBody>
          <a:bodyPr/>
          <a:lstStyle/>
          <a:p>
            <a:endParaRPr lang="en-IN"/>
          </a:p>
        </p:txBody>
      </p:sp>
      <p:sp>
        <p:nvSpPr>
          <p:cNvPr id="7" name="Text 5"/>
          <p:cNvSpPr/>
          <p:nvPr/>
        </p:nvSpPr>
        <p:spPr>
          <a:xfrm>
            <a:off x="4572000" y="4709160"/>
            <a:ext cx="5486400" cy="365760"/>
          </a:xfrm>
          <a:prstGeom prst="rect">
            <a:avLst/>
          </a:prstGeom>
          <a:noFill/>
          <a:ln/>
        </p:spPr>
        <p:txBody>
          <a:bodyPr wrap="square" rtlCol="0" anchor="ctr"/>
          <a:lstStyle/>
          <a:p>
            <a:pPr marL="0" indent="0">
              <a:buNone/>
            </a:pPr>
            <a:r>
              <a:rPr lang="en-US" sz="1100" dirty="0">
                <a:solidFill>
                  <a:srgbClr val="8FC9BB"/>
                </a:solidFill>
                <a:latin typeface="Calibri" pitchFamily="34" charset="0"/>
                <a:ea typeface="Calibri" pitchFamily="34" charset="-122"/>
                <a:cs typeface="Calibri" pitchFamily="34" charset="-120"/>
              </a:rPr>
              <a:t>Slides 39–50  of 50</a:t>
            </a:r>
            <a:endParaRPr lang="en-US" sz="11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Statutory Basis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IFSCA ACT, 2019 — SECTIONS 3, 12 &amp; 13</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Section 3 — Definitions</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Defines “financial product”, “financial service” and “financial institution” — the foundational vocabulary for everything a unit in the IFSC may be licensed to do.</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Section 12 — Powers &amp; Functions</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Casts on the Authority the duty to develop and regulate financial products, services and institutions in the IFSC, including regulating activities earlier permitted by other regulators.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Section 13 — Appropriate Regulators</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Enables the IFSCA to exercise, within the IFSC, the powers otherwise exercisable by RBI, SEBI, IRDAI and PFRDA under their respective Acts (listed in the First Schedule).</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No amendment identified</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As on 21 Aug 2026, the First Schedule (appropriate regulators — RBI/SEBI/IRDAI/PFRDA and the Acts each administers) has not been amended since the 2019 Act.</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IFSCA Act, 2019, Sections 3, 12, 13 and the First Schedule</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39</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The 2026 Overhaul — What Structurally Changed</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SHIFT IN REGULATORY PHILOSOPHY</a:t>
            </a:r>
            <a:endParaRPr lang="en-US" sz="1100" dirty="0"/>
          </a:p>
        </p:txBody>
      </p:sp>
      <p:sp>
        <p:nvSpPr>
          <p:cNvPr id="5" name="Shape 3"/>
          <p:cNvSpPr/>
          <p:nvPr/>
        </p:nvSpPr>
        <p:spPr>
          <a:xfrm>
            <a:off x="502920" y="1682496"/>
            <a:ext cx="82296" cy="671170"/>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Prescriptive → Principle-based</a:t>
            </a:r>
            <a:endParaRPr lang="en-US" sz="1450" dirty="0"/>
          </a:p>
        </p:txBody>
      </p:sp>
      <p:sp>
        <p:nvSpPr>
          <p:cNvPr id="7" name="Text 5"/>
          <p:cNvSpPr/>
          <p:nvPr/>
        </p:nvSpPr>
        <p:spPr>
          <a:xfrm>
            <a:off x="777240" y="192024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Moves away from a rigid, line-item framework to a more flexible, market-driven regime.</a:t>
            </a:r>
            <a:endParaRPr lang="en-US" sz="1250" dirty="0"/>
          </a:p>
        </p:txBody>
      </p:sp>
      <p:sp>
        <p:nvSpPr>
          <p:cNvPr id="8" name="Shape 6"/>
          <p:cNvSpPr/>
          <p:nvPr/>
        </p:nvSpPr>
        <p:spPr>
          <a:xfrm>
            <a:off x="502920" y="2554834"/>
            <a:ext cx="82296" cy="671170"/>
          </a:xfrm>
          <a:prstGeom prst="rect">
            <a:avLst/>
          </a:prstGeom>
          <a:solidFill>
            <a:srgbClr val="0A4F4F"/>
          </a:solidFill>
          <a:ln/>
        </p:spPr>
        <p:txBody>
          <a:bodyPr/>
          <a:lstStyle/>
          <a:p>
            <a:endParaRPr lang="en-IN"/>
          </a:p>
        </p:txBody>
      </p:sp>
      <p:sp>
        <p:nvSpPr>
          <p:cNvPr id="9" name="Text 7"/>
          <p:cNvSpPr/>
          <p:nvPr/>
        </p:nvSpPr>
        <p:spPr>
          <a:xfrm>
            <a:off x="777240" y="2499970"/>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Consolidation</a:t>
            </a:r>
            <a:endParaRPr lang="en-US" sz="1450" dirty="0"/>
          </a:p>
        </p:txBody>
      </p:sp>
      <p:sp>
        <p:nvSpPr>
          <p:cNvPr id="10" name="Text 8"/>
          <p:cNvSpPr/>
          <p:nvPr/>
        </p:nvSpPr>
        <p:spPr>
          <a:xfrm>
            <a:off x="777240" y="2792578"/>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Provisions earlier spread across the 2018 Regulations, the 2019 ECB Master Direction and RBI FAQs are now unified into a single amended regulation.</a:t>
            </a:r>
            <a:endParaRPr lang="en-US" sz="1250" dirty="0"/>
          </a:p>
        </p:txBody>
      </p:sp>
      <p:sp>
        <p:nvSpPr>
          <p:cNvPr id="11" name="Shape 9"/>
          <p:cNvSpPr/>
          <p:nvPr/>
        </p:nvSpPr>
        <p:spPr>
          <a:xfrm>
            <a:off x="502920" y="3427171"/>
            <a:ext cx="82296" cy="671170"/>
          </a:xfrm>
          <a:prstGeom prst="rect">
            <a:avLst/>
          </a:prstGeom>
          <a:solidFill>
            <a:srgbClr val="0A4F4F"/>
          </a:solidFill>
          <a:ln/>
        </p:spPr>
        <p:txBody>
          <a:bodyPr/>
          <a:lstStyle/>
          <a:p>
            <a:endParaRPr lang="en-IN"/>
          </a:p>
        </p:txBody>
      </p:sp>
      <p:sp>
        <p:nvSpPr>
          <p:cNvPr id="12" name="Text 10"/>
          <p:cNvSpPr/>
          <p:nvPr/>
        </p:nvSpPr>
        <p:spPr>
          <a:xfrm>
            <a:off x="777240" y="3372307"/>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Prospective application</a:t>
            </a:r>
            <a:endParaRPr lang="en-US" sz="1450" dirty="0"/>
          </a:p>
        </p:txBody>
      </p:sp>
      <p:sp>
        <p:nvSpPr>
          <p:cNvPr id="13" name="Text 11"/>
          <p:cNvSpPr/>
          <p:nvPr/>
        </p:nvSpPr>
        <p:spPr>
          <a:xfrm>
            <a:off x="777240" y="3664915"/>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Applies going forward to all ECBs; effective from the date of Gazette publication.</a:t>
            </a:r>
            <a:endParaRPr lang="en-US" sz="1250" dirty="0"/>
          </a:p>
        </p:txBody>
      </p:sp>
      <p:sp>
        <p:nvSpPr>
          <p:cNvPr id="14" name="Shape 12"/>
          <p:cNvSpPr/>
          <p:nvPr/>
        </p:nvSpPr>
        <p:spPr>
          <a:xfrm>
            <a:off x="502920" y="4299509"/>
            <a:ext cx="82296" cy="671170"/>
          </a:xfrm>
          <a:prstGeom prst="rect">
            <a:avLst/>
          </a:prstGeom>
          <a:solidFill>
            <a:srgbClr val="0A4F4F"/>
          </a:solidFill>
          <a:ln/>
        </p:spPr>
        <p:txBody>
          <a:bodyPr/>
          <a:lstStyle/>
          <a:p>
            <a:endParaRPr lang="en-IN"/>
          </a:p>
        </p:txBody>
      </p:sp>
      <p:sp>
        <p:nvSpPr>
          <p:cNvPr id="15" name="Text 13"/>
          <p:cNvSpPr/>
          <p:nvPr/>
        </p:nvSpPr>
        <p:spPr>
          <a:xfrm>
            <a:off x="777240" y="4244645"/>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Transition for existing loans</a:t>
            </a:r>
            <a:endParaRPr lang="en-US" sz="1450" dirty="0"/>
          </a:p>
        </p:txBody>
      </p:sp>
      <p:sp>
        <p:nvSpPr>
          <p:cNvPr id="16" name="Text 14"/>
          <p:cNvSpPr/>
          <p:nvPr/>
        </p:nvSpPr>
        <p:spPr>
          <a:xfrm>
            <a:off x="777240" y="4537253"/>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ECBs with a Loan Registration Number (LRN) obtained before 16 Feb 2026 continue under the earlier rules — except that reporting must follow the amended Regulations regardless of registration date.</a:t>
            </a:r>
            <a:endParaRPr lang="en-US" sz="1250" dirty="0"/>
          </a:p>
        </p:txBody>
      </p:sp>
      <p:sp>
        <p:nvSpPr>
          <p:cNvPr id="17" name="Shape 15"/>
          <p:cNvSpPr/>
          <p:nvPr/>
        </p:nvSpPr>
        <p:spPr>
          <a:xfrm>
            <a:off x="502920" y="5171846"/>
            <a:ext cx="82296" cy="671170"/>
          </a:xfrm>
          <a:prstGeom prst="rect">
            <a:avLst/>
          </a:prstGeom>
          <a:solidFill>
            <a:srgbClr val="0A4F4F"/>
          </a:solidFill>
          <a:ln/>
        </p:spPr>
        <p:txBody>
          <a:bodyPr/>
          <a:lstStyle/>
          <a:p>
            <a:endParaRPr lang="en-IN"/>
          </a:p>
        </p:txBody>
      </p:sp>
      <p:sp>
        <p:nvSpPr>
          <p:cNvPr id="18" name="Text 16"/>
          <p:cNvSpPr/>
          <p:nvPr/>
        </p:nvSpPr>
        <p:spPr>
          <a:xfrm>
            <a:off x="777240" y="511698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Preceded by consultation</a:t>
            </a:r>
            <a:endParaRPr lang="en-US" sz="1450" dirty="0"/>
          </a:p>
        </p:txBody>
      </p:sp>
      <p:sp>
        <p:nvSpPr>
          <p:cNvPr id="19" name="Text 17"/>
          <p:cNvSpPr/>
          <p:nvPr/>
        </p:nvSpPr>
        <p:spPr>
          <a:xfrm>
            <a:off x="777240" y="540959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Draft amendments were released for public comment on 3 Oct 2025; the final Regulations issued 9 Feb 2026 after considering stakeholder feedback.</a:t>
            </a:r>
            <a:endParaRPr lang="en-US" sz="1250" dirty="0"/>
          </a:p>
        </p:txBody>
      </p:sp>
      <p:sp>
        <p:nvSpPr>
          <p:cNvPr id="20" name="Text 18"/>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 — RBI Draft dated 3 Oct 2025; Final Notification 9 Feb 2026</a:t>
            </a:r>
            <a:endParaRPr lang="en-US" sz="900" dirty="0"/>
          </a:p>
        </p:txBody>
      </p:sp>
      <p:sp>
        <p:nvSpPr>
          <p:cNvPr id="21" name="Text 19"/>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22" name="Text 20"/>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Categories of Financial Institutions Permitted</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THE FULL IFSC LICENSING LANDSCAPE</a:t>
            </a:r>
            <a:endParaRPr lang="en-US" sz="1100" dirty="0"/>
          </a:p>
        </p:txBody>
      </p:sp>
      <p:sp>
        <p:nvSpPr>
          <p:cNvPr id="5" name="Shape 3"/>
          <p:cNvSpPr/>
          <p:nvPr/>
        </p:nvSpPr>
        <p:spPr>
          <a:xfrm>
            <a:off x="502920" y="1682496"/>
            <a:ext cx="82296" cy="671170"/>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Banking Units</a:t>
            </a:r>
            <a:endParaRPr lang="en-US" sz="1450" dirty="0"/>
          </a:p>
        </p:txBody>
      </p:sp>
      <p:sp>
        <p:nvSpPr>
          <p:cNvPr id="7" name="Text 5"/>
          <p:cNvSpPr/>
          <p:nvPr/>
        </p:nvSpPr>
        <p:spPr>
          <a:xfrm>
            <a:off x="777240" y="192024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IFSCA (Banking) Regulations, 2020, as amended (Banking (Amendment) Regulations, 2024, notified 15 Jul 2024).</a:t>
            </a:r>
            <a:endParaRPr lang="en-US" sz="1250" dirty="0"/>
          </a:p>
        </p:txBody>
      </p:sp>
      <p:sp>
        <p:nvSpPr>
          <p:cNvPr id="8" name="Shape 6"/>
          <p:cNvSpPr/>
          <p:nvPr/>
        </p:nvSpPr>
        <p:spPr>
          <a:xfrm>
            <a:off x="502920" y="2554834"/>
            <a:ext cx="82296" cy="671170"/>
          </a:xfrm>
          <a:prstGeom prst="rect">
            <a:avLst/>
          </a:prstGeom>
          <a:solidFill>
            <a:srgbClr val="0A4F4F"/>
          </a:solidFill>
          <a:ln/>
        </p:spPr>
        <p:txBody>
          <a:bodyPr/>
          <a:lstStyle/>
          <a:p>
            <a:endParaRPr lang="en-IN"/>
          </a:p>
        </p:txBody>
      </p:sp>
      <p:sp>
        <p:nvSpPr>
          <p:cNvPr id="9" name="Text 7"/>
          <p:cNvSpPr/>
          <p:nvPr/>
        </p:nvSpPr>
        <p:spPr>
          <a:xfrm>
            <a:off x="777240" y="2499970"/>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Capital Market Intermediaries</a:t>
            </a:r>
            <a:endParaRPr lang="en-US" sz="1450" dirty="0"/>
          </a:p>
        </p:txBody>
      </p:sp>
      <p:sp>
        <p:nvSpPr>
          <p:cNvPr id="10" name="Text 8"/>
          <p:cNvSpPr/>
          <p:nvPr/>
        </p:nvSpPr>
        <p:spPr>
          <a:xfrm>
            <a:off x="777240" y="2792578"/>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Brokers, clearing members, investment bankers, credit rating agencies, research entities and more — under the CMI Regulations, 2025.</a:t>
            </a:r>
            <a:endParaRPr lang="en-US" sz="1250" dirty="0"/>
          </a:p>
        </p:txBody>
      </p:sp>
      <p:sp>
        <p:nvSpPr>
          <p:cNvPr id="11" name="Shape 9"/>
          <p:cNvSpPr/>
          <p:nvPr/>
        </p:nvSpPr>
        <p:spPr>
          <a:xfrm>
            <a:off x="502920" y="3427171"/>
            <a:ext cx="82296" cy="671170"/>
          </a:xfrm>
          <a:prstGeom prst="rect">
            <a:avLst/>
          </a:prstGeom>
          <a:solidFill>
            <a:srgbClr val="0A4F4F"/>
          </a:solidFill>
          <a:ln/>
        </p:spPr>
        <p:txBody>
          <a:bodyPr/>
          <a:lstStyle/>
          <a:p>
            <a:endParaRPr lang="en-IN"/>
          </a:p>
        </p:txBody>
      </p:sp>
      <p:sp>
        <p:nvSpPr>
          <p:cNvPr id="12" name="Text 10"/>
          <p:cNvSpPr/>
          <p:nvPr/>
        </p:nvSpPr>
        <p:spPr>
          <a:xfrm>
            <a:off x="777240" y="3372307"/>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Fund Management Entities</a:t>
            </a:r>
            <a:endParaRPr lang="en-US" sz="1450" dirty="0"/>
          </a:p>
        </p:txBody>
      </p:sp>
      <p:sp>
        <p:nvSpPr>
          <p:cNvPr id="13" name="Text 11"/>
          <p:cNvSpPr/>
          <p:nvPr/>
        </p:nvSpPr>
        <p:spPr>
          <a:xfrm>
            <a:off x="777240" y="3664915"/>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Under the Fund Management Regulations, 2025 (and its 2025 amendments).</a:t>
            </a:r>
            <a:endParaRPr lang="en-US" sz="1250" dirty="0"/>
          </a:p>
        </p:txBody>
      </p:sp>
      <p:sp>
        <p:nvSpPr>
          <p:cNvPr id="14" name="Shape 12"/>
          <p:cNvSpPr/>
          <p:nvPr/>
        </p:nvSpPr>
        <p:spPr>
          <a:xfrm>
            <a:off x="502920" y="4299509"/>
            <a:ext cx="82296" cy="671170"/>
          </a:xfrm>
          <a:prstGeom prst="rect">
            <a:avLst/>
          </a:prstGeom>
          <a:solidFill>
            <a:srgbClr val="0A4F4F"/>
          </a:solidFill>
          <a:ln/>
        </p:spPr>
        <p:txBody>
          <a:bodyPr/>
          <a:lstStyle/>
          <a:p>
            <a:endParaRPr lang="en-IN"/>
          </a:p>
        </p:txBody>
      </p:sp>
      <p:sp>
        <p:nvSpPr>
          <p:cNvPr id="15" name="Text 13"/>
          <p:cNvSpPr/>
          <p:nvPr/>
        </p:nvSpPr>
        <p:spPr>
          <a:xfrm>
            <a:off x="777240" y="4244645"/>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TechFin &amp; Ancillary Service Providers, BATF Providers</a:t>
            </a:r>
            <a:endParaRPr lang="en-US" sz="1450" dirty="0"/>
          </a:p>
        </p:txBody>
      </p:sp>
      <p:sp>
        <p:nvSpPr>
          <p:cNvPr id="16" name="Text 14"/>
          <p:cNvSpPr/>
          <p:nvPr/>
        </p:nvSpPr>
        <p:spPr>
          <a:xfrm>
            <a:off x="777240" y="4537253"/>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Under the TAS Regulations, 2025 and BATF Regulations, 2024 respectively.</a:t>
            </a:r>
            <a:endParaRPr lang="en-US" sz="1250" dirty="0"/>
          </a:p>
        </p:txBody>
      </p:sp>
      <p:sp>
        <p:nvSpPr>
          <p:cNvPr id="17" name="Shape 15"/>
          <p:cNvSpPr/>
          <p:nvPr/>
        </p:nvSpPr>
        <p:spPr>
          <a:xfrm>
            <a:off x="502920" y="5171846"/>
            <a:ext cx="82296" cy="671170"/>
          </a:xfrm>
          <a:prstGeom prst="rect">
            <a:avLst/>
          </a:prstGeom>
          <a:solidFill>
            <a:srgbClr val="0A4F4F"/>
          </a:solidFill>
          <a:ln/>
        </p:spPr>
        <p:txBody>
          <a:bodyPr/>
          <a:lstStyle/>
          <a:p>
            <a:endParaRPr lang="en-IN"/>
          </a:p>
        </p:txBody>
      </p:sp>
      <p:sp>
        <p:nvSpPr>
          <p:cNvPr id="18" name="Text 16"/>
          <p:cNvSpPr/>
          <p:nvPr/>
        </p:nvSpPr>
        <p:spPr>
          <a:xfrm>
            <a:off x="777240" y="511698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Finance Companies/Units &amp; Global In-House Centres</a:t>
            </a:r>
            <a:endParaRPr lang="en-US" sz="1450" dirty="0"/>
          </a:p>
        </p:txBody>
      </p:sp>
      <p:sp>
        <p:nvSpPr>
          <p:cNvPr id="19" name="Text 17"/>
          <p:cNvSpPr/>
          <p:nvPr/>
        </p:nvSpPr>
        <p:spPr>
          <a:xfrm>
            <a:off x="777240" y="540959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Covering leasing, treasury-centre and GIC activities under their respective frameworks.</a:t>
            </a:r>
            <a:endParaRPr lang="en-US" sz="1250" dirty="0"/>
          </a:p>
        </p:txBody>
      </p:sp>
      <p:sp>
        <p:nvSpPr>
          <p:cNvPr id="20" name="Text 18"/>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IFSCA sectoral regulations — see individual slides for dates and references</a:t>
            </a:r>
            <a:endParaRPr lang="en-US" sz="900" dirty="0"/>
          </a:p>
        </p:txBody>
      </p:sp>
      <p:sp>
        <p:nvSpPr>
          <p:cNvPr id="21" name="Text 19"/>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22" name="Text 20"/>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40</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Capital Market Intermediaries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IFSCA (CAPITAL MARKET INTERMEDIARIES) REGULATIONS, 2025</a:t>
            </a:r>
            <a:endParaRPr lang="en-US" sz="1100" dirty="0"/>
          </a:p>
        </p:txBody>
      </p:sp>
      <p:sp>
        <p:nvSpPr>
          <p:cNvPr id="5" name="Shape 3"/>
          <p:cNvSpPr/>
          <p:nvPr/>
        </p:nvSpPr>
        <p:spPr>
          <a:xfrm>
            <a:off x="502920" y="1682496"/>
            <a:ext cx="82296" cy="671170"/>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Repeals &amp; replaces</a:t>
            </a:r>
            <a:endParaRPr lang="en-US" sz="1450" dirty="0"/>
          </a:p>
        </p:txBody>
      </p:sp>
      <p:sp>
        <p:nvSpPr>
          <p:cNvPr id="7" name="Text 5"/>
          <p:cNvSpPr/>
          <p:nvPr/>
        </p:nvSpPr>
        <p:spPr>
          <a:xfrm>
            <a:off x="777240" y="192024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Supersedes the CMI Regulations, 2021, in force from the date of Gazette publication.</a:t>
            </a:r>
            <a:endParaRPr lang="en-US" sz="1250" dirty="0"/>
          </a:p>
        </p:txBody>
      </p:sp>
      <p:sp>
        <p:nvSpPr>
          <p:cNvPr id="8" name="Shape 6"/>
          <p:cNvSpPr/>
          <p:nvPr/>
        </p:nvSpPr>
        <p:spPr>
          <a:xfrm>
            <a:off x="502920" y="2554834"/>
            <a:ext cx="82296" cy="671170"/>
          </a:xfrm>
          <a:prstGeom prst="rect">
            <a:avLst/>
          </a:prstGeom>
          <a:solidFill>
            <a:srgbClr val="0A4F4F"/>
          </a:solidFill>
          <a:ln/>
        </p:spPr>
        <p:txBody>
          <a:bodyPr/>
          <a:lstStyle/>
          <a:p>
            <a:endParaRPr lang="en-IN"/>
          </a:p>
        </p:txBody>
      </p:sp>
      <p:sp>
        <p:nvSpPr>
          <p:cNvPr id="9" name="Text 7"/>
          <p:cNvSpPr/>
          <p:nvPr/>
        </p:nvSpPr>
        <p:spPr>
          <a:xfrm>
            <a:off x="777240" y="2499970"/>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Key reforms</a:t>
            </a:r>
            <a:endParaRPr lang="en-US" sz="1450" dirty="0"/>
          </a:p>
        </p:txBody>
      </p:sp>
      <p:sp>
        <p:nvSpPr>
          <p:cNvPr id="10" name="Text 8"/>
          <p:cNvSpPr/>
          <p:nvPr/>
        </p:nvSpPr>
        <p:spPr>
          <a:xfrm>
            <a:off x="777240" y="2792578"/>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Revised norms for appointment of Principal Officer and Compliance Officer; revised net-worth requirements for broker-dealers, clearing members and investment bankers; unified registration concept explored.</a:t>
            </a:r>
            <a:endParaRPr lang="en-US" sz="1250" dirty="0"/>
          </a:p>
        </p:txBody>
      </p:sp>
      <p:sp>
        <p:nvSpPr>
          <p:cNvPr id="11" name="Shape 9"/>
          <p:cNvSpPr/>
          <p:nvPr/>
        </p:nvSpPr>
        <p:spPr>
          <a:xfrm>
            <a:off x="502920" y="3427171"/>
            <a:ext cx="82296" cy="671170"/>
          </a:xfrm>
          <a:prstGeom prst="rect">
            <a:avLst/>
          </a:prstGeom>
          <a:solidFill>
            <a:srgbClr val="0A4F4F"/>
          </a:solidFill>
          <a:ln/>
        </p:spPr>
        <p:txBody>
          <a:bodyPr/>
          <a:lstStyle/>
          <a:p>
            <a:endParaRPr lang="en-IN"/>
          </a:p>
        </p:txBody>
      </p:sp>
      <p:sp>
        <p:nvSpPr>
          <p:cNvPr id="12" name="Text 10"/>
          <p:cNvSpPr/>
          <p:nvPr/>
        </p:nvSpPr>
        <p:spPr>
          <a:xfrm>
            <a:off x="777240" y="3372307"/>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Credit rating agencies</a:t>
            </a:r>
            <a:endParaRPr lang="en-US" sz="1450" dirty="0"/>
          </a:p>
        </p:txBody>
      </p:sp>
      <p:sp>
        <p:nvSpPr>
          <p:cNvPr id="13" name="Text 11"/>
          <p:cNvSpPr/>
          <p:nvPr/>
        </p:nvSpPr>
        <p:spPr>
          <a:xfrm>
            <a:off x="777240" y="3664915"/>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Now permitted to issue sovereign ratings, effective 1 Apr 2025 — reinforcing the IFSC’s role in global credit markets.</a:t>
            </a:r>
            <a:endParaRPr lang="en-US" sz="1250" dirty="0"/>
          </a:p>
        </p:txBody>
      </p:sp>
      <p:sp>
        <p:nvSpPr>
          <p:cNvPr id="14" name="Shape 12"/>
          <p:cNvSpPr/>
          <p:nvPr/>
        </p:nvSpPr>
        <p:spPr>
          <a:xfrm>
            <a:off x="502920" y="4299509"/>
            <a:ext cx="82296" cy="671170"/>
          </a:xfrm>
          <a:prstGeom prst="rect">
            <a:avLst/>
          </a:prstGeom>
          <a:solidFill>
            <a:srgbClr val="0A4F4F"/>
          </a:solidFill>
          <a:ln/>
        </p:spPr>
        <p:txBody>
          <a:bodyPr/>
          <a:lstStyle/>
          <a:p>
            <a:endParaRPr lang="en-IN"/>
          </a:p>
        </p:txBody>
      </p:sp>
      <p:sp>
        <p:nvSpPr>
          <p:cNvPr id="15" name="Text 13"/>
          <p:cNvSpPr/>
          <p:nvPr/>
        </p:nvSpPr>
        <p:spPr>
          <a:xfrm>
            <a:off x="777240" y="4244645"/>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Compliance deadline extended</a:t>
            </a:r>
            <a:endParaRPr lang="en-US" sz="1450" dirty="0"/>
          </a:p>
        </p:txBody>
      </p:sp>
      <p:sp>
        <p:nvSpPr>
          <p:cNvPr id="16" name="Text 14"/>
          <p:cNvSpPr/>
          <p:nvPr/>
        </p:nvSpPr>
        <p:spPr>
          <a:xfrm>
            <a:off x="777240" y="4537253"/>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PO/CO compliance deadline moved from 1 Oct 2025 to 31 Dec 2025, in response to market feedback.</a:t>
            </a:r>
            <a:endParaRPr lang="en-US" sz="1250" dirty="0"/>
          </a:p>
        </p:txBody>
      </p:sp>
      <p:sp>
        <p:nvSpPr>
          <p:cNvPr id="17" name="Shape 15"/>
          <p:cNvSpPr/>
          <p:nvPr/>
        </p:nvSpPr>
        <p:spPr>
          <a:xfrm>
            <a:off x="502920" y="5171846"/>
            <a:ext cx="82296" cy="671170"/>
          </a:xfrm>
          <a:prstGeom prst="rect">
            <a:avLst/>
          </a:prstGeom>
          <a:solidFill>
            <a:srgbClr val="0A4F4F"/>
          </a:solidFill>
          <a:ln/>
        </p:spPr>
        <p:txBody>
          <a:bodyPr/>
          <a:lstStyle/>
          <a:p>
            <a:endParaRPr lang="en-IN"/>
          </a:p>
        </p:txBody>
      </p:sp>
      <p:sp>
        <p:nvSpPr>
          <p:cNvPr id="18" name="Text 16"/>
          <p:cNvSpPr/>
          <p:nvPr/>
        </p:nvSpPr>
        <p:spPr>
          <a:xfrm>
            <a:off x="777240" y="511698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Further amendments in the pipeline</a:t>
            </a:r>
            <a:endParaRPr lang="en-US" sz="1450" dirty="0"/>
          </a:p>
        </p:txBody>
      </p:sp>
      <p:sp>
        <p:nvSpPr>
          <p:cNvPr id="19" name="Text 17"/>
          <p:cNvSpPr/>
          <p:nvPr/>
        </p:nvSpPr>
        <p:spPr>
          <a:xfrm>
            <a:off x="777240" y="5409590"/>
            <a:ext cx="10881360" cy="543154"/>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Consultation paper issued 3 Nov 2025; amendments reportedly notified up to 12 Jan 2026 with a related circular dated 13 Feb 2026 — verify the final notified text before relying on it.</a:t>
            </a:r>
            <a:endParaRPr lang="en-US" sz="1250" dirty="0"/>
          </a:p>
        </p:txBody>
      </p:sp>
      <p:sp>
        <p:nvSpPr>
          <p:cNvPr id="20" name="Text 18"/>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Notification No. IFSCA/GN/2025/003 dated 11 Apr 2025 (Gazette 16 Apr 2025); Circular No. IFSCA-PLNP/80/2024-Capital Markets dated 4 Sep 2025</a:t>
            </a:r>
            <a:endParaRPr lang="en-US" sz="900" dirty="0"/>
          </a:p>
        </p:txBody>
      </p:sp>
      <p:sp>
        <p:nvSpPr>
          <p:cNvPr id="21" name="Text 19"/>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22" name="Text 20"/>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41</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Fund Management Entities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IFSCA (FUND MANAGEMENT) REGULATIONS, 2025</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Base regulations</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Replaced the 2022 Fund Management Regulations; corpus for Venture Capital/Restricted (non-retail) schemes reduced from USD 5 mn to USD 3 mn; PPM validity extended from 6 to 12 months.</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Third-Party Fund Management — Part D added</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Amendment Regulations introduce Part D, allowing a registered FME to manage schemes on behalf of a third-party fund manager, subject to specific IFSCA authorisation, net-worth top-up (USD 500,000) and indemnity safeguards.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Further amendments approved</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IFSCA’s 26th Authority meeting (22 Dec 2025) approved additional reforms — including a certification-based eligibility route with reduced experience requirements; formal notification to be tracked.</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Gazette notification 19 Feb 2025; Amendment Regulations — Notification No. IFSCA/GN/2025/007 dated 30 Jul 2025</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42</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TechFin &amp; Ancillary Services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IFSCA (TECHFIN AND ANCILLARY SERVICES) REGULATIONS, 2025</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Consolidation</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Replaces both the erstwhile Ancillary Services Framework (circular dated 10 Jun 2021) and the FinTech Entity Framework (circular dated 27 Apr 2022) with a single registration regime.</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Certificate of Registration</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Entities holding in-principle approvals under the old frameworks must obtain a CoR within 12 months of the TAS Regulations’ notification, or the approval lapses.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Transition support</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Transition Circular issued 31 Jul 2025 detailing the application process and fee treatment for pending applications.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FAQs issued</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 detailed FAQ document was released 10 Dec 2025, clarifying migration, PO/CO requirements and reporting obligations.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Notification No. IFSCA/GN/2025/005 dated 8 Jul 2025 (Gazette); Transition Circular No. IFSCA-GIC/1/2024-CM dated 31 Jul 2025</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43</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BATF Services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BOOK-KEEPING, ACCOUNTING, TAXATION &amp; FINANCIAL CRIME COMPLIANCE</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New “financial service” recognition</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Central Government notification dated 18 Jan 2024 first recognised BATF activities as “financial services” under Section 3 of the IFSCA Act — a prerequisite for IFSCA to regulate them.</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BATF Regulations, 2024</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Notified in the Official Gazette on 6 Jun 2024, establishing the first dedicated framework for these services from the IFSC, aimed at positioning GIFT-IFSC as an offshore accounting/compliance hub.</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Migration path</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Existing Ancillary Service Providers undertaking book-keeping/accounting/tax work had to submit willingness to migrate within 60 days of commencement; existing providers were given up to 3 years to fully comply.</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FAQs</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Clarificatory FAQs issued 13 Aug 2024 covering migration and registration fees.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BATF Regulations, 2024, notified 6 Jun 2024; enabling notification 18 Jan 2024</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44</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Finance Company Activities — Leasing &amp; Treasury</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SHIP LEASING, AIRCRAFT LEASING &amp; GRCTC</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Ship Leasing Framework</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Issued 16 Aug 2022; amended 7 Apr 2025 to allow invoicing/payment in any IFSCA-permitted foreign currency and to permit SNRR accounts outside the IFSC for business-related transactions.</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Aircraft Lease Framework</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Issued 18 May 2022; amended 30 Oct 2024 and revised 26 Feb 2025 specifically to ease transactions with persons resident in India, benefiting Indian aircraft manufacturing and imports.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GRCTC Framework</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Framework for Finance Company/Finance Unit undertaking Global/Regional Corporate Treasury Centre activity, updated as on 9 Jun 2025.</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Circular F.No. 496/IFSCA/FC/SLF/2025-26/01 dated 7 Apr 2025; Circular F.No. 172/IFSCA/Finance Company Regulations/2022-23/01, as amended; Circular IFSCA/24/2024-Banking-FC/02</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45</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FinTech Sandbox Framework, 2026</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THE NEWEST FRAMEWORK — EFFECTIVE MARCH 2026</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Full supersession</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Replaces both the FinTech Entity Framework, 2022 and the Framework for Regulatory Sandbox, 2020 with immediate effect.</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Four testing pathways</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FinTech Regulatory Sandbox (FRS) for controlled live testing; FinTech Innovation Sandbox (FIS) for market-data-based testing in isolation; Inter-Operable Regulatory Sandbox (IoRS) for hybrid cross-regulator products; and an Overseas Regulatory Referral Mechanism / FinTech Bridge for cross-border access.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Lower entry barrier for FIS</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No physical IFSC presence is required for entities operating in the Innovation Sandbox at the pre-market testing stage.</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Transition protection</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Actions taken and authorisations granted under the earlier frameworks remain valid; entities under a Limited Use Authorisation continue until that authorisation expires.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Circular dated 16 Mar 2026 (in force immediately)</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46</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Global In-House Centres &amp; the Rule-Making Process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TWO STRUCTURAL 2025 ADDITIONS</a:t>
            </a:r>
            <a:endParaRPr lang="en-US" sz="1100" dirty="0"/>
          </a:p>
        </p:txBody>
      </p:sp>
      <p:sp>
        <p:nvSpPr>
          <p:cNvPr id="5" name="Shape 3"/>
          <p:cNvSpPr/>
          <p:nvPr/>
        </p:nvSpPr>
        <p:spPr>
          <a:xfrm>
            <a:off x="502920" y="1682496"/>
            <a:ext cx="82296" cy="1252728"/>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GIC Regulations, 2025</a:t>
            </a:r>
            <a:endParaRPr lang="en-US" sz="1450" dirty="0"/>
          </a:p>
        </p:txBody>
      </p:sp>
      <p:sp>
        <p:nvSpPr>
          <p:cNvPr id="7" name="Text 5"/>
          <p:cNvSpPr/>
          <p:nvPr/>
        </p:nvSpPr>
        <p:spPr>
          <a:xfrm>
            <a:off x="777240" y="1920240"/>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Replaces the 2020 GIC framework; operationalises Global In-House Centres as a recognised financial service, aimed at establishing GIFT-IFSC as a global hub for high-value financial and related-service delivery and employment generation.</a:t>
            </a:r>
            <a:endParaRPr lang="en-US" sz="1250" dirty="0"/>
          </a:p>
        </p:txBody>
      </p:sp>
      <p:sp>
        <p:nvSpPr>
          <p:cNvPr id="8" name="Shape 6"/>
          <p:cNvSpPr/>
          <p:nvPr/>
        </p:nvSpPr>
        <p:spPr>
          <a:xfrm>
            <a:off x="502920" y="3136392"/>
            <a:ext cx="82296" cy="1252728"/>
          </a:xfrm>
          <a:prstGeom prst="rect">
            <a:avLst/>
          </a:prstGeom>
          <a:solidFill>
            <a:srgbClr val="0A4F4F"/>
          </a:solidFill>
          <a:ln/>
        </p:spPr>
        <p:txBody>
          <a:bodyPr/>
          <a:lstStyle/>
          <a:p>
            <a:endParaRPr lang="en-IN"/>
          </a:p>
        </p:txBody>
      </p:sp>
      <p:sp>
        <p:nvSpPr>
          <p:cNvPr id="9" name="Text 7"/>
          <p:cNvSpPr/>
          <p:nvPr/>
        </p:nvSpPr>
        <p:spPr>
          <a:xfrm>
            <a:off x="777240" y="308152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Procedure for Making Regulations, 2025</a:t>
            </a:r>
            <a:endParaRPr lang="en-US" sz="1450" dirty="0"/>
          </a:p>
        </p:txBody>
      </p:sp>
      <p:sp>
        <p:nvSpPr>
          <p:cNvPr id="10" name="Text 8"/>
          <p:cNvSpPr/>
          <p:nvPr/>
        </p:nvSpPr>
        <p:spPr>
          <a:xfrm>
            <a:off x="777240" y="3374136"/>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Replaces the 2021 procedure regulations; mandates that IFSCA publish a consultation paper (covering the proposed text, rationale and comment timeline) before finalising most new regulations or subsidiary instructions.</a:t>
            </a:r>
            <a:endParaRPr lang="en-US" sz="1250" dirty="0"/>
          </a:p>
        </p:txBody>
      </p:sp>
      <p:sp>
        <p:nvSpPr>
          <p:cNvPr id="11" name="Shape 9"/>
          <p:cNvSpPr/>
          <p:nvPr/>
        </p:nvSpPr>
        <p:spPr>
          <a:xfrm>
            <a:off x="502920" y="4590288"/>
            <a:ext cx="82296" cy="1252728"/>
          </a:xfrm>
          <a:prstGeom prst="rect">
            <a:avLst/>
          </a:prstGeom>
          <a:solidFill>
            <a:srgbClr val="0A4F4F"/>
          </a:solidFill>
          <a:ln/>
        </p:spPr>
        <p:txBody>
          <a:bodyPr/>
          <a:lstStyle/>
          <a:p>
            <a:endParaRPr lang="en-IN"/>
          </a:p>
        </p:txBody>
      </p:sp>
      <p:sp>
        <p:nvSpPr>
          <p:cNvPr id="12" name="Text 10"/>
          <p:cNvSpPr/>
          <p:nvPr/>
        </p:nvSpPr>
        <p:spPr>
          <a:xfrm>
            <a:off x="777240" y="453542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Why both matter for practitioners</a:t>
            </a:r>
            <a:endParaRPr lang="en-US" sz="1450" dirty="0"/>
          </a:p>
        </p:txBody>
      </p:sp>
      <p:sp>
        <p:nvSpPr>
          <p:cNvPr id="13" name="Text 11"/>
          <p:cNvSpPr/>
          <p:nvPr/>
        </p:nvSpPr>
        <p:spPr>
          <a:xfrm>
            <a:off x="777240" y="4828032"/>
            <a:ext cx="10881360" cy="1124712"/>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GIC Regulations open a new licensing category; the Procedure Regulations mean every future amendment is now preceded by a public comment window — useful for anticipating change.</a:t>
            </a:r>
            <a:endParaRPr lang="en-US" sz="1250" dirty="0"/>
          </a:p>
        </p:txBody>
      </p:sp>
      <p:sp>
        <p:nvSpPr>
          <p:cNvPr id="14" name="Text 12"/>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GIC Regulations — Notification No. IFSCA/GN/2025/012 dated 24 Dec 2025; Procedure Regulations — Gazette notification dated 24 Jul 2025</a:t>
            </a:r>
            <a:endParaRPr lang="en-US" sz="900" dirty="0"/>
          </a:p>
        </p:txBody>
      </p:sp>
      <p:sp>
        <p:nvSpPr>
          <p:cNvPr id="15" name="Text 1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6" name="Text 1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47</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Common Registration &amp; Compliance Requirements</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WHAT EVERY IFSC FINANCIAL INSTITUTION MUST DO</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Application channel</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Most registrations route through the SWIT (Single Window IT System) portal or a prescribed email-based application format, together with the applicable fee.</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Certificate of Registration (CoR)</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The operative licence across almost every framework covered in this section — banking, CMI, funds, TAS, BATF, GIC.</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Principal Officer &amp; Compliance Officer</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Both must typically be based in the IFSC itself; qualification and experience norms have been progressively eased (e.g., recognition of fintech/STEM disciplines under the revised CMI Regulations).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Ongoing obligations</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Annual compliance audit filing (by 30 September for CMIs), periodic MIS/regulatory reporting, and USD-denominated financial reporting unless otherwise specified.</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Common requirements across IFSCA sectoral regulations, 2024–2026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48</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04  —  FINANCIAL INSTITUTION SETUP IN IFSC</a:t>
            </a:r>
            <a:endParaRPr lang="en-US" sz="1050" dirty="0"/>
          </a:p>
        </p:txBody>
      </p:sp>
      <p:sp>
        <p:nvSpPr>
          <p:cNvPr id="3" name="Text 1"/>
          <p:cNvSpPr/>
          <p:nvPr/>
        </p:nvSpPr>
        <p:spPr>
          <a:xfrm>
            <a:off x="502920" y="566928"/>
            <a:ext cx="11155680" cy="594360"/>
          </a:xfrm>
          <a:prstGeom prst="rect">
            <a:avLst/>
          </a:prstGeom>
          <a:noFill/>
          <a:ln/>
        </p:spPr>
        <p:txBody>
          <a:bodyPr wrap="square" rtlCol="0" anchor="ctr"/>
          <a:lstStyle/>
          <a:p>
            <a:pPr marL="0" indent="0">
              <a:buNone/>
            </a:pPr>
            <a:r>
              <a:rPr lang="en-US" sz="2500" b="1" dirty="0">
                <a:solidFill>
                  <a:srgbClr val="2B2F31"/>
                </a:solidFill>
                <a:latin typeface="Cambria" pitchFamily="34" charset="0"/>
                <a:ea typeface="Cambria" pitchFamily="34" charset="-122"/>
                <a:cs typeface="Cambria" pitchFamily="34" charset="-120"/>
              </a:rPr>
              <a:t>Recent &amp; Pending Developments — Section References</a:t>
            </a:r>
            <a:endParaRPr lang="en-US" sz="2500" dirty="0"/>
          </a:p>
        </p:txBody>
      </p:sp>
      <p:sp>
        <p:nvSpPr>
          <p:cNvPr id="4" name="Text 2"/>
          <p:cNvSpPr/>
          <p:nvPr/>
        </p:nvSpPr>
        <p:spPr>
          <a:xfrm>
            <a:off x="502920" y="1133856"/>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TRACK BEFORE FINALISING ADVICE</a:t>
            </a:r>
            <a:endParaRPr lang="en-US" sz="1100" dirty="0"/>
          </a:p>
        </p:txBody>
      </p:sp>
      <p:graphicFrame>
        <p:nvGraphicFramePr>
          <p:cNvPr id="50" name="Table 0"/>
          <p:cNvGraphicFramePr>
            <a:graphicFrameLocks noGrp="1"/>
          </p:cNvGraphicFramePr>
          <p:nvPr>
            <p:extLst>
              <p:ext uri="{D42A27DB-BD31-4B8C-83A1-F6EECF244321}">
                <p14:modId xmlns:p14="http://schemas.microsoft.com/office/powerpoint/2010/main" val="1579011935"/>
              </p:ext>
            </p:extLst>
          </p:nvPr>
        </p:nvGraphicFramePr>
        <p:xfrm>
          <a:off x="502920" y="1572768"/>
          <a:ext cx="11155680" cy="914400"/>
        </p:xfrm>
        <a:graphic>
          <a:graphicData uri="http://schemas.openxmlformats.org/drawingml/2006/table">
            <a:tbl>
              <a:tblPr/>
              <a:tblGrid>
                <a:gridCol w="420624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1920240">
                  <a:extLst>
                    <a:ext uri="{9D8B030D-6E8A-4147-A177-3AD203B41FA5}">
                      <a16:colId xmlns:a16="http://schemas.microsoft.com/office/drawing/2014/main" val="20002"/>
                    </a:ext>
                  </a:extLst>
                </a:gridCol>
                <a:gridCol w="2560320">
                  <a:extLst>
                    <a:ext uri="{9D8B030D-6E8A-4147-A177-3AD203B41FA5}">
                      <a16:colId xmlns:a16="http://schemas.microsoft.com/office/drawing/2014/main" val="20003"/>
                    </a:ext>
                  </a:extLst>
                </a:gridCol>
              </a:tblGrid>
              <a:tr h="487375">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Instrument</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Date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Authority</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tc>
                  <a:txBody>
                    <a:bodyPr/>
                    <a:lstStyle/>
                    <a:p>
                      <a:pPr marL="0" indent="0">
                        <a:buNone/>
                      </a:pPr>
                      <a:r>
                        <a:rPr lang="en-US" sz="1150" b="1" dirty="0">
                          <a:solidFill>
                            <a:srgbClr val="FFFFFF"/>
                          </a:solidFill>
                          <a:latin typeface="Calibri" pitchFamily="34" charset="0"/>
                          <a:ea typeface="Calibri" pitchFamily="34" charset="-122"/>
                          <a:cs typeface="Calibri" pitchFamily="34" charset="-120"/>
                        </a:rPr>
                        <a:t>Reference</a:t>
                      </a:r>
                      <a:endParaRPr lang="en-US" sz="11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0A4F4F"/>
                    </a:solidFill>
                  </a:tcPr>
                </a:tc>
                <a:extLst>
                  <a:ext uri="{0D108BD9-81ED-4DB2-BD59-A6C34878D82A}">
                    <a16:rowId xmlns:a16="http://schemas.microsoft.com/office/drawing/2014/main" val="10000"/>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(Capital Market Intermediaries)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11 Apr 2025 (Gazette 16 Apr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IFSCA/GN/2025/003</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(Fund Management)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19 Feb 2025 (Gazette)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IFSCA/GN/2025 (FM Regs)</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2"/>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(Fund Management) (Amendment)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30 Jul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IFSCA/GN/2025/007</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(BATF) Regulations, 2024</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06 Jun 2024 (Gazette)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BATF Regulations, 2024</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4"/>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(TechFin and Ancillary Services)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08 Jul 2025 (Gazette)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IFSCA/GN/2025/005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(Global In-House Centres)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24 Dec 2025 (Gazette)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IFSCA/GN/2025/012</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6"/>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FinTech Sandbox Framework,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16 Mar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Circular dated 16 Mar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(Procedure for Making Regulations) Regulations, 2025</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24 Jul 2025 (Gazette)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Gazette notification</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E9F1EF"/>
                    </a:solidFill>
                  </a:tcPr>
                </a:tc>
                <a:extLst>
                  <a:ext uri="{0D108BD9-81ED-4DB2-BD59-A6C34878D82A}">
                    <a16:rowId xmlns:a16="http://schemas.microsoft.com/office/drawing/2014/main" val="10008"/>
                  </a:ext>
                </a:extLst>
              </a:tr>
              <a:tr h="487375">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 (Prohibition of Market Abuse) Regulations,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In progress (2026)</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IFSCA</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tc>
                  <a:txBody>
                    <a:bodyPr/>
                    <a:lstStyle/>
                    <a:p>
                      <a:pPr marL="0" indent="0">
                        <a:buNone/>
                      </a:pPr>
                      <a:r>
                        <a:rPr lang="en-US" sz="1050" dirty="0">
                          <a:solidFill>
                            <a:srgbClr val="2E3234"/>
                          </a:solidFill>
                          <a:latin typeface="Calibri" pitchFamily="34" charset="0"/>
                          <a:ea typeface="Calibri" pitchFamily="34" charset="-122"/>
                          <a:cs typeface="Calibri" pitchFamily="34" charset="-120"/>
                        </a:rPr>
                        <a:t>Public comments — verify before use</a:t>
                      </a:r>
                      <a:endParaRPr lang="en-US" sz="1050" dirty="0">
                        <a:latin typeface="Calibri" charset="0"/>
                        <a:ea typeface="Calibri" charset="0"/>
                        <a:cs typeface="Calibri" charset="0"/>
                      </a:endParaRPr>
                    </a:p>
                  </a:txBody>
                  <a:tcPr anchor="ctr">
                    <a:lnL w="6350" cap="flat" cmpd="sng" algn="ctr">
                      <a:solidFill>
                        <a:srgbClr val="D8DEDD"/>
                      </a:solidFill>
                      <a:prstDash val="solid"/>
                      <a:round/>
                      <a:headEnd type="none" w="med" len="med"/>
                      <a:tailEnd type="none" w="med" len="med"/>
                    </a:lnL>
                    <a:lnR w="6350" cap="flat" cmpd="sng" algn="ctr">
                      <a:solidFill>
                        <a:srgbClr val="D8DEDD"/>
                      </a:solidFill>
                      <a:prstDash val="solid"/>
                      <a:round/>
                      <a:headEnd type="none" w="med" len="med"/>
                      <a:tailEnd type="none" w="med" len="med"/>
                    </a:lnR>
                    <a:lnT w="6350" cap="flat" cmpd="sng" algn="ctr">
                      <a:solidFill>
                        <a:srgbClr val="D8DEDD"/>
                      </a:solidFill>
                      <a:prstDash val="solid"/>
                      <a:round/>
                      <a:headEnd type="none" w="med" len="med"/>
                      <a:tailEnd type="none" w="med" len="med"/>
                    </a:lnT>
                    <a:lnB w="6350" cap="flat" cmpd="sng" algn="ctr">
                      <a:solidFill>
                        <a:srgbClr val="D8DEDD"/>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sp>
        <p:nvSpPr>
          <p:cNvPr id="6" name="Text 3"/>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7" name="Text 4"/>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49</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Eligible Borrowers &amp; Recognised Lenders</a:t>
            </a:r>
            <a:endParaRPr lang="en-US" sz="2700" dirty="0"/>
          </a:p>
        </p:txBody>
      </p:sp>
      <p:sp>
        <p:nvSpPr>
          <p:cNvPr id="4" name="Shape 2"/>
          <p:cNvSpPr/>
          <p:nvPr/>
        </p:nvSpPr>
        <p:spPr>
          <a:xfrm>
            <a:off x="50292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5" name="Shape 3"/>
          <p:cNvSpPr/>
          <p:nvPr/>
        </p:nvSpPr>
        <p:spPr>
          <a:xfrm>
            <a:off x="502920" y="1508760"/>
            <a:ext cx="5257800" cy="502920"/>
          </a:xfrm>
          <a:prstGeom prst="rect">
            <a:avLst/>
          </a:prstGeom>
          <a:solidFill>
            <a:srgbClr val="0A4F4F"/>
          </a:solidFill>
          <a:ln/>
        </p:spPr>
        <p:txBody>
          <a:bodyPr/>
          <a:lstStyle/>
          <a:p>
            <a:endParaRPr lang="en-IN"/>
          </a:p>
        </p:txBody>
      </p:sp>
      <p:sp>
        <p:nvSpPr>
          <p:cNvPr id="6" name="Text 4"/>
          <p:cNvSpPr/>
          <p:nvPr/>
        </p:nvSpPr>
        <p:spPr>
          <a:xfrm>
            <a:off x="73152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Removed / Liberalised</a:t>
            </a:r>
            <a:endParaRPr lang="en-US" sz="1400" dirty="0"/>
          </a:p>
        </p:txBody>
      </p:sp>
      <p:sp>
        <p:nvSpPr>
          <p:cNvPr id="7" name="Text 5"/>
          <p:cNvSpPr/>
          <p:nvPr/>
        </p:nvSpPr>
        <p:spPr>
          <a:xfrm>
            <a:off x="77724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Requirement that the borrower be FDI-eligible — removed</a:t>
            </a:r>
          </a:p>
          <a:p>
            <a:pPr>
              <a:lnSpc>
                <a:spcPts val="1500"/>
              </a:lnSpc>
              <a:buSzPct val="100000"/>
            </a:pPr>
            <a:endParaRPr lang="en-US" sz="1250" dirty="0">
              <a:solidFill>
                <a:srgbClr val="3D4143"/>
              </a:solidFill>
              <a:latin typeface="Calibri" pitchFamily="34" charset="0"/>
              <a:ea typeface="Calibri" pitchFamily="34" charset="-122"/>
              <a:cs typeface="Calibri" pitchFamily="34" charset="-120"/>
            </a:endParaRPr>
          </a:p>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MAMP 3 years streamline</a:t>
            </a:r>
          </a:p>
          <a:p>
            <a:pPr marL="177800" indent="-177800">
              <a:lnSpc>
                <a:spcPts val="1500"/>
              </a:lnSpc>
              <a:buSzPct val="100000"/>
              <a:buChar char="•"/>
            </a:pPr>
            <a:endParaRPr lang="en-US" sz="1250" dirty="0">
              <a:solidFill>
                <a:srgbClr val="3D4143"/>
              </a:solidFill>
              <a:latin typeface="Calibri" pitchFamily="34" charset="0"/>
              <a:ea typeface="Calibri" pitchFamily="34" charset="-122"/>
              <a:cs typeface="Calibri" pitchFamily="34" charset="-120"/>
            </a:endParaRPr>
          </a:p>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Now LLP can borrow ECB </a:t>
            </a:r>
          </a:p>
          <a:p>
            <a:pPr marL="177800" indent="-177800">
              <a:lnSpc>
                <a:spcPts val="1500"/>
              </a:lnSpc>
              <a:buSzPct val="100000"/>
              <a:buChar char="•"/>
            </a:pPr>
            <a:endParaRPr lang="en-US" sz="1250" dirty="0">
              <a:solidFill>
                <a:srgbClr val="3D4143"/>
              </a:solidFill>
              <a:latin typeface="Calibri" pitchFamily="34" charset="0"/>
              <a:ea typeface="Calibri" pitchFamily="34" charset="-122"/>
              <a:cs typeface="Calibri" pitchFamily="34" charset="-120"/>
            </a:endParaRPr>
          </a:p>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Individual can borrow from NRI or Relative of OCI card holder</a:t>
            </a:r>
            <a:endParaRPr lang="en-US" sz="1250" dirty="0"/>
          </a:p>
        </p:txBody>
      </p:sp>
      <p:sp>
        <p:nvSpPr>
          <p:cNvPr id="8" name="Text 6"/>
          <p:cNvSpPr/>
          <p:nvPr/>
        </p:nvSpPr>
        <p:spPr>
          <a:xfrm>
            <a:off x="777240" y="3657600"/>
            <a:ext cx="4709160" cy="91440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FATF / IOSCO-compliance condition on lender jurisdiction — removed; all foreign residents may now lend</a:t>
            </a:r>
            <a:endParaRPr lang="en-US" sz="1250" dirty="0"/>
          </a:p>
        </p:txBody>
      </p:sp>
      <p:sp>
        <p:nvSpPr>
          <p:cNvPr id="9" name="Text 7"/>
          <p:cNvSpPr/>
          <p:nvPr/>
        </p:nvSpPr>
        <p:spPr>
          <a:xfrm>
            <a:off x="77724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“Foreign equity holder” as a distinct lender category — done away with</a:t>
            </a:r>
            <a:endParaRPr lang="en-US" sz="1250" dirty="0"/>
          </a:p>
        </p:txBody>
      </p:sp>
      <p:sp>
        <p:nvSpPr>
          <p:cNvPr id="10" name="Shape 8"/>
          <p:cNvSpPr/>
          <p:nvPr/>
        </p:nvSpPr>
        <p:spPr>
          <a:xfrm>
            <a:off x="6355080" y="1508760"/>
            <a:ext cx="5257800" cy="4434840"/>
          </a:xfrm>
          <a:prstGeom prst="rect">
            <a:avLst/>
          </a:prstGeom>
          <a:solidFill>
            <a:srgbClr val="FFFFFF"/>
          </a:solidFill>
          <a:ln w="9525">
            <a:solidFill>
              <a:srgbClr val="DCE2E1"/>
            </a:solidFill>
            <a:prstDash val="solid"/>
          </a:ln>
        </p:spPr>
        <p:txBody>
          <a:bodyPr/>
          <a:lstStyle/>
          <a:p>
            <a:endParaRPr lang="en-IN"/>
          </a:p>
        </p:txBody>
      </p:sp>
      <p:sp>
        <p:nvSpPr>
          <p:cNvPr id="11" name="Shape 9"/>
          <p:cNvSpPr/>
          <p:nvPr/>
        </p:nvSpPr>
        <p:spPr>
          <a:xfrm>
            <a:off x="6355080" y="1508760"/>
            <a:ext cx="5257800" cy="502920"/>
          </a:xfrm>
          <a:prstGeom prst="rect">
            <a:avLst/>
          </a:prstGeom>
          <a:solidFill>
            <a:srgbClr val="A87A32"/>
          </a:solidFill>
          <a:ln/>
        </p:spPr>
        <p:txBody>
          <a:bodyPr/>
          <a:lstStyle/>
          <a:p>
            <a:endParaRPr lang="en-IN"/>
          </a:p>
        </p:txBody>
      </p:sp>
      <p:sp>
        <p:nvSpPr>
          <p:cNvPr id="12" name="Text 10"/>
          <p:cNvSpPr/>
          <p:nvPr/>
        </p:nvSpPr>
        <p:spPr>
          <a:xfrm>
            <a:off x="6583680" y="1508760"/>
            <a:ext cx="4800600" cy="502920"/>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Added / Tightened</a:t>
            </a:r>
            <a:endParaRPr lang="en-US" sz="1400" dirty="0"/>
          </a:p>
        </p:txBody>
      </p:sp>
      <p:sp>
        <p:nvSpPr>
          <p:cNvPr id="13" name="Text 11"/>
          <p:cNvSpPr/>
          <p:nvPr/>
        </p:nvSpPr>
        <p:spPr>
          <a:xfrm>
            <a:off x="6629400" y="219456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Related-party ECBs must now be on an arm’s-length basis (new general requirement)</a:t>
            </a:r>
            <a:endParaRPr lang="en-US" sz="1250" dirty="0"/>
          </a:p>
        </p:txBody>
      </p:sp>
      <p:sp>
        <p:nvSpPr>
          <p:cNvPr id="14" name="Text 12"/>
          <p:cNvSpPr/>
          <p:nvPr/>
        </p:nvSpPr>
        <p:spPr>
          <a:xfrm>
            <a:off x="6629400" y="324612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Refinancing of existing ECBs / stressed domestic loans — specifically clarified and permitted</a:t>
            </a:r>
            <a:endParaRPr lang="en-US" sz="1250" dirty="0"/>
          </a:p>
        </p:txBody>
      </p:sp>
      <p:sp>
        <p:nvSpPr>
          <p:cNvPr id="15" name="Text 13"/>
          <p:cNvSpPr/>
          <p:nvPr/>
        </p:nvSpPr>
        <p:spPr>
          <a:xfrm>
            <a:off x="6629400" y="4297680"/>
            <a:ext cx="4709160" cy="1005840"/>
          </a:xfrm>
          <a:prstGeom prst="rect">
            <a:avLst/>
          </a:prstGeom>
          <a:noFill/>
          <a:ln/>
        </p:spPr>
        <p:txBody>
          <a:bodyPr wrap="square" rtlCol="0" anchor="t"/>
          <a:lstStyle/>
          <a:p>
            <a:pPr marL="177800" indent="-177800">
              <a:lnSpc>
                <a:spcPts val="1500"/>
              </a:lnSpc>
              <a:buSzPct val="100000"/>
              <a:buChar char="•"/>
            </a:pPr>
            <a:r>
              <a:rPr lang="en-US" sz="1250" dirty="0">
                <a:solidFill>
                  <a:srgbClr val="3D4143"/>
                </a:solidFill>
                <a:latin typeface="Calibri" pitchFamily="34" charset="0"/>
                <a:ea typeface="Calibri" pitchFamily="34" charset="-122"/>
                <a:cs typeface="Calibri" pitchFamily="34" charset="-120"/>
              </a:rPr>
              <a:t>Call/put options cannot be exercised before completion of MAMP</a:t>
            </a:r>
            <a:endParaRPr lang="en-US" sz="1250" dirty="0"/>
          </a:p>
        </p:txBody>
      </p:sp>
      <p:sp>
        <p:nvSpPr>
          <p:cNvPr id="16" name="Text 14"/>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 effective 16 Feb 2026</a:t>
            </a:r>
            <a:endParaRPr lang="en-US" sz="900" dirty="0"/>
          </a:p>
        </p:txBody>
      </p:sp>
      <p:sp>
        <p:nvSpPr>
          <p:cNvPr id="17" name="Text 15"/>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8" name="Text 16"/>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5</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2B2F31"/>
        </a:solidFill>
        <a:effectLst/>
      </p:bgPr>
    </p:bg>
    <p:spTree>
      <p:nvGrpSpPr>
        <p:cNvPr id="1" name=""/>
        <p:cNvGrpSpPr/>
        <p:nvPr/>
      </p:nvGrpSpPr>
      <p:grpSpPr>
        <a:xfrm>
          <a:off x="0" y="0"/>
          <a:ext cx="0" cy="0"/>
          <a:chOff x="0" y="0"/>
          <a:chExt cx="0" cy="0"/>
        </a:xfrm>
      </p:grpSpPr>
      <p:sp>
        <p:nvSpPr>
          <p:cNvPr id="2" name="Shape 0"/>
          <p:cNvSpPr/>
          <p:nvPr/>
        </p:nvSpPr>
        <p:spPr>
          <a:xfrm>
            <a:off x="0" y="0"/>
            <a:ext cx="12188952" cy="82296"/>
          </a:xfrm>
          <a:prstGeom prst="rect">
            <a:avLst/>
          </a:prstGeom>
          <a:solidFill>
            <a:srgbClr val="A87A32"/>
          </a:solidFill>
          <a:ln/>
        </p:spPr>
        <p:txBody>
          <a:bodyPr/>
          <a:lstStyle/>
          <a:p>
            <a:endParaRPr lang="en-IN"/>
          </a:p>
        </p:txBody>
      </p:sp>
      <p:sp>
        <p:nvSpPr>
          <p:cNvPr id="3" name="Text 1"/>
          <p:cNvSpPr/>
          <p:nvPr/>
        </p:nvSpPr>
        <p:spPr>
          <a:xfrm>
            <a:off x="822960" y="2286000"/>
            <a:ext cx="10515600" cy="109728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Thank You</a:t>
            </a:r>
            <a:endParaRPr lang="en-US" sz="4600" dirty="0"/>
          </a:p>
        </p:txBody>
      </p:sp>
      <p:sp>
        <p:nvSpPr>
          <p:cNvPr id="4" name="Text 2"/>
          <p:cNvSpPr/>
          <p:nvPr/>
        </p:nvSpPr>
        <p:spPr>
          <a:xfrm>
            <a:off x="822960" y="3246120"/>
            <a:ext cx="10515600" cy="548640"/>
          </a:xfrm>
          <a:prstGeom prst="rect">
            <a:avLst/>
          </a:prstGeom>
          <a:noFill/>
          <a:ln/>
        </p:spPr>
        <p:txBody>
          <a:bodyPr wrap="square" rtlCol="0" anchor="ctr"/>
          <a:lstStyle/>
          <a:p>
            <a:pPr marL="0" indent="0">
              <a:buNone/>
            </a:pPr>
            <a:r>
              <a:rPr lang="en-US" sz="2000" i="1" dirty="0">
                <a:solidFill>
                  <a:srgbClr val="D8DCDC"/>
                </a:solidFill>
                <a:latin typeface="Calibri" pitchFamily="34" charset="0"/>
                <a:ea typeface="Calibri" pitchFamily="34" charset="-122"/>
                <a:cs typeface="Calibri" pitchFamily="34" charset="-120"/>
              </a:rPr>
              <a:t>Questions &amp; Discussion</a:t>
            </a:r>
            <a:endParaRPr lang="en-US" sz="2000" dirty="0"/>
          </a:p>
        </p:txBody>
      </p:sp>
      <p:sp>
        <p:nvSpPr>
          <p:cNvPr id="5" name="Shape 3"/>
          <p:cNvSpPr/>
          <p:nvPr/>
        </p:nvSpPr>
        <p:spPr>
          <a:xfrm>
            <a:off x="822960" y="3977640"/>
            <a:ext cx="2926080" cy="0"/>
          </a:xfrm>
          <a:prstGeom prst="line">
            <a:avLst/>
          </a:prstGeom>
          <a:noFill/>
          <a:ln w="25400">
            <a:solidFill>
              <a:srgbClr val="A87A32"/>
            </a:solidFill>
            <a:prstDash val="solid"/>
          </a:ln>
        </p:spPr>
        <p:txBody>
          <a:bodyPr/>
          <a:lstStyle/>
          <a:p>
            <a:endParaRPr lang="en-IN"/>
          </a:p>
        </p:txBody>
      </p:sp>
      <p:sp>
        <p:nvSpPr>
          <p:cNvPr id="6" name="Text 4"/>
          <p:cNvSpPr/>
          <p:nvPr/>
        </p:nvSpPr>
        <p:spPr>
          <a:xfrm>
            <a:off x="822960" y="5394960"/>
            <a:ext cx="10515600" cy="1097280"/>
          </a:xfrm>
          <a:prstGeom prst="rect">
            <a:avLst/>
          </a:prstGeom>
          <a:noFill/>
          <a:ln/>
        </p:spPr>
        <p:txBody>
          <a:bodyPr wrap="square" rtlCol="0" anchor="ctr"/>
          <a:lstStyle/>
          <a:p>
            <a:pPr marL="0" indent="0">
              <a:lnSpc>
                <a:spcPts val="1300"/>
              </a:lnSpc>
              <a:buNone/>
            </a:pPr>
            <a:r>
              <a:rPr lang="en-US" sz="950" dirty="0">
                <a:solidFill>
                  <a:srgbClr val="9BA0A0"/>
                </a:solidFill>
                <a:latin typeface="Calibri" pitchFamily="34" charset="0"/>
                <a:ea typeface="Calibri" pitchFamily="34" charset="-122"/>
                <a:cs typeface="Calibri" pitchFamily="34" charset="-120"/>
              </a:rPr>
              <a:t>The views expressed are personal views of the presenter. This presentation is prepared for general guidance on matters of interest only and does not constitute professional advice. Content reflects the regulatory position as on 22 August 2026 and is subject to subsequent amendment.</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A4F4F"/>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C9A15C"/>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Borrowing Limits &amp; Currency Flexibility</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C9A15C"/>
                </a:solidFill>
                <a:latin typeface="Calibri" pitchFamily="34" charset="0"/>
                <a:ea typeface="Calibri" pitchFamily="34" charset="-122"/>
                <a:cs typeface="Calibri" pitchFamily="34" charset="-120"/>
              </a:rPr>
              <a:t>HEADLINE NUMBERS UNDER THE 2026 FRAMEWORK</a:t>
            </a:r>
            <a:endParaRPr lang="en-US" sz="1100" dirty="0"/>
          </a:p>
        </p:txBody>
      </p:sp>
      <p:sp>
        <p:nvSpPr>
          <p:cNvPr id="5" name="Shape 3"/>
          <p:cNvSpPr/>
          <p:nvPr/>
        </p:nvSpPr>
        <p:spPr>
          <a:xfrm>
            <a:off x="50292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6" name="Shape 4"/>
          <p:cNvSpPr/>
          <p:nvPr/>
        </p:nvSpPr>
        <p:spPr>
          <a:xfrm>
            <a:off x="502920" y="1965960"/>
            <a:ext cx="3474720" cy="73152"/>
          </a:xfrm>
          <a:prstGeom prst="rect">
            <a:avLst/>
          </a:prstGeom>
          <a:solidFill>
            <a:srgbClr val="A87A32"/>
          </a:solidFill>
          <a:ln/>
        </p:spPr>
        <p:txBody>
          <a:bodyPr/>
          <a:lstStyle/>
          <a:p>
            <a:endParaRPr lang="en-IN"/>
          </a:p>
        </p:txBody>
      </p:sp>
      <p:sp>
        <p:nvSpPr>
          <p:cNvPr id="7" name="Text 5"/>
          <p:cNvSpPr/>
          <p:nvPr/>
        </p:nvSpPr>
        <p:spPr>
          <a:xfrm>
            <a:off x="73152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USD 1 bn</a:t>
            </a:r>
            <a:endParaRPr lang="en-US" sz="3000" dirty="0"/>
          </a:p>
        </p:txBody>
      </p:sp>
      <p:sp>
        <p:nvSpPr>
          <p:cNvPr id="8" name="Text 6"/>
          <p:cNvSpPr/>
          <p:nvPr/>
        </p:nvSpPr>
        <p:spPr>
          <a:xfrm>
            <a:off x="73152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or 300% of net worth (whichever is higher) — new per-corporate ECB ceiling, up from USD 750 million</a:t>
            </a:r>
            <a:endParaRPr lang="en-US" sz="1250" dirty="0"/>
          </a:p>
        </p:txBody>
      </p:sp>
      <p:sp>
        <p:nvSpPr>
          <p:cNvPr id="9" name="Shape 7"/>
          <p:cNvSpPr/>
          <p:nvPr/>
        </p:nvSpPr>
        <p:spPr>
          <a:xfrm>
            <a:off x="434340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0" name="Shape 8"/>
          <p:cNvSpPr/>
          <p:nvPr/>
        </p:nvSpPr>
        <p:spPr>
          <a:xfrm>
            <a:off x="4343400" y="1965960"/>
            <a:ext cx="3474720" cy="73152"/>
          </a:xfrm>
          <a:prstGeom prst="rect">
            <a:avLst/>
          </a:prstGeom>
          <a:solidFill>
            <a:srgbClr val="A87A32"/>
          </a:solidFill>
          <a:ln/>
        </p:spPr>
        <p:txBody>
          <a:bodyPr/>
          <a:lstStyle/>
          <a:p>
            <a:endParaRPr lang="en-IN"/>
          </a:p>
        </p:txBody>
      </p:sp>
      <p:sp>
        <p:nvSpPr>
          <p:cNvPr id="11" name="Text 9"/>
          <p:cNvSpPr/>
          <p:nvPr/>
        </p:nvSpPr>
        <p:spPr>
          <a:xfrm>
            <a:off x="457200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3-way</a:t>
            </a:r>
            <a:endParaRPr lang="en-US" sz="3000" dirty="0"/>
          </a:p>
        </p:txBody>
      </p:sp>
      <p:sp>
        <p:nvSpPr>
          <p:cNvPr id="12" name="Text 10"/>
          <p:cNvSpPr/>
          <p:nvPr/>
        </p:nvSpPr>
        <p:spPr>
          <a:xfrm>
            <a:off x="457200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currency conversion now permitted: INR→FCY, FCY→FCY and FCY→INR, fully at the borrower’s option</a:t>
            </a:r>
            <a:endParaRPr lang="en-US" sz="1250" dirty="0"/>
          </a:p>
        </p:txBody>
      </p:sp>
      <p:sp>
        <p:nvSpPr>
          <p:cNvPr id="13" name="Shape 11"/>
          <p:cNvSpPr/>
          <p:nvPr/>
        </p:nvSpPr>
        <p:spPr>
          <a:xfrm>
            <a:off x="8183880" y="1965960"/>
            <a:ext cx="3474720" cy="3566160"/>
          </a:xfrm>
          <a:prstGeom prst="rect">
            <a:avLst/>
          </a:prstGeom>
          <a:solidFill>
            <a:srgbClr val="073838"/>
          </a:solidFill>
          <a:ln w="9525">
            <a:solidFill>
              <a:srgbClr val="1B6B62"/>
            </a:solidFill>
            <a:prstDash val="solid"/>
          </a:ln>
        </p:spPr>
        <p:txBody>
          <a:bodyPr/>
          <a:lstStyle/>
          <a:p>
            <a:endParaRPr lang="en-IN"/>
          </a:p>
        </p:txBody>
      </p:sp>
      <p:sp>
        <p:nvSpPr>
          <p:cNvPr id="14" name="Shape 12"/>
          <p:cNvSpPr/>
          <p:nvPr/>
        </p:nvSpPr>
        <p:spPr>
          <a:xfrm>
            <a:off x="8183880" y="1965960"/>
            <a:ext cx="3474720" cy="73152"/>
          </a:xfrm>
          <a:prstGeom prst="rect">
            <a:avLst/>
          </a:prstGeom>
          <a:solidFill>
            <a:srgbClr val="A87A32"/>
          </a:solidFill>
          <a:ln/>
        </p:spPr>
        <p:txBody>
          <a:bodyPr/>
          <a:lstStyle/>
          <a:p>
            <a:endParaRPr lang="en-IN"/>
          </a:p>
        </p:txBody>
      </p:sp>
      <p:sp>
        <p:nvSpPr>
          <p:cNvPr id="15" name="Text 13"/>
          <p:cNvSpPr/>
          <p:nvPr/>
        </p:nvSpPr>
        <p:spPr>
          <a:xfrm>
            <a:off x="8412480" y="2331720"/>
            <a:ext cx="3017520" cy="822960"/>
          </a:xfrm>
          <a:prstGeom prst="rect">
            <a:avLst/>
          </a:prstGeom>
          <a:noFill/>
          <a:ln/>
        </p:spPr>
        <p:txBody>
          <a:bodyPr wrap="square" rtlCol="0" anchor="ctr"/>
          <a:lstStyle/>
          <a:p>
            <a:pPr marL="0" indent="0">
              <a:buNone/>
            </a:pPr>
            <a:r>
              <a:rPr lang="en-US" sz="3000" b="1" dirty="0">
                <a:solidFill>
                  <a:srgbClr val="F4D9A0"/>
                </a:solidFill>
                <a:latin typeface="Cambria" pitchFamily="34" charset="0"/>
                <a:ea typeface="Cambria" pitchFamily="34" charset="-122"/>
                <a:cs typeface="Cambria" pitchFamily="34" charset="-120"/>
              </a:rPr>
              <a:t>Domestic</a:t>
            </a:r>
            <a:endParaRPr lang="en-US" sz="3000" dirty="0"/>
          </a:p>
        </p:txBody>
      </p:sp>
      <p:sp>
        <p:nvSpPr>
          <p:cNvPr id="16" name="Text 14"/>
          <p:cNvSpPr/>
          <p:nvPr/>
        </p:nvSpPr>
        <p:spPr>
          <a:xfrm>
            <a:off x="8412480" y="3291840"/>
            <a:ext cx="3017520" cy="2103120"/>
          </a:xfrm>
          <a:prstGeom prst="rect">
            <a:avLst/>
          </a:prstGeom>
          <a:noFill/>
          <a:ln/>
        </p:spPr>
        <p:txBody>
          <a:bodyPr wrap="square" rtlCol="0" anchor="t"/>
          <a:lstStyle/>
          <a:p>
            <a:pPr marL="0" indent="0">
              <a:lnSpc>
                <a:spcPts val="1600"/>
              </a:lnSpc>
              <a:buNone/>
            </a:pPr>
            <a:r>
              <a:rPr lang="en-US" sz="1250" dirty="0">
                <a:solidFill>
                  <a:srgbClr val="E4EFEC"/>
                </a:solidFill>
                <a:latin typeface="Calibri" pitchFamily="34" charset="0"/>
                <a:ea typeface="Calibri" pitchFamily="34" charset="-122"/>
                <a:cs typeface="Calibri" pitchFamily="34" charset="-120"/>
              </a:rPr>
              <a:t>parking of FCY funds allowed for capital-goods import expenditure, easing working-capital timing</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9FCFC4"/>
                </a:solidFill>
                <a:latin typeface="Calibri" pitchFamily="34" charset="0"/>
                <a:ea typeface="Calibri" pitchFamily="34" charset="-122"/>
                <a:cs typeface="Calibri" pitchFamily="34" charset="-120"/>
              </a:rPr>
              <a:t>Net worth taken per the borrower’s last audited balance sheet, net of existing domestic and external borrowings</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FCFC4"/>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FCFC4"/>
                </a:solidFill>
                <a:latin typeface="Calibri" pitchFamily="34" charset="0"/>
                <a:ea typeface="Calibri" pitchFamily="34" charset="-122"/>
                <a:cs typeface="Calibri" pitchFamily="34" charset="-120"/>
              </a:rPr>
              <a:t>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Minimum Average Maturity Period (MAMP)</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MATURITY NORMS &amp; EXCEPTIONS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Core MAMP retained</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MAMP is now standardised at a uniform 3 years for all ECBs, replacing the earlier category-based grid ranging from 1 to 10 years.</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New carve-outs</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Manufacturing-sector borrowers get 1–3 years, capped at USD 150 million; further exceptions cover repayment funded from a foreign equity raise and financing the acquisition of control.</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Refinancing clarified</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ECBs raised to refinance an existing ECB or a stressed domestic loan do not need to independently satisfy a longer maturity requirement.</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Options restriction</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Call/put options embedded in ECB instruments cannot be exercised before the MAMP is completed — preventing effective circumvention of maturity norms.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 Reg. 4 read with transitional proviso</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End-Use, On-Lending &amp; Acquisition Financing</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PERMITTED PURPOSES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On-lending restriction retained</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Funds cannot be on-lent for any purpose for which direct ECB borrowing itself is not permitted — the anti-circumvention principle survives the 2026 rewrite.</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Acquisition financing eased</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ECB proceeds can be used to repay rupee debt without requiring the ECB to carry a longer maturity, easing refinancing of INR acquisition loans.</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One liberalisation NOT carried forward</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Funding of incremental stake purchases (to reach 26%, 51%, 75% or 90% thresholds) — permitted under the domestic acquisition-financing guidelines — has not been extended to the 2026 ECB Regulations.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Borrowing limit uplift</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Per-corporate ceiling raised to the higher of USD 1 billion or 300% of net worth (net of domestic and external borrowings).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FEM (Borrowing and Lending) (First Amendment) Regulations, 2026</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7F5"/>
        </a:solidFill>
        <a:effectLst/>
      </p:bgPr>
    </p:bg>
    <p:spTree>
      <p:nvGrpSpPr>
        <p:cNvPr id="1" name=""/>
        <p:cNvGrpSpPr/>
        <p:nvPr/>
      </p:nvGrpSpPr>
      <p:grpSpPr>
        <a:xfrm>
          <a:off x="0" y="0"/>
          <a:ext cx="0" cy="0"/>
          <a:chOff x="0" y="0"/>
          <a:chExt cx="0" cy="0"/>
        </a:xfrm>
      </p:grpSpPr>
      <p:sp>
        <p:nvSpPr>
          <p:cNvPr id="2" name="Text 0"/>
          <p:cNvSpPr/>
          <p:nvPr/>
        </p:nvSpPr>
        <p:spPr>
          <a:xfrm>
            <a:off x="502920" y="292608"/>
            <a:ext cx="8686800" cy="274320"/>
          </a:xfrm>
          <a:prstGeom prst="rect">
            <a:avLst/>
          </a:prstGeom>
          <a:noFill/>
          <a:ln/>
        </p:spPr>
        <p:txBody>
          <a:bodyPr wrap="square" rtlCol="0" anchor="ctr"/>
          <a:lstStyle/>
          <a:p>
            <a:pPr marL="0" indent="0">
              <a:buNone/>
            </a:pPr>
            <a:r>
              <a:rPr lang="en-US" sz="1050" b="1" kern="0" spc="100" dirty="0">
                <a:solidFill>
                  <a:srgbClr val="0A4F4F"/>
                </a:solidFill>
                <a:latin typeface="Calibri" pitchFamily="34" charset="0"/>
                <a:ea typeface="Calibri" pitchFamily="34" charset="-122"/>
                <a:cs typeface="Calibri" pitchFamily="34" charset="-120"/>
              </a:rPr>
              <a:t>01  —  BORROWINGS IN FOREIGN CURRENCY</a:t>
            </a:r>
            <a:endParaRPr lang="en-US" sz="1050" dirty="0"/>
          </a:p>
        </p:txBody>
      </p:sp>
      <p:sp>
        <p:nvSpPr>
          <p:cNvPr id="3" name="Text 1"/>
          <p:cNvSpPr/>
          <p:nvPr/>
        </p:nvSpPr>
        <p:spPr>
          <a:xfrm>
            <a:off x="502920" y="566928"/>
            <a:ext cx="11155680" cy="685800"/>
          </a:xfrm>
          <a:prstGeom prst="rect">
            <a:avLst/>
          </a:prstGeom>
          <a:noFill/>
          <a:ln/>
        </p:spPr>
        <p:txBody>
          <a:bodyPr wrap="square" rtlCol="0" anchor="ctr"/>
          <a:lstStyle/>
          <a:p>
            <a:pPr marL="0" indent="0">
              <a:buNone/>
            </a:pPr>
            <a:r>
              <a:rPr lang="en-US" sz="2700" b="1" dirty="0">
                <a:solidFill>
                  <a:srgbClr val="2B2F31"/>
                </a:solidFill>
                <a:latin typeface="Cambria" pitchFamily="34" charset="0"/>
                <a:ea typeface="Cambria" pitchFamily="34" charset="-122"/>
                <a:cs typeface="Cambria" pitchFamily="34" charset="-120"/>
              </a:rPr>
              <a:t>Trade Credit Framework</a:t>
            </a:r>
            <a:endParaRPr lang="en-US" sz="2700" dirty="0"/>
          </a:p>
        </p:txBody>
      </p:sp>
      <p:sp>
        <p:nvSpPr>
          <p:cNvPr id="4" name="Text 2"/>
          <p:cNvSpPr/>
          <p:nvPr/>
        </p:nvSpPr>
        <p:spPr>
          <a:xfrm>
            <a:off x="502920" y="1207008"/>
            <a:ext cx="10972800" cy="292608"/>
          </a:xfrm>
          <a:prstGeom prst="rect">
            <a:avLst/>
          </a:prstGeom>
          <a:noFill/>
          <a:ln/>
        </p:spPr>
        <p:txBody>
          <a:bodyPr wrap="square" rtlCol="0" anchor="ctr"/>
          <a:lstStyle/>
          <a:p>
            <a:pPr marL="0" indent="0">
              <a:buNone/>
            </a:pPr>
            <a:r>
              <a:rPr lang="en-US" sz="1100" b="1" kern="0" spc="100" dirty="0">
                <a:solidFill>
                  <a:srgbClr val="A87A32"/>
                </a:solidFill>
                <a:latin typeface="Calibri" pitchFamily="34" charset="0"/>
                <a:ea typeface="Calibri" pitchFamily="34" charset="-122"/>
                <a:cs typeface="Calibri" pitchFamily="34" charset="-120"/>
              </a:rPr>
              <a:t>FORMS, LIMITS &amp; ELIGIBLE LENDERS</a:t>
            </a:r>
            <a:endParaRPr lang="en-US" sz="1100" dirty="0"/>
          </a:p>
        </p:txBody>
      </p:sp>
      <p:sp>
        <p:nvSpPr>
          <p:cNvPr id="5" name="Shape 3"/>
          <p:cNvSpPr/>
          <p:nvPr/>
        </p:nvSpPr>
        <p:spPr>
          <a:xfrm>
            <a:off x="502920" y="1682496"/>
            <a:ext cx="82296" cy="889254"/>
          </a:xfrm>
          <a:prstGeom prst="rect">
            <a:avLst/>
          </a:prstGeom>
          <a:solidFill>
            <a:srgbClr val="0A4F4F"/>
          </a:solidFill>
          <a:ln/>
        </p:spPr>
        <p:txBody>
          <a:bodyPr/>
          <a:lstStyle/>
          <a:p>
            <a:endParaRPr lang="en-IN"/>
          </a:p>
        </p:txBody>
      </p:sp>
      <p:sp>
        <p:nvSpPr>
          <p:cNvPr id="6" name="Text 4"/>
          <p:cNvSpPr/>
          <p:nvPr/>
        </p:nvSpPr>
        <p:spPr>
          <a:xfrm>
            <a:off x="777240" y="1627632"/>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Automatic route ceiling</a:t>
            </a:r>
            <a:endParaRPr lang="en-US" sz="1450" dirty="0"/>
          </a:p>
        </p:txBody>
      </p:sp>
      <p:sp>
        <p:nvSpPr>
          <p:cNvPr id="7" name="Text 5"/>
          <p:cNvSpPr/>
          <p:nvPr/>
        </p:nvSpPr>
        <p:spPr>
          <a:xfrm>
            <a:off x="777240" y="1920240"/>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Trade credits up to USD 150 million (or equivalent) per import transaction; higher limits apply for oil/gas refining &amp; marketing, airline and shipping companies.</a:t>
            </a:r>
            <a:endParaRPr lang="en-US" sz="1250" dirty="0"/>
          </a:p>
        </p:txBody>
      </p:sp>
      <p:sp>
        <p:nvSpPr>
          <p:cNvPr id="8" name="Shape 6"/>
          <p:cNvSpPr/>
          <p:nvPr/>
        </p:nvSpPr>
        <p:spPr>
          <a:xfrm>
            <a:off x="502920" y="2772918"/>
            <a:ext cx="82296" cy="889254"/>
          </a:xfrm>
          <a:prstGeom prst="rect">
            <a:avLst/>
          </a:prstGeom>
          <a:solidFill>
            <a:srgbClr val="0A4F4F"/>
          </a:solidFill>
          <a:ln/>
        </p:spPr>
        <p:txBody>
          <a:bodyPr/>
          <a:lstStyle/>
          <a:p>
            <a:endParaRPr lang="en-IN"/>
          </a:p>
        </p:txBody>
      </p:sp>
      <p:sp>
        <p:nvSpPr>
          <p:cNvPr id="9" name="Text 7"/>
          <p:cNvSpPr/>
          <p:nvPr/>
        </p:nvSpPr>
        <p:spPr>
          <a:xfrm>
            <a:off x="777240" y="2718054"/>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Permitted forms</a:t>
            </a:r>
            <a:endParaRPr lang="en-US" sz="1450" dirty="0"/>
          </a:p>
        </p:txBody>
      </p:sp>
      <p:sp>
        <p:nvSpPr>
          <p:cNvPr id="10" name="Text 8"/>
          <p:cNvSpPr/>
          <p:nvPr/>
        </p:nvSpPr>
        <p:spPr>
          <a:xfrm>
            <a:off x="777240" y="3010662"/>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Supplier’s credit and buyer’s credit, including credit backed by a bank/financial-institution guarantee or standby letter of credit (SBLC).</a:t>
            </a:r>
            <a:endParaRPr lang="en-US" sz="1250" dirty="0"/>
          </a:p>
        </p:txBody>
      </p:sp>
      <p:sp>
        <p:nvSpPr>
          <p:cNvPr id="11" name="Shape 9"/>
          <p:cNvSpPr/>
          <p:nvPr/>
        </p:nvSpPr>
        <p:spPr>
          <a:xfrm>
            <a:off x="502920" y="3863340"/>
            <a:ext cx="82296" cy="889254"/>
          </a:xfrm>
          <a:prstGeom prst="rect">
            <a:avLst/>
          </a:prstGeom>
          <a:solidFill>
            <a:srgbClr val="0A4F4F"/>
          </a:solidFill>
          <a:ln/>
        </p:spPr>
        <p:txBody>
          <a:bodyPr/>
          <a:lstStyle/>
          <a:p>
            <a:endParaRPr lang="en-IN"/>
          </a:p>
        </p:txBody>
      </p:sp>
      <p:sp>
        <p:nvSpPr>
          <p:cNvPr id="12" name="Text 10"/>
          <p:cNvSpPr/>
          <p:nvPr/>
        </p:nvSpPr>
        <p:spPr>
          <a:xfrm>
            <a:off x="777240" y="3808476"/>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Recognised lenders</a:t>
            </a:r>
            <a:endParaRPr lang="en-US" sz="1450" dirty="0"/>
          </a:p>
        </p:txBody>
      </p:sp>
      <p:sp>
        <p:nvSpPr>
          <p:cNvPr id="13" name="Text 11"/>
          <p:cNvSpPr/>
          <p:nvPr/>
        </p:nvSpPr>
        <p:spPr>
          <a:xfrm>
            <a:off x="777240" y="4101084"/>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Overseas suppliers, banks, financial institutions and other recognised lenders as specified under the consolidated Regulations.</a:t>
            </a:r>
            <a:endParaRPr lang="en-US" sz="1250" dirty="0"/>
          </a:p>
        </p:txBody>
      </p:sp>
      <p:sp>
        <p:nvSpPr>
          <p:cNvPr id="14" name="Shape 12"/>
          <p:cNvSpPr/>
          <p:nvPr/>
        </p:nvSpPr>
        <p:spPr>
          <a:xfrm>
            <a:off x="502920" y="4953762"/>
            <a:ext cx="82296" cy="889254"/>
          </a:xfrm>
          <a:prstGeom prst="rect">
            <a:avLst/>
          </a:prstGeom>
          <a:solidFill>
            <a:srgbClr val="0A4F4F"/>
          </a:solidFill>
          <a:ln/>
        </p:spPr>
        <p:txBody>
          <a:bodyPr/>
          <a:lstStyle/>
          <a:p>
            <a:endParaRPr lang="en-IN"/>
          </a:p>
        </p:txBody>
      </p:sp>
      <p:sp>
        <p:nvSpPr>
          <p:cNvPr id="15" name="Text 13"/>
          <p:cNvSpPr/>
          <p:nvPr/>
        </p:nvSpPr>
        <p:spPr>
          <a:xfrm>
            <a:off x="777240" y="4898898"/>
            <a:ext cx="10881360" cy="292608"/>
          </a:xfrm>
          <a:prstGeom prst="rect">
            <a:avLst/>
          </a:prstGeom>
          <a:noFill/>
          <a:ln/>
        </p:spPr>
        <p:txBody>
          <a:bodyPr wrap="square" rtlCol="0" anchor="ctr"/>
          <a:lstStyle/>
          <a:p>
            <a:pPr marL="0" indent="0">
              <a:buNone/>
            </a:pPr>
            <a:r>
              <a:rPr lang="en-US" sz="1450" b="1" dirty="0">
                <a:solidFill>
                  <a:srgbClr val="2B2F31"/>
                </a:solidFill>
                <a:latin typeface="Calibri" pitchFamily="34" charset="0"/>
                <a:ea typeface="Calibri" pitchFamily="34" charset="-122"/>
                <a:cs typeface="Calibri" pitchFamily="34" charset="-120"/>
              </a:rPr>
              <a:t>Currency &amp; maturity</a:t>
            </a:r>
            <a:endParaRPr lang="en-US" sz="1450" dirty="0"/>
          </a:p>
        </p:txBody>
      </p:sp>
      <p:sp>
        <p:nvSpPr>
          <p:cNvPr id="16" name="Text 14"/>
          <p:cNvSpPr/>
          <p:nvPr/>
        </p:nvSpPr>
        <p:spPr>
          <a:xfrm>
            <a:off x="777240" y="5191506"/>
            <a:ext cx="10881360" cy="761238"/>
          </a:xfrm>
          <a:prstGeom prst="rect">
            <a:avLst/>
          </a:prstGeom>
          <a:noFill/>
          <a:ln/>
        </p:spPr>
        <p:txBody>
          <a:bodyPr wrap="square" rtlCol="0" anchor="t"/>
          <a:lstStyle/>
          <a:p>
            <a:pPr marL="0" indent="0">
              <a:lnSpc>
                <a:spcPts val="1600"/>
              </a:lnSpc>
              <a:buNone/>
            </a:pPr>
            <a:r>
              <a:rPr lang="en-US" sz="1250" dirty="0">
                <a:solidFill>
                  <a:srgbClr val="3D4143"/>
                </a:solidFill>
                <a:latin typeface="Calibri" pitchFamily="34" charset="0"/>
                <a:ea typeface="Calibri" pitchFamily="34" charset="-122"/>
                <a:cs typeface="Calibri" pitchFamily="34" charset="-120"/>
              </a:rPr>
              <a:t>Permitted foreign currencies and prescribed maturity/operating-cycle limits continue to be monitored via AD Category-I banks.</a:t>
            </a:r>
            <a:endParaRPr lang="en-US" sz="1250" dirty="0"/>
          </a:p>
        </p:txBody>
      </p:sp>
      <p:sp>
        <p:nvSpPr>
          <p:cNvPr id="17" name="Text 15"/>
          <p:cNvSpPr/>
          <p:nvPr/>
        </p:nvSpPr>
        <p:spPr>
          <a:xfrm>
            <a:off x="502920" y="6263640"/>
            <a:ext cx="11155680" cy="320040"/>
          </a:xfrm>
          <a:prstGeom prst="rect">
            <a:avLst/>
          </a:prstGeom>
          <a:noFill/>
          <a:ln/>
        </p:spPr>
        <p:txBody>
          <a:bodyPr wrap="square" rtlCol="0" anchor="ctr"/>
          <a:lstStyle/>
          <a:p>
            <a:pPr marL="0" indent="0">
              <a:buNone/>
            </a:pPr>
            <a:r>
              <a:rPr lang="en-US" sz="900" i="1" dirty="0">
                <a:solidFill>
                  <a:srgbClr val="6B6F71"/>
                </a:solidFill>
                <a:latin typeface="Calibri" pitchFamily="34" charset="0"/>
                <a:ea typeface="Calibri" pitchFamily="34" charset="-122"/>
                <a:cs typeface="Calibri" pitchFamily="34" charset="-120"/>
              </a:rPr>
              <a:t>Trade Credit provisions consolidated within FEM (Borrowing and Lending) Regulations, 2018, as amended by the 2026 Amendment Regulations</a:t>
            </a:r>
            <a:endParaRPr lang="en-US" sz="900" dirty="0"/>
          </a:p>
        </p:txBody>
      </p:sp>
      <p:sp>
        <p:nvSpPr>
          <p:cNvPr id="18" name="Text 16"/>
          <p:cNvSpPr/>
          <p:nvPr/>
        </p:nvSpPr>
        <p:spPr>
          <a:xfrm>
            <a:off x="457200" y="6510528"/>
            <a:ext cx="7315200" cy="274320"/>
          </a:xfrm>
          <a:prstGeom prst="rect">
            <a:avLst/>
          </a:prstGeom>
          <a:noFill/>
          <a:ln/>
        </p:spPr>
        <p:txBody>
          <a:bodyPr wrap="square" rtlCol="0" anchor="ctr"/>
          <a:lstStyle/>
          <a:p>
            <a:pPr marL="0" indent="0" algn="l">
              <a:buNone/>
            </a:pPr>
            <a:r>
              <a:rPr lang="en-US" sz="800" dirty="0">
                <a:solidFill>
                  <a:srgbClr val="9B9B9B"/>
                </a:solidFill>
                <a:latin typeface="Calibri" pitchFamily="34" charset="0"/>
                <a:ea typeface="Calibri" pitchFamily="34" charset="-122"/>
                <a:cs typeface="Calibri" pitchFamily="34" charset="-120"/>
              </a:rPr>
              <a:t>PKM Advisory Services LLP  |  IFSCA &amp; GIFT City Working Deck</a:t>
            </a:r>
            <a:endParaRPr lang="en-US" sz="800" dirty="0"/>
          </a:p>
        </p:txBody>
      </p:sp>
      <p:sp>
        <p:nvSpPr>
          <p:cNvPr id="19" name="Text 17"/>
          <p:cNvSpPr/>
          <p:nvPr/>
        </p:nvSpPr>
        <p:spPr>
          <a:xfrm>
            <a:off x="11274552" y="6510528"/>
            <a:ext cx="548640" cy="274320"/>
          </a:xfrm>
          <a:prstGeom prst="rect">
            <a:avLst/>
          </a:prstGeom>
          <a:noFill/>
          <a:ln/>
        </p:spPr>
        <p:txBody>
          <a:bodyPr wrap="square" rtlCol="0" anchor="ctr"/>
          <a:lstStyle/>
          <a:p>
            <a:pPr marL="0" indent="0" algn="r">
              <a:buNone/>
            </a:pPr>
            <a:r>
              <a:rPr lang="en-US" sz="800" dirty="0">
                <a:solidFill>
                  <a:srgbClr val="9B9B9B"/>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TotalTime>
  <Words>6858</Words>
  <Application>Microsoft Office PowerPoint</Application>
  <PresentationFormat>Widescreen</PresentationFormat>
  <Paragraphs>750</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pradip modi</cp:lastModifiedBy>
  <cp:revision>1</cp:revision>
  <dcterms:created xsi:type="dcterms:W3CDTF">2026-08-22T05:51:59Z</dcterms:created>
  <dcterms:modified xsi:type="dcterms:W3CDTF">2026-08-25T11:34:08Z</dcterms:modified>
</cp:coreProperties>
</file>